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71" r:id="rId7"/>
    <p:sldId id="275" r:id="rId8"/>
    <p:sldId id="263" r:id="rId9"/>
    <p:sldId id="264" r:id="rId10"/>
    <p:sldId id="267" r:id="rId11"/>
    <p:sldId id="268" r:id="rId12"/>
    <p:sldId id="277" r:id="rId13"/>
    <p:sldId id="269" r:id="rId14"/>
    <p:sldId id="270" r:id="rId15"/>
    <p:sldId id="266" r:id="rId16"/>
    <p:sldId id="265" r:id="rId17"/>
    <p:sldId id="278" r:id="rId18"/>
    <p:sldId id="262" r:id="rId19"/>
    <p:sldId id="272" r:id="rId20"/>
    <p:sldId id="273" r:id="rId21"/>
    <p:sldId id="274" r:id="rId22"/>
    <p:sldId id="25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1D7B0-26D1-4527-8B69-DFD754E58DA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5A59-83EB-454A-BB59-4712A797A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6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17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2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9905CB-FFD3-47CA-9F3D-12CAC3AA633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BF4DD2-5315-4C75-B29B-31D472D5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7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sia.gov.af/service" TargetMode="External"/><Relationship Id="rId2" Type="http://schemas.openxmlformats.org/officeDocument/2006/relationships/hyperlink" Target="https://www.mfa.gov.tr/afganistan-ekonomisi.tr.mf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4644F3-5820-91DF-9AE5-DAA8178C1050}"/>
              </a:ext>
            </a:extLst>
          </p:cNvPr>
          <p:cNvSpPr txBox="1"/>
          <p:nvPr/>
        </p:nvSpPr>
        <p:spPr>
          <a:xfrm>
            <a:off x="829995" y="1491177"/>
            <a:ext cx="10072466" cy="211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Konu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AFG – AB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ürkiye Tarım Ürünleri Ticareti</a:t>
            </a:r>
            <a:r>
              <a:rPr lang="tr-TR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sz="16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HAZIRLAYAN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BASİR </a:t>
            </a:r>
            <a:r>
              <a:rPr lang="tr-TR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AHMAD </a:t>
            </a:r>
            <a:r>
              <a:rPr lang="tr-TR" sz="1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HAMİDY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E10A33-08E4-C218-199F-949E6925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134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C7B388-FEB3-4A6E-64C2-8C035219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D3C1C-2413-A8E2-E1E0-C68ADC3E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604648"/>
            <a:ext cx="11338559" cy="1507067"/>
          </a:xfrm>
        </p:spPr>
        <p:txBody>
          <a:bodyPr/>
          <a:lstStyle/>
          <a:p>
            <a:r>
              <a:rPr lang="en-US"/>
              <a:t>T</a:t>
            </a:r>
            <a:r>
              <a:rPr lang="tr-TR" err="1"/>
              <a:t>ürkiye</a:t>
            </a:r>
            <a:r>
              <a:rPr lang="tr-TR"/>
              <a:t>-Afganistan arasındaki ticaret ilişkisi</a:t>
            </a:r>
            <a:endParaRPr lang="en-US"/>
          </a:p>
        </p:txBody>
      </p:sp>
      <p:pic>
        <p:nvPicPr>
          <p:cNvPr id="2050" name="Picture 2" descr="Türk Afgan Dostluk Antlaşması Nedir? Maddeleri ve Önemi - Ders: Tarih">
            <a:extLst>
              <a:ext uri="{FF2B5EF4-FFF2-40B4-BE49-F238E27FC236}">
                <a16:creationId xmlns:a16="http://schemas.microsoft.com/office/drawing/2014/main" xmlns="" id="{3B6F5526-2466-AB4C-E25C-9899FB50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0" y="2378980"/>
            <a:ext cx="9397218" cy="3874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7CAAD9-D8D8-C339-744C-B7403A48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858129"/>
            <a:ext cx="11746523" cy="4164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8283F1-C333-663C-7925-E9E6BD15B68D}"/>
              </a:ext>
            </a:extLst>
          </p:cNvPr>
          <p:cNvSpPr txBox="1"/>
          <p:nvPr/>
        </p:nvSpPr>
        <p:spPr>
          <a:xfrm>
            <a:off x="2517528" y="225083"/>
            <a:ext cx="715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/>
              <a:t>Afganistan-Türkiye Arası Ticaret Değeri (bin </a:t>
            </a:r>
            <a:r>
              <a:rPr lang="en-US" sz="2400" b="1"/>
              <a:t>$)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858AB2-11A0-F156-67F6-61A9410DE628}"/>
              </a:ext>
            </a:extLst>
          </p:cNvPr>
          <p:cNvSpPr txBox="1"/>
          <p:nvPr/>
        </p:nvSpPr>
        <p:spPr>
          <a:xfrm>
            <a:off x="211014" y="5193548"/>
            <a:ext cx="11746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/>
              <a:t>Türkiye’nin</a:t>
            </a:r>
            <a:r>
              <a:rPr lang="en-US"/>
              <a:t> </a:t>
            </a:r>
            <a:r>
              <a:rPr lang="en-US" err="1"/>
              <a:t>Afganistan</a:t>
            </a:r>
            <a:r>
              <a:rPr lang="en-US"/>
              <a:t> </a:t>
            </a:r>
            <a:r>
              <a:rPr lang="en-US" err="1"/>
              <a:t>ile</a:t>
            </a:r>
            <a:r>
              <a:rPr lang="en-US"/>
              <a:t> </a:t>
            </a:r>
            <a:r>
              <a:rPr lang="en-US" err="1"/>
              <a:t>dış</a:t>
            </a:r>
            <a:r>
              <a:rPr lang="en-US"/>
              <a:t> </a:t>
            </a:r>
            <a:r>
              <a:rPr lang="en-US" err="1"/>
              <a:t>ticareti</a:t>
            </a:r>
            <a:r>
              <a:rPr lang="en-US"/>
              <a:t> </a:t>
            </a:r>
            <a:r>
              <a:rPr lang="en-US" err="1"/>
              <a:t>yıllara</a:t>
            </a:r>
            <a:r>
              <a:rPr lang="en-US"/>
              <a:t> </a:t>
            </a:r>
            <a:r>
              <a:rPr lang="en-US" err="1"/>
              <a:t>göre</a:t>
            </a:r>
            <a:r>
              <a:rPr lang="en-US"/>
              <a:t> </a:t>
            </a:r>
            <a:r>
              <a:rPr lang="en-US" err="1"/>
              <a:t>farklılık</a:t>
            </a:r>
            <a:r>
              <a:rPr lang="en-US"/>
              <a:t> </a:t>
            </a:r>
            <a:r>
              <a:rPr lang="en-US" err="1"/>
              <a:t>göstermektedir</a:t>
            </a:r>
            <a:r>
              <a:rPr lang="en-US"/>
              <a:t>. </a:t>
            </a:r>
            <a:r>
              <a:rPr lang="tr-TR"/>
              <a:t>2013 Yılında 228 milyon dolar iken 2016 yılında 145 milyona dolara düşmüştür. 2018 </a:t>
            </a:r>
            <a:r>
              <a:rPr lang="tr-TR" err="1"/>
              <a:t>ylında</a:t>
            </a:r>
            <a:r>
              <a:rPr lang="tr-TR"/>
              <a:t> 145 milyon dolar iken 2020 yılında 204 milyona dolara yükselmiştir.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406F0-256C-A6E8-8CE6-FA70F066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8"/>
            <a:ext cx="12191999" cy="545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A05B67-B909-C155-72F8-FED946F8E32C}"/>
              </a:ext>
            </a:extLst>
          </p:cNvPr>
          <p:cNvSpPr txBox="1"/>
          <p:nvPr/>
        </p:nvSpPr>
        <p:spPr>
          <a:xfrm>
            <a:off x="1847556" y="185449"/>
            <a:ext cx="84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/>
              <a:t>İki Ülke Arasında En Çok Ticareti yapılan Ürünler (bin </a:t>
            </a:r>
            <a:r>
              <a:rPr lang="en-US" sz="2400" b="1"/>
              <a:t>$</a:t>
            </a:r>
            <a:r>
              <a:rPr lang="tr-TR" sz="2400" b="1"/>
              <a:t>)</a:t>
            </a:r>
            <a:endParaRPr lang="en-US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54A2A-35BA-2A30-E9C4-78F90FA1E6F2}"/>
              </a:ext>
            </a:extLst>
          </p:cNvPr>
          <p:cNvSpPr txBox="1"/>
          <p:nvPr/>
        </p:nvSpPr>
        <p:spPr>
          <a:xfrm>
            <a:off x="2140632" y="842275"/>
            <a:ext cx="11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/>
              <a:t>Türkiye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839D41-14FD-0685-BDE0-A97C426CADA8}"/>
              </a:ext>
            </a:extLst>
          </p:cNvPr>
          <p:cNvSpPr txBox="1"/>
          <p:nvPr/>
        </p:nvSpPr>
        <p:spPr>
          <a:xfrm>
            <a:off x="7976382" y="815926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/>
              <a:t>Afganistan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075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FF543FE-988C-AF5C-C35E-4D3EB7A2C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72806"/>
              </p:ext>
            </p:extLst>
          </p:nvPr>
        </p:nvGraphicFramePr>
        <p:xfrm>
          <a:off x="506436" y="492371"/>
          <a:ext cx="11223673" cy="4445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977">
                  <a:extLst>
                    <a:ext uri="{9D8B030D-6E8A-4147-A177-3AD203B41FA5}">
                      <a16:colId xmlns:a16="http://schemas.microsoft.com/office/drawing/2014/main" xmlns="" val="1699401546"/>
                    </a:ext>
                  </a:extLst>
                </a:gridCol>
                <a:gridCol w="3817289">
                  <a:extLst>
                    <a:ext uri="{9D8B030D-6E8A-4147-A177-3AD203B41FA5}">
                      <a16:colId xmlns:a16="http://schemas.microsoft.com/office/drawing/2014/main" xmlns="" val="2929795795"/>
                    </a:ext>
                  </a:extLst>
                </a:gridCol>
                <a:gridCol w="1787293">
                  <a:extLst>
                    <a:ext uri="{9D8B030D-6E8A-4147-A177-3AD203B41FA5}">
                      <a16:colId xmlns:a16="http://schemas.microsoft.com/office/drawing/2014/main" xmlns="" val="3897128693"/>
                    </a:ext>
                  </a:extLst>
                </a:gridCol>
                <a:gridCol w="1886221">
                  <a:extLst>
                    <a:ext uri="{9D8B030D-6E8A-4147-A177-3AD203B41FA5}">
                      <a16:colId xmlns:a16="http://schemas.microsoft.com/office/drawing/2014/main" xmlns="" val="3863325083"/>
                    </a:ext>
                  </a:extLst>
                </a:gridCol>
                <a:gridCol w="2223893">
                  <a:extLst>
                    <a:ext uri="{9D8B030D-6E8A-4147-A177-3AD203B41FA5}">
                      <a16:colId xmlns:a16="http://schemas.microsoft.com/office/drawing/2014/main" xmlns="" val="1116341991"/>
                    </a:ext>
                  </a:extLst>
                </a:gridCol>
              </a:tblGrid>
              <a:tr h="30956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Türkiye'nin </a:t>
                      </a:r>
                      <a:r>
                        <a:rPr lang="tr-TR" sz="1400" err="1">
                          <a:effectLst/>
                        </a:rPr>
                        <a:t>AFG’den</a:t>
                      </a:r>
                      <a:r>
                        <a:rPr lang="tr-TR" sz="1400">
                          <a:effectLst/>
                        </a:rPr>
                        <a:t> İthalatında İlk 10 Ürün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970398"/>
                  </a:ext>
                </a:extLst>
              </a:tr>
              <a:tr h="1040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GTIP 8 Kodu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2020 ($) 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2019/2020 Değişim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2107460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8062000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Kuru Üzüm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2.316.885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805.584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21893232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12092900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Diğer Tohumlar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599.836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8271726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41010004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Büyükbaş Hayvan Derisi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239.370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557.415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57535623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08021200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Kabuklu Badem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2.135.210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339.069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9345781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57011000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El Dokuma Halı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174.565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262.784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4841576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12119090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Diğer Medikal Bitkiler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2.259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196.471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8597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47423597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05040000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Hayvan Bağırsağı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341.948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139.575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5619505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09093100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Yeşil Kimyon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102.255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13510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4047066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08023200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Kabuklu Ceviz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286.699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858.95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8081252"/>
                  </a:ext>
                </a:extLst>
              </a:tr>
              <a:tr h="309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09102000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Safran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25.803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745.39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932807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6D3BEB-687C-D706-2145-10F0D02AC7E2}"/>
              </a:ext>
            </a:extLst>
          </p:cNvPr>
          <p:cNvSpPr txBox="1"/>
          <p:nvPr/>
        </p:nvSpPr>
        <p:spPr>
          <a:xfrm>
            <a:off x="379828" y="5039364"/>
            <a:ext cx="3538537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Kaynak</a:t>
            </a: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https://nsia.gov.af/service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522156-3A08-F2E6-30DD-292249A28744}"/>
              </a:ext>
            </a:extLst>
          </p:cNvPr>
          <p:cNvSpPr txBox="1"/>
          <p:nvPr/>
        </p:nvSpPr>
        <p:spPr>
          <a:xfrm>
            <a:off x="717452" y="5584874"/>
            <a:ext cx="943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Türkiye’nin Afganistan’dan 2019-2020 yıllarında en çok ithal ettiği ürünler </a:t>
            </a:r>
            <a:r>
              <a:rPr lang="tr-TR" err="1"/>
              <a:t>tabluda</a:t>
            </a:r>
            <a:r>
              <a:rPr lang="tr-TR"/>
              <a:t> verilmiştir.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3A5EF8A-540F-3A8E-39FB-B6A9A5B32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32366"/>
              </p:ext>
            </p:extLst>
          </p:nvPr>
        </p:nvGraphicFramePr>
        <p:xfrm>
          <a:off x="476824" y="365760"/>
          <a:ext cx="11143091" cy="4811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178">
                  <a:extLst>
                    <a:ext uri="{9D8B030D-6E8A-4147-A177-3AD203B41FA5}">
                      <a16:colId xmlns:a16="http://schemas.microsoft.com/office/drawing/2014/main" xmlns="" val="928283874"/>
                    </a:ext>
                  </a:extLst>
                </a:gridCol>
                <a:gridCol w="3835915">
                  <a:extLst>
                    <a:ext uri="{9D8B030D-6E8A-4147-A177-3AD203B41FA5}">
                      <a16:colId xmlns:a16="http://schemas.microsoft.com/office/drawing/2014/main" xmlns="" val="120368326"/>
                    </a:ext>
                  </a:extLst>
                </a:gridCol>
                <a:gridCol w="1827116">
                  <a:extLst>
                    <a:ext uri="{9D8B030D-6E8A-4147-A177-3AD203B41FA5}">
                      <a16:colId xmlns:a16="http://schemas.microsoft.com/office/drawing/2014/main" xmlns="" val="3441611247"/>
                    </a:ext>
                  </a:extLst>
                </a:gridCol>
                <a:gridCol w="1827116">
                  <a:extLst>
                    <a:ext uri="{9D8B030D-6E8A-4147-A177-3AD203B41FA5}">
                      <a16:colId xmlns:a16="http://schemas.microsoft.com/office/drawing/2014/main" xmlns="" val="2145450920"/>
                    </a:ext>
                  </a:extLst>
                </a:gridCol>
                <a:gridCol w="2191766">
                  <a:extLst>
                    <a:ext uri="{9D8B030D-6E8A-4147-A177-3AD203B41FA5}">
                      <a16:colId xmlns:a16="http://schemas.microsoft.com/office/drawing/2014/main" xmlns="" val="3598923155"/>
                    </a:ext>
                  </a:extLst>
                </a:gridCol>
              </a:tblGrid>
              <a:tr h="33620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Türkiye'nin </a:t>
                      </a:r>
                      <a:r>
                        <a:rPr lang="tr-TR" sz="1400" err="1">
                          <a:effectLst/>
                        </a:rPr>
                        <a:t>AFG’a</a:t>
                      </a:r>
                      <a:r>
                        <a:rPr lang="tr-TR" sz="1400">
                          <a:effectLst/>
                        </a:rPr>
                        <a:t> İhracatında İlk 10 Ürün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82086"/>
                  </a:ext>
                </a:extLst>
              </a:tr>
              <a:tr h="1112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GTIP 8 Kodu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2020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2019/2020 Değişim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50877148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15121900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Ayçiçeği Yağı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3.034.686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1.458.112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54944756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96019000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Bebek Bezi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3.434.072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1.004.444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89000635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93033090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Av Tüfeği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1.537.402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895.331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29323894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73090000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Çelik Depolama Tankları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599.833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20532863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88033000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Hava Taşıtları Parçaları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27.595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565.754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1950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98087353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83021000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Hinges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85.267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521.391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43446120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15152900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Mısır Yağı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512.383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66407188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30032000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İlaçlar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210.215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446.875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04625683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90283000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Elektrik Teçhizatı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423.862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5254043"/>
                  </a:ext>
                </a:extLst>
              </a:tr>
              <a:tr h="3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62064000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Bayan Kıyafeti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437.493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414.161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273244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068EB7-17E1-277D-5AD4-A8E8627ABCC8}"/>
              </a:ext>
            </a:extLst>
          </p:cNvPr>
          <p:cNvSpPr txBox="1"/>
          <p:nvPr/>
        </p:nvSpPr>
        <p:spPr>
          <a:xfrm>
            <a:off x="350214" y="5331655"/>
            <a:ext cx="3630943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Kaynak</a:t>
            </a: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https://nsia.gov.af/service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B27675-55F0-A103-80AE-8D7485D5998C}"/>
              </a:ext>
            </a:extLst>
          </p:cNvPr>
          <p:cNvSpPr txBox="1"/>
          <p:nvPr/>
        </p:nvSpPr>
        <p:spPr>
          <a:xfrm>
            <a:off x="717452" y="5584874"/>
            <a:ext cx="943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Türkiye’nin Afganistan’a 2019-2020 yıllarında en çok ihracat ettiği ürünler </a:t>
            </a:r>
            <a:r>
              <a:rPr lang="tr-TR" err="1"/>
              <a:t>tabluda</a:t>
            </a:r>
            <a:r>
              <a:rPr lang="tr-TR"/>
              <a:t> verilmiştir.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78B5F-495C-C61A-6D12-155870EB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96" y="2391246"/>
            <a:ext cx="8534400" cy="1507067"/>
          </a:xfrm>
        </p:spPr>
        <p:txBody>
          <a:bodyPr/>
          <a:lstStyle/>
          <a:p>
            <a:r>
              <a:rPr lang="tr-TR"/>
              <a:t>AB-</a:t>
            </a:r>
            <a:r>
              <a:rPr lang="tr-TR" err="1"/>
              <a:t>Afg</a:t>
            </a:r>
            <a:r>
              <a:rPr lang="tr-TR"/>
              <a:t> arasındaki Ticaret ilişkileri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23DDE46-B16A-C8D4-FB37-51C09B73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61615"/>
              </p:ext>
            </p:extLst>
          </p:nvPr>
        </p:nvGraphicFramePr>
        <p:xfrm>
          <a:off x="98474" y="633047"/>
          <a:ext cx="11971606" cy="4759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558">
                  <a:extLst>
                    <a:ext uri="{9D8B030D-6E8A-4147-A177-3AD203B41FA5}">
                      <a16:colId xmlns:a16="http://schemas.microsoft.com/office/drawing/2014/main" xmlns="" val="956053581"/>
                    </a:ext>
                  </a:extLst>
                </a:gridCol>
                <a:gridCol w="860371">
                  <a:extLst>
                    <a:ext uri="{9D8B030D-6E8A-4147-A177-3AD203B41FA5}">
                      <a16:colId xmlns:a16="http://schemas.microsoft.com/office/drawing/2014/main" xmlns="" val="438487579"/>
                    </a:ext>
                  </a:extLst>
                </a:gridCol>
                <a:gridCol w="885997">
                  <a:extLst>
                    <a:ext uri="{9D8B030D-6E8A-4147-A177-3AD203B41FA5}">
                      <a16:colId xmlns:a16="http://schemas.microsoft.com/office/drawing/2014/main" xmlns="" val="2029949490"/>
                    </a:ext>
                  </a:extLst>
                </a:gridCol>
                <a:gridCol w="1039929">
                  <a:extLst>
                    <a:ext uri="{9D8B030D-6E8A-4147-A177-3AD203B41FA5}">
                      <a16:colId xmlns:a16="http://schemas.microsoft.com/office/drawing/2014/main" xmlns="" val="3953832202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1954739129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3109498323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689859561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1221239798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358918672"/>
                    </a:ext>
                  </a:extLst>
                </a:gridCol>
                <a:gridCol w="1041202">
                  <a:extLst>
                    <a:ext uri="{9D8B030D-6E8A-4147-A177-3AD203B41FA5}">
                      <a16:colId xmlns:a16="http://schemas.microsoft.com/office/drawing/2014/main" xmlns="" val="3573240423"/>
                    </a:ext>
                  </a:extLst>
                </a:gridCol>
                <a:gridCol w="1111539">
                  <a:extLst>
                    <a:ext uri="{9D8B030D-6E8A-4147-A177-3AD203B41FA5}">
                      <a16:colId xmlns:a16="http://schemas.microsoft.com/office/drawing/2014/main" xmlns="" val="209865187"/>
                    </a:ext>
                  </a:extLst>
                </a:gridCol>
              </a:tblGrid>
              <a:tr h="47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524174318"/>
                  </a:ext>
                </a:extLst>
              </a:tr>
              <a:tr h="856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err="1">
                          <a:effectLst/>
                        </a:rPr>
                        <a:t>Süt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ürünleri</a:t>
                      </a:r>
                      <a:r>
                        <a:rPr lang="en-US" sz="1400">
                          <a:effectLst/>
                        </a:rPr>
                        <a:t>; </a:t>
                      </a:r>
                      <a:r>
                        <a:rPr lang="en-US" sz="1400" err="1">
                          <a:effectLst/>
                        </a:rPr>
                        <a:t>doğal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bal</a:t>
                      </a:r>
                      <a:r>
                        <a:rPr lang="en-US" sz="1400">
                          <a:effectLst/>
                        </a:rPr>
                        <a:t>; </a:t>
                      </a:r>
                      <a:r>
                        <a:rPr lang="en-US" sz="1400" err="1">
                          <a:effectLst/>
                        </a:rPr>
                        <a:t>hayvansal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kökenli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yenilebilir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ürünler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2.378.000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2.223.000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425466908"/>
                  </a:ext>
                </a:extLst>
              </a:tr>
              <a:tr h="47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Eczacılıkla ilgili 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1801985367"/>
                  </a:ext>
                </a:extLst>
              </a:tr>
              <a:tr h="639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Hayvansal veya bitkisel katı ve sıvı yağlar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3.712.000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1.093.000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2884952841"/>
                  </a:ext>
                </a:extLst>
              </a:tr>
              <a:tr h="528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Kakao ve kakao müstahzarları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1.444.000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1.317.000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1.114.000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1437992577"/>
                  </a:ext>
                </a:extLst>
              </a:tr>
              <a:tr h="47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 ve yenilebilir sakatat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890001842"/>
                  </a:ext>
                </a:extLst>
              </a:tr>
              <a:tr h="1197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Tütün ve mamul tütün ikameleri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40" marR="45340" marT="0" marB="0" anchor="ctr"/>
                </a:tc>
                <a:extLst>
                  <a:ext uri="{0D108BD9-81ED-4DB2-BD59-A6C34878D82A}">
                    <a16:rowId xmlns:a16="http://schemas.microsoft.com/office/drawing/2014/main" xmlns="" val="2585457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0886B6-A03D-69AD-2AF8-2ACA69CC72A6}"/>
              </a:ext>
            </a:extLst>
          </p:cNvPr>
          <p:cNvSpPr txBox="1"/>
          <p:nvPr/>
        </p:nvSpPr>
        <p:spPr>
          <a:xfrm>
            <a:off x="98473" y="161779"/>
            <a:ext cx="298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Afg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tr-TR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nın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AB’den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b="1">
                <a:latin typeface="Times New Roman" panose="02020603050405020304" pitchFamily="18" charset="0"/>
                <a:ea typeface="Calibri" panose="020F0502020204030204" pitchFamily="34" charset="0"/>
              </a:rPr>
              <a:t>İ</a:t>
            </a:r>
            <a:r>
              <a:rPr lang="en-US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thalat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$)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D41F75-BDF8-1AF1-6F4F-102E67838F31}"/>
              </a:ext>
            </a:extLst>
          </p:cNvPr>
          <p:cNvSpPr txBox="1"/>
          <p:nvPr/>
        </p:nvSpPr>
        <p:spPr>
          <a:xfrm>
            <a:off x="590843" y="5578622"/>
            <a:ext cx="867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err="1"/>
              <a:t>Afganista’nın</a:t>
            </a:r>
            <a:r>
              <a:rPr lang="tr-TR"/>
              <a:t> 2010-2019 yılları arasında </a:t>
            </a:r>
            <a:r>
              <a:rPr lang="tr-TR" err="1"/>
              <a:t>AB’dens</a:t>
            </a:r>
            <a:r>
              <a:rPr lang="tr-TR"/>
              <a:t> ithalat yaptığı başlıca ürünler </a:t>
            </a:r>
            <a:r>
              <a:rPr lang="tr-TR" err="1"/>
              <a:t>tabluda</a:t>
            </a:r>
            <a:r>
              <a:rPr lang="tr-TR"/>
              <a:t> verilmiştir.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DC0B2F-122D-F3D7-5077-1AB255BA2E26}"/>
              </a:ext>
            </a:extLst>
          </p:cNvPr>
          <p:cNvSpPr txBox="1"/>
          <p:nvPr/>
        </p:nvSpPr>
        <p:spPr>
          <a:xfrm>
            <a:off x="0" y="270162"/>
            <a:ext cx="278540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Afg’nın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AB’ye ihracatı (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$)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3E98F1D-5578-18EB-6025-F7D6F9C5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96522"/>
              </p:ext>
            </p:extLst>
          </p:nvPr>
        </p:nvGraphicFramePr>
        <p:xfrm>
          <a:off x="168812" y="858129"/>
          <a:ext cx="11802793" cy="4557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512">
                  <a:extLst>
                    <a:ext uri="{9D8B030D-6E8A-4147-A177-3AD203B41FA5}">
                      <a16:colId xmlns:a16="http://schemas.microsoft.com/office/drawing/2014/main" xmlns="" val="978911269"/>
                    </a:ext>
                  </a:extLst>
                </a:gridCol>
                <a:gridCol w="914065">
                  <a:extLst>
                    <a:ext uri="{9D8B030D-6E8A-4147-A177-3AD203B41FA5}">
                      <a16:colId xmlns:a16="http://schemas.microsoft.com/office/drawing/2014/main" xmlns="" val="1296800136"/>
                    </a:ext>
                  </a:extLst>
                </a:gridCol>
                <a:gridCol w="976199">
                  <a:extLst>
                    <a:ext uri="{9D8B030D-6E8A-4147-A177-3AD203B41FA5}">
                      <a16:colId xmlns:a16="http://schemas.microsoft.com/office/drawing/2014/main" xmlns="" val="3238377681"/>
                    </a:ext>
                  </a:extLst>
                </a:gridCol>
                <a:gridCol w="914065">
                  <a:extLst>
                    <a:ext uri="{9D8B030D-6E8A-4147-A177-3AD203B41FA5}">
                      <a16:colId xmlns:a16="http://schemas.microsoft.com/office/drawing/2014/main" xmlns="" val="2299373296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2762817296"/>
                    </a:ext>
                  </a:extLst>
                </a:gridCol>
                <a:gridCol w="977392">
                  <a:extLst>
                    <a:ext uri="{9D8B030D-6E8A-4147-A177-3AD203B41FA5}">
                      <a16:colId xmlns:a16="http://schemas.microsoft.com/office/drawing/2014/main" xmlns="" val="843644177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3120082474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3223293811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1793244748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1042055309"/>
                    </a:ext>
                  </a:extLst>
                </a:gridCol>
                <a:gridCol w="915260">
                  <a:extLst>
                    <a:ext uri="{9D8B030D-6E8A-4147-A177-3AD203B41FA5}">
                      <a16:colId xmlns:a16="http://schemas.microsoft.com/office/drawing/2014/main" xmlns="" val="4154938087"/>
                    </a:ext>
                  </a:extLst>
                </a:gridCol>
              </a:tblGrid>
              <a:tr h="1116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Ürünler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6638000"/>
                  </a:ext>
                </a:extLst>
              </a:tr>
              <a:tr h="1208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Yenilebilir meyve ve kuruyemişler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2.917.000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1.023.000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4560751"/>
                  </a:ext>
                </a:extLst>
              </a:tr>
              <a:tr h="1116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Hayvansal ürünler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9979427"/>
                  </a:ext>
                </a:extLst>
              </a:tr>
              <a:tr h="1116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Yağlı tohumlar ve yağlı meyveler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889802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2355BA-DC63-88F5-0C3E-9644C1D29E98}"/>
              </a:ext>
            </a:extLst>
          </p:cNvPr>
          <p:cNvSpPr txBox="1"/>
          <p:nvPr/>
        </p:nvSpPr>
        <p:spPr>
          <a:xfrm>
            <a:off x="590843" y="5578622"/>
            <a:ext cx="867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err="1"/>
              <a:t>Afganista’nın</a:t>
            </a:r>
            <a:r>
              <a:rPr lang="tr-TR"/>
              <a:t> 2010-2019 yılları arasında AB’ye ihracat yaptığı başlıca ürünler </a:t>
            </a:r>
            <a:r>
              <a:rPr lang="tr-TR" err="1"/>
              <a:t>tabluda</a:t>
            </a:r>
            <a:r>
              <a:rPr lang="tr-TR"/>
              <a:t> verilmiştir.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2D43CC-B226-B631-990B-22136E89BD67}"/>
              </a:ext>
            </a:extLst>
          </p:cNvPr>
          <p:cNvSpPr txBox="1"/>
          <p:nvPr/>
        </p:nvSpPr>
        <p:spPr>
          <a:xfrm>
            <a:off x="520503" y="1065013"/>
            <a:ext cx="10564839" cy="242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tr-T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AFGANİSTAN HAKKINDA GENEL </a:t>
            </a:r>
            <a:r>
              <a:rPr lang="tr-TR" sz="1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BİLGİ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tr-TR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AFG </a:t>
            </a:r>
            <a:r>
              <a:rPr lang="tr-TR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Ekonomisi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AFG</a:t>
            </a:r>
            <a:r>
              <a:rPr lang="tr-TR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’nın Dünyada İhracat ve </a:t>
            </a:r>
            <a:r>
              <a:rPr lang="tr-TR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İthalatı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AFG-Türkiye Arasındaki Ticaret </a:t>
            </a:r>
            <a:r>
              <a:rPr lang="tr-TR" sz="1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İlişkileri</a:t>
            </a:r>
            <a:endParaRPr lang="tr-TR" sz="1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AFG-AB ve Ülkeleri Arasındaki Ticaret </a:t>
            </a:r>
            <a:r>
              <a:rPr lang="tr-TR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İlişkileri</a:t>
            </a:r>
            <a:endParaRPr lang="tr-TR" b="1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C55F33-703C-2FB7-BC59-B1E14B084D00}"/>
              </a:ext>
            </a:extLst>
          </p:cNvPr>
          <p:cNvSpPr txBox="1"/>
          <p:nvPr/>
        </p:nvSpPr>
        <p:spPr>
          <a:xfrm>
            <a:off x="126609" y="171688"/>
            <a:ext cx="610537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Afg’nın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 bazı ülkelerine ithalatı (2021)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($)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A919243-9F1F-69DE-669F-4D70BB70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9254"/>
              </p:ext>
            </p:extLst>
          </p:nvPr>
        </p:nvGraphicFramePr>
        <p:xfrm>
          <a:off x="407087" y="815927"/>
          <a:ext cx="11377826" cy="6051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898">
                  <a:extLst>
                    <a:ext uri="{9D8B030D-6E8A-4147-A177-3AD203B41FA5}">
                      <a16:colId xmlns:a16="http://schemas.microsoft.com/office/drawing/2014/main" xmlns="" val="1816195448"/>
                    </a:ext>
                  </a:extLst>
                </a:gridCol>
                <a:gridCol w="1895898">
                  <a:extLst>
                    <a:ext uri="{9D8B030D-6E8A-4147-A177-3AD203B41FA5}">
                      <a16:colId xmlns:a16="http://schemas.microsoft.com/office/drawing/2014/main" xmlns="" val="3987150732"/>
                    </a:ext>
                  </a:extLst>
                </a:gridCol>
                <a:gridCol w="1895898">
                  <a:extLst>
                    <a:ext uri="{9D8B030D-6E8A-4147-A177-3AD203B41FA5}">
                      <a16:colId xmlns:a16="http://schemas.microsoft.com/office/drawing/2014/main" xmlns="" val="1293386500"/>
                    </a:ext>
                  </a:extLst>
                </a:gridCol>
                <a:gridCol w="1895898">
                  <a:extLst>
                    <a:ext uri="{9D8B030D-6E8A-4147-A177-3AD203B41FA5}">
                      <a16:colId xmlns:a16="http://schemas.microsoft.com/office/drawing/2014/main" xmlns="" val="1473398844"/>
                    </a:ext>
                  </a:extLst>
                </a:gridCol>
                <a:gridCol w="1897117">
                  <a:extLst>
                    <a:ext uri="{9D8B030D-6E8A-4147-A177-3AD203B41FA5}">
                      <a16:colId xmlns:a16="http://schemas.microsoft.com/office/drawing/2014/main" xmlns="" val="351896981"/>
                    </a:ext>
                  </a:extLst>
                </a:gridCol>
                <a:gridCol w="1897117">
                  <a:extLst>
                    <a:ext uri="{9D8B030D-6E8A-4147-A177-3AD203B41FA5}">
                      <a16:colId xmlns:a16="http://schemas.microsoft.com/office/drawing/2014/main" xmlns="" val="2191583717"/>
                    </a:ext>
                  </a:extLst>
                </a:gridCol>
              </a:tblGrid>
              <a:tr h="295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Almanya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Fransa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İtalya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Hollanda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Belçika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1775310953"/>
                  </a:ext>
                </a:extLst>
              </a:tr>
              <a:tr h="632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/>
                      </a:r>
                      <a:br>
                        <a:rPr lang="tr-TR" sz="1400">
                          <a:effectLst/>
                        </a:rPr>
                      </a:br>
                      <a:r>
                        <a:rPr lang="tr-TR" sz="1400">
                          <a:effectLst/>
                        </a:rPr>
                        <a:t>Hububat, un, nişasta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531.000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2.897.000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81.000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2.523.000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398166109"/>
                  </a:ext>
                </a:extLst>
              </a:tr>
              <a:tr h="952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Süt ürünleri, doğal bal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358.000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168.000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4.141.000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4145739239"/>
                  </a:ext>
                </a:extLst>
              </a:tr>
              <a:tr h="47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 ve yenilebilir sakatat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340.000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134.000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548.000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152.000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2710284656"/>
                  </a:ext>
                </a:extLst>
              </a:tr>
              <a:tr h="632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Sebze, meyve, sert kabuklu yemişler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2930473858"/>
                  </a:ext>
                </a:extLst>
              </a:tr>
              <a:tr h="47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Kahve, çay, maté ve baharatlar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1870217420"/>
                  </a:ext>
                </a:extLst>
              </a:tr>
              <a:tr h="47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Tütün ve mamul tütün ikameleri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3296085192"/>
                  </a:ext>
                </a:extLst>
              </a:tr>
              <a:tr h="632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Hayvansal veya bitkisel katı ve sıvı yağlar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18.00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1608761804"/>
                  </a:ext>
                </a:extLst>
              </a:tr>
              <a:tr h="793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Kakao ve kakao müstahzarları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694652626"/>
                  </a:ext>
                </a:extLst>
              </a:tr>
              <a:tr h="47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Yenilebilir meyve ve kuruyemişler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71" marR="35671" marT="0" marB="0" anchor="ctr"/>
                </a:tc>
                <a:extLst>
                  <a:ext uri="{0D108BD9-81ED-4DB2-BD59-A6C34878D82A}">
                    <a16:rowId xmlns:a16="http://schemas.microsoft.com/office/drawing/2014/main" xmlns="" val="233876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73A1C3-58FA-0AEF-22D5-8C1A064C5451}"/>
              </a:ext>
            </a:extLst>
          </p:cNvPr>
          <p:cNvSpPr txBox="1"/>
          <p:nvPr/>
        </p:nvSpPr>
        <p:spPr>
          <a:xfrm>
            <a:off x="182879" y="438974"/>
            <a:ext cx="610537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Afg’dan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AB’nın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bazı ülkelerine </a:t>
            </a:r>
            <a:r>
              <a:rPr lang="tr-TR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hracat (2021</a:t>
            </a:r>
            <a:r>
              <a:rPr lang="tr-TR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($)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B739F95-50BD-5E71-CA9C-D89037890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85777"/>
              </p:ext>
            </p:extLst>
          </p:nvPr>
        </p:nvGraphicFramePr>
        <p:xfrm>
          <a:off x="182879" y="1026942"/>
          <a:ext cx="11873133" cy="5655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280">
                  <a:extLst>
                    <a:ext uri="{9D8B030D-6E8A-4147-A177-3AD203B41FA5}">
                      <a16:colId xmlns:a16="http://schemas.microsoft.com/office/drawing/2014/main" xmlns="" val="645211427"/>
                    </a:ext>
                  </a:extLst>
                </a:gridCol>
                <a:gridCol w="1879384">
                  <a:extLst>
                    <a:ext uri="{9D8B030D-6E8A-4147-A177-3AD203B41FA5}">
                      <a16:colId xmlns:a16="http://schemas.microsoft.com/office/drawing/2014/main" xmlns="" val="3867517657"/>
                    </a:ext>
                  </a:extLst>
                </a:gridCol>
                <a:gridCol w="1815891">
                  <a:extLst>
                    <a:ext uri="{9D8B030D-6E8A-4147-A177-3AD203B41FA5}">
                      <a16:colId xmlns:a16="http://schemas.microsoft.com/office/drawing/2014/main" xmlns="" val="234717404"/>
                    </a:ext>
                  </a:extLst>
                </a:gridCol>
                <a:gridCol w="1785416">
                  <a:extLst>
                    <a:ext uri="{9D8B030D-6E8A-4147-A177-3AD203B41FA5}">
                      <a16:colId xmlns:a16="http://schemas.microsoft.com/office/drawing/2014/main" xmlns="" val="2432845277"/>
                    </a:ext>
                  </a:extLst>
                </a:gridCol>
                <a:gridCol w="1876843">
                  <a:extLst>
                    <a:ext uri="{9D8B030D-6E8A-4147-A177-3AD203B41FA5}">
                      <a16:colId xmlns:a16="http://schemas.microsoft.com/office/drawing/2014/main" xmlns="" val="3276121941"/>
                    </a:ext>
                  </a:extLst>
                </a:gridCol>
                <a:gridCol w="1827319">
                  <a:extLst>
                    <a:ext uri="{9D8B030D-6E8A-4147-A177-3AD203B41FA5}">
                      <a16:colId xmlns:a16="http://schemas.microsoft.com/office/drawing/2014/main" xmlns="" val="391878598"/>
                    </a:ext>
                  </a:extLst>
                </a:gridCol>
              </a:tblGrid>
              <a:tr h="500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Almanya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Fransa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İtalya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Hollanda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Belçika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1403292815"/>
                  </a:ext>
                </a:extLst>
              </a:tr>
              <a:tr h="1176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/>
                      </a:r>
                      <a:br>
                        <a:rPr lang="tr-TR" sz="1400">
                          <a:effectLst/>
                        </a:rPr>
                      </a:br>
                      <a:r>
                        <a:rPr lang="tr-TR" sz="1400">
                          <a:effectLst/>
                        </a:rPr>
                        <a:t>Hububat, un, nişasta pasta ürünleri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1764024548"/>
                  </a:ext>
                </a:extLst>
              </a:tr>
              <a:tr h="463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Şekerler ve şekerlemele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1033872557"/>
                  </a:ext>
                </a:extLst>
              </a:tr>
              <a:tr h="700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Sebze, meyve, sert kabuklu yemişler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1221133460"/>
                  </a:ext>
                </a:extLst>
              </a:tr>
              <a:tr h="463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Kahve, çay ve baharatlar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533.000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1.918.000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168.000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2747140691"/>
                  </a:ext>
                </a:extLst>
              </a:tr>
              <a:tr h="165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Yağlı tohumlar ve yağlı meyveler; çeşitli tahıllar, tohumlar ve meyveler; endüstriyel 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2.041.000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237.000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3735273137"/>
                  </a:ext>
                </a:extLst>
              </a:tr>
              <a:tr h="700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Yenilebilir meyve ve kuruyemişler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5.085.000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256.000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2.230.000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995.000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highlight>
                            <a:srgbClr val="FFFF00"/>
                          </a:highlight>
                        </a:rPr>
                        <a:t>180.000</a:t>
                      </a:r>
                      <a:endParaRPr lang="en-US" sz="14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320" marR="61320" marT="0" marB="0" anchor="ctr"/>
                </a:tc>
                <a:extLst>
                  <a:ext uri="{0D108BD9-81ED-4DB2-BD59-A6C34878D82A}">
                    <a16:rowId xmlns:a16="http://schemas.microsoft.com/office/drawing/2014/main" xmlns="" val="4115364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072221-760B-D70A-8C7B-352D7A483B2A}"/>
              </a:ext>
            </a:extLst>
          </p:cNvPr>
          <p:cNvSpPr txBox="1"/>
          <p:nvPr/>
        </p:nvSpPr>
        <p:spPr>
          <a:xfrm>
            <a:off x="745588" y="908329"/>
            <a:ext cx="6105378" cy="2074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Kaynak</a:t>
            </a:r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https://www.mfa.gov.tr/afganistan-ekonomisi.tr.mfa</a:t>
            </a:r>
            <a:endParaRPr lang="tr-TR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https://nsia.gov.af/service</a:t>
            </a:r>
            <a:endParaRPr lang="tr-TR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EIU, </a:t>
            </a:r>
            <a:r>
              <a:rPr lang="en-US" sz="180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Dünya</a:t>
            </a:r>
            <a:r>
              <a:rPr lang="en-US" sz="180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sz="180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Bankası</a:t>
            </a:r>
            <a:r>
              <a:rPr lang="en-US" sz="1800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, CIA Factbook, </a:t>
            </a:r>
            <a:r>
              <a:rPr lang="en-US" sz="1800" err="1"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Trademap</a:t>
            </a:r>
            <a:endParaRPr lang="tr-TR" sz="1800"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tr-TR" sz="1800"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tr-TR" sz="1800"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err="1">
                <a:latin typeface="Arial" panose="020B0604020202020204" pitchFamily="34" charset="0"/>
                <a:ea typeface="Microsoft YaHei" panose="020B0503020204020204" pitchFamily="34" charset="-122"/>
              </a:rPr>
              <a:t>Tredm</a:t>
            </a:r>
            <a:r>
              <a:rPr lang="en-US">
                <a:latin typeface="Arial" panose="020B0604020202020204" pitchFamily="34" charset="0"/>
                <a:ea typeface="Microsoft YaHei" panose="020B0503020204020204" pitchFamily="34" charset="-122"/>
              </a:rPr>
              <a:t>a</a:t>
            </a:r>
            <a:r>
              <a:rPr lang="tr-TR">
                <a:latin typeface="Arial" panose="020B0604020202020204" pitchFamily="34" charset="0"/>
                <a:ea typeface="Microsoft YaHei" panose="020B0503020204020204" pitchFamily="34" charset="-122"/>
              </a:rPr>
              <a:t>p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13579A-B387-2288-22C8-3F2C0DB2D1DA}"/>
              </a:ext>
            </a:extLst>
          </p:cNvPr>
          <p:cNvSpPr/>
          <p:nvPr/>
        </p:nvSpPr>
        <p:spPr>
          <a:xfrm>
            <a:off x="0" y="2151409"/>
            <a:ext cx="12074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DİNLEDİĞİNİZ İÇİN TEŞEKKÜR EDERİM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B6DD1-435A-80AB-F571-2957DA8A838C}"/>
              </a:ext>
            </a:extLst>
          </p:cNvPr>
          <p:cNvSpPr txBox="1"/>
          <p:nvPr/>
        </p:nvSpPr>
        <p:spPr>
          <a:xfrm>
            <a:off x="0" y="6231988"/>
            <a:ext cx="39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basirhamidy22</a:t>
            </a:r>
            <a:r>
              <a:rPr lang="en-US" smtClean="0"/>
              <a:t>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5BCA06-FED4-B8AA-95AE-8F055D73FF1C}"/>
              </a:ext>
            </a:extLst>
          </p:cNvPr>
          <p:cNvSpPr txBox="1"/>
          <p:nvPr/>
        </p:nvSpPr>
        <p:spPr>
          <a:xfrm>
            <a:off x="938212" y="877046"/>
            <a:ext cx="10315575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AFG - AB Tarım Ürünleri Ticareti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Ülke Adı:</a:t>
            </a:r>
            <a:r>
              <a:rPr lang="tr-T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Afganistan İslam Cumhuriyeti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Başkent:</a:t>
            </a:r>
            <a:r>
              <a:rPr lang="tr-T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Kabil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55AA6D-7470-0631-63E9-B1594B919CA9}"/>
              </a:ext>
            </a:extLst>
          </p:cNvPr>
          <p:cNvSpPr txBox="1"/>
          <p:nvPr/>
        </p:nvSpPr>
        <p:spPr>
          <a:xfrm>
            <a:off x="938212" y="2327562"/>
            <a:ext cx="178212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 Arması: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6794FC-D4F5-92B9-7484-7E79238B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2" y="2049034"/>
            <a:ext cx="1019175" cy="9759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DDEB33-BB86-ECB3-FA4F-8A12654ABEED}"/>
              </a:ext>
            </a:extLst>
          </p:cNvPr>
          <p:cNvSpPr txBox="1"/>
          <p:nvPr/>
        </p:nvSpPr>
        <p:spPr>
          <a:xfrm>
            <a:off x="938212" y="3241961"/>
            <a:ext cx="121729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Bayrak: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22E3A50-4FA7-E149-D6E6-B568AF38C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4" y="3241961"/>
            <a:ext cx="1952625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EAB779-49B0-F3F3-D509-F5FAB32B4ECA}"/>
              </a:ext>
            </a:extLst>
          </p:cNvPr>
          <p:cNvSpPr txBox="1"/>
          <p:nvPr/>
        </p:nvSpPr>
        <p:spPr>
          <a:xfrm>
            <a:off x="938212" y="4891644"/>
            <a:ext cx="1031557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İklim:</a:t>
            </a:r>
            <a:r>
              <a:rPr lang="tr-T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Afganistan iklim olarak yılda dört mevsimi yaşamaktadır.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yarı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kurak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bozkır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ikliminin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egemen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Afganistan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'da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kışlar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soğuk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yazlar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sıcak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geçer</a:t>
            </a:r>
            <a:r>
              <a:rPr lang="en-US" b="0" i="0">
                <a:solidFill>
                  <a:srgbClr val="BDC1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7FD716-918B-5642-FF54-BD1EFB4B56CA}"/>
              </a:ext>
            </a:extLst>
          </p:cNvPr>
          <p:cNvSpPr txBox="1"/>
          <p:nvPr/>
        </p:nvSpPr>
        <p:spPr>
          <a:xfrm>
            <a:off x="610327" y="407482"/>
            <a:ext cx="258889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GENEL BİLGİLER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EDE7CD6-25AB-AFA9-5F49-3B0FAC6A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77592"/>
              </p:ext>
            </p:extLst>
          </p:nvPr>
        </p:nvGraphicFramePr>
        <p:xfrm>
          <a:off x="610327" y="781240"/>
          <a:ext cx="11231153" cy="548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901">
                  <a:extLst>
                    <a:ext uri="{9D8B030D-6E8A-4147-A177-3AD203B41FA5}">
                      <a16:colId xmlns:a16="http://schemas.microsoft.com/office/drawing/2014/main" xmlns="" val="2521639958"/>
                    </a:ext>
                  </a:extLst>
                </a:gridCol>
                <a:gridCol w="7458252">
                  <a:extLst>
                    <a:ext uri="{9D8B030D-6E8A-4147-A177-3AD203B41FA5}">
                      <a16:colId xmlns:a16="http://schemas.microsoft.com/office/drawing/2014/main" xmlns="" val="577828794"/>
                    </a:ext>
                  </a:extLst>
                </a:gridCol>
              </a:tblGrid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RESMİ ADI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Afganistan İslam Cumhuriyeti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1043374543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BAŞKENTİ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Kabil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928781656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BAĞIMSIZLIK TARİHİ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19 Ağustos 1919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19482180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YÖNETİM BİÇİMİ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Başkanlık Tipi Cumhuriyet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2866028530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DEVLET BAŞKANI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Eşref Gani (29 Eylül 2014)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2900034428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RESMİ DİL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Darice, Peştuca ve Uzbekçe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1372288533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DİN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%99 Müslüman (%80-85 Sünni, %15-19 Şii) %1 Diğer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176343428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YÜZÖLÇÜMÜ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647.500 km2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2914367628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NÜFUS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33,332,025 (2018 tahmini)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292069187"/>
                  </a:ext>
                </a:extLst>
              </a:tr>
              <a:tr h="5521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YAŞ ORTALAMASI/ ORTALAMA ÖMÜR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18,6 yaş / 51,3 yaş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2094920293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ETNİK YAPI*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 err="1">
                          <a:effectLst/>
                        </a:rPr>
                        <a:t>Paştun</a:t>
                      </a:r>
                      <a:r>
                        <a:rPr lang="tr-TR" sz="1400">
                          <a:effectLst/>
                        </a:rPr>
                        <a:t> (%40), Tacik (%24), Hazara (%15), Özbek (%11) Diğer (%10)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159462436"/>
                  </a:ext>
                </a:extLst>
              </a:tr>
              <a:tr h="835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ÜYESİ OLDUĞU BAŞLICA ULUSLARARASI KURULUŞLAR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ECO, ESCAP,IDB, ILO, IMF, OIC, UN, UNCTAD, UNESCO, WHO, WMO, WTO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695435686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Para Birimi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Afgani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1592083692"/>
                  </a:ext>
                </a:extLst>
              </a:tr>
              <a:tr h="26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Vilayet Sayısı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2996680624"/>
                  </a:ext>
                </a:extLst>
              </a:tr>
              <a:tr h="8650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Komşu Ülkeler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 err="1">
                          <a:effectLst/>
                        </a:rPr>
                        <a:t>Uzbekistan</a:t>
                      </a:r>
                      <a:r>
                        <a:rPr lang="tr-TR" sz="1400">
                          <a:effectLst/>
                        </a:rPr>
                        <a:t>, Türkmenistan, Tacikistan, İran, Pakistan ve Çin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84" marR="42384" marT="0" marB="0" anchor="ctr"/>
                </a:tc>
                <a:extLst>
                  <a:ext uri="{0D108BD9-81ED-4DB2-BD59-A6C34878D82A}">
                    <a16:rowId xmlns:a16="http://schemas.microsoft.com/office/drawing/2014/main" xmlns="" val="32479373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0AC83-FE7E-AF56-BD28-AF7A1B234FFD}"/>
              </a:ext>
            </a:extLst>
          </p:cNvPr>
          <p:cNvSpPr txBox="1"/>
          <p:nvPr/>
        </p:nvSpPr>
        <p:spPr>
          <a:xfrm>
            <a:off x="933884" y="6263639"/>
            <a:ext cx="611505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Kaynak: EIU, Dünya Bankası, CIA </a:t>
            </a:r>
            <a:r>
              <a:rPr lang="tr-TR" sz="1800" err="1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Factbook</a:t>
            </a:r>
            <a:r>
              <a:rPr lang="tr-TR" sz="1800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tr-TR" sz="1800" err="1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Trademap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58FF941-9279-103F-ED0C-522DAFDB7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32299"/>
              </p:ext>
            </p:extLst>
          </p:nvPr>
        </p:nvGraphicFramePr>
        <p:xfrm>
          <a:off x="713985" y="1130690"/>
          <a:ext cx="9555432" cy="4596620"/>
        </p:xfrm>
        <a:graphic>
          <a:graphicData uri="http://schemas.openxmlformats.org/drawingml/2006/table">
            <a:tbl>
              <a:tblPr/>
              <a:tblGrid>
                <a:gridCol w="2388858">
                  <a:extLst>
                    <a:ext uri="{9D8B030D-6E8A-4147-A177-3AD203B41FA5}">
                      <a16:colId xmlns:a16="http://schemas.microsoft.com/office/drawing/2014/main" xmlns="" val="1437169796"/>
                    </a:ext>
                  </a:extLst>
                </a:gridCol>
                <a:gridCol w="2388858">
                  <a:extLst>
                    <a:ext uri="{9D8B030D-6E8A-4147-A177-3AD203B41FA5}">
                      <a16:colId xmlns:a16="http://schemas.microsoft.com/office/drawing/2014/main" xmlns="" val="2680172130"/>
                    </a:ext>
                  </a:extLst>
                </a:gridCol>
                <a:gridCol w="2388858">
                  <a:extLst>
                    <a:ext uri="{9D8B030D-6E8A-4147-A177-3AD203B41FA5}">
                      <a16:colId xmlns:a16="http://schemas.microsoft.com/office/drawing/2014/main" xmlns="" val="2538618417"/>
                    </a:ext>
                  </a:extLst>
                </a:gridCol>
                <a:gridCol w="2388858">
                  <a:extLst>
                    <a:ext uri="{9D8B030D-6E8A-4147-A177-3AD203B41FA5}">
                      <a16:colId xmlns:a16="http://schemas.microsoft.com/office/drawing/2014/main" xmlns="" val="2948290774"/>
                    </a:ext>
                  </a:extLst>
                </a:gridCol>
              </a:tblGrid>
              <a:tr h="11491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GSYİH (</a:t>
                      </a:r>
                      <a:r>
                        <a:rPr lang="en-US" sz="1600" b="1" err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milyar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19.3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Enflasyon Oranı (%)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1543707"/>
                  </a:ext>
                </a:extLst>
              </a:tr>
              <a:tr h="11491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Reel GSYİH Büyüme Oranı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İşsizlik Oranı (%)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4816399"/>
                  </a:ext>
                </a:extLst>
              </a:tr>
              <a:tr h="11491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İhracat (milyar $)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err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İthalat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err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milyar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600364"/>
                  </a:ext>
                </a:extLst>
              </a:tr>
              <a:tr h="11491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Kişi Başına GSYİH ($)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 (2018)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24083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7EB219-AC04-12D3-925B-708BE9AF8354}"/>
              </a:ext>
            </a:extLst>
          </p:cNvPr>
          <p:cNvSpPr txBox="1"/>
          <p:nvPr/>
        </p:nvSpPr>
        <p:spPr>
          <a:xfrm>
            <a:off x="713985" y="668216"/>
            <a:ext cx="6115050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Afganistan</a:t>
            </a:r>
            <a:r>
              <a:rPr lang="en-US" sz="1800" b="1">
                <a:solidFill>
                  <a:srgbClr val="444444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Ekonomisi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4A66FA-0390-120C-34E0-90CCAD0CF8BF}"/>
              </a:ext>
            </a:extLst>
          </p:cNvPr>
          <p:cNvSpPr txBox="1"/>
          <p:nvPr/>
        </p:nvSpPr>
        <p:spPr>
          <a:xfrm>
            <a:off x="196948" y="296486"/>
            <a:ext cx="111556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>
                <a:latin typeface="Mfa-SansSerif"/>
              </a:rPr>
              <a:t>En Çok Ticaret Yaptığımız</a:t>
            </a:r>
            <a:r>
              <a:rPr lang="en-US" sz="2400" b="1" i="0">
                <a:effectLst/>
                <a:latin typeface="Mfa-SansSerif"/>
              </a:rPr>
              <a:t> </a:t>
            </a:r>
            <a:r>
              <a:rPr lang="tr-TR" sz="2400" b="1" i="0">
                <a:effectLst/>
                <a:latin typeface="Mfa-SansSerif"/>
              </a:rPr>
              <a:t>Ülkeler</a:t>
            </a:r>
            <a:r>
              <a:rPr lang="en-US" sz="2400" b="1" i="0">
                <a:effectLst/>
                <a:latin typeface="Mfa-SansSerif"/>
              </a:rPr>
              <a:t>:</a:t>
            </a:r>
            <a:r>
              <a:rPr lang="en-US" sz="2400" b="0" i="0">
                <a:effectLst/>
                <a:latin typeface="Mfa-SansSerif"/>
              </a:rPr>
              <a:t> Pakistan, İran, </a:t>
            </a:r>
            <a:r>
              <a:rPr lang="en-US" sz="2400" b="0" i="0" err="1">
                <a:effectLst/>
                <a:latin typeface="Mfa-SansSerif"/>
              </a:rPr>
              <a:t>Çin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Kazakistan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Hindistan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Özbekistan</a:t>
            </a:r>
            <a:r>
              <a:rPr lang="tr-TR" sz="2400" b="0" i="0">
                <a:effectLst/>
                <a:latin typeface="Mfa-SansSerif"/>
              </a:rPr>
              <a:t> </a:t>
            </a:r>
          </a:p>
          <a:p>
            <a:pPr algn="just"/>
            <a:endParaRPr lang="en-US" sz="2400" b="0" i="0">
              <a:effectLst/>
              <a:latin typeface="Mfa-SansSerif"/>
            </a:endParaRPr>
          </a:p>
          <a:p>
            <a:pPr algn="just"/>
            <a:r>
              <a:rPr lang="en-US" sz="2400" b="1" i="0" err="1">
                <a:effectLst/>
                <a:latin typeface="Mfa-SansSerif"/>
              </a:rPr>
              <a:t>Başlıca</a:t>
            </a:r>
            <a:r>
              <a:rPr lang="en-US" sz="2400" b="1" i="0">
                <a:effectLst/>
                <a:latin typeface="Mfa-SansSerif"/>
              </a:rPr>
              <a:t> </a:t>
            </a:r>
            <a:r>
              <a:rPr lang="en-US" sz="2400" b="1" i="0" err="1">
                <a:effectLst/>
                <a:latin typeface="Mfa-SansSerif"/>
              </a:rPr>
              <a:t>İhracat</a:t>
            </a:r>
            <a:r>
              <a:rPr lang="en-US" sz="2400" b="1" i="0">
                <a:effectLst/>
                <a:latin typeface="Mfa-SansSerif"/>
              </a:rPr>
              <a:t> </a:t>
            </a:r>
            <a:r>
              <a:rPr lang="en-US" sz="2400" b="1" i="0" err="1">
                <a:effectLst/>
                <a:latin typeface="Mfa-SansSerif"/>
              </a:rPr>
              <a:t>Kalemler</a:t>
            </a:r>
            <a:r>
              <a:rPr lang="tr-TR" sz="2400" b="1" i="0">
                <a:effectLst/>
                <a:latin typeface="Mfa-SansSerif"/>
              </a:rPr>
              <a:t>imiz</a:t>
            </a:r>
            <a:r>
              <a:rPr lang="en-US" sz="2400" b="1" i="0">
                <a:effectLst/>
                <a:latin typeface="Mfa-SansSerif"/>
              </a:rPr>
              <a:t>:</a:t>
            </a:r>
            <a:r>
              <a:rPr lang="en-US" sz="2400" b="0" i="0">
                <a:effectLst/>
                <a:latin typeface="Mfa-SansSerif"/>
              </a:rPr>
              <a:t> </a:t>
            </a:r>
            <a:r>
              <a:rPr lang="en-US" sz="2400" b="0" i="0" err="1">
                <a:effectLst/>
                <a:latin typeface="Mfa-SansSerif"/>
              </a:rPr>
              <a:t>Meyve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kuruyemiş</a:t>
            </a:r>
            <a:r>
              <a:rPr lang="en-US" sz="2400" b="0" i="0">
                <a:effectLst/>
                <a:latin typeface="Mfa-SansSerif"/>
              </a:rPr>
              <a:t> (%45), </a:t>
            </a:r>
            <a:r>
              <a:rPr lang="en-US" sz="2400" b="0" i="0" err="1">
                <a:effectLst/>
                <a:latin typeface="Mfa-SansSerif"/>
              </a:rPr>
              <a:t>sakız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reçine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diğer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bitkisel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özler</a:t>
            </a:r>
            <a:r>
              <a:rPr lang="en-US" sz="2400" b="0" i="0">
                <a:effectLst/>
                <a:latin typeface="Mfa-SansSerif"/>
              </a:rPr>
              <a:t> (%12,1), mineral </a:t>
            </a:r>
            <a:r>
              <a:rPr lang="en-US" sz="2400" b="0" i="0" err="1">
                <a:effectLst/>
                <a:latin typeface="Mfa-SansSerif"/>
              </a:rPr>
              <a:t>yakıt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yağlar</a:t>
            </a:r>
            <a:r>
              <a:rPr lang="en-US" sz="2400" b="0" i="0">
                <a:effectLst/>
                <a:latin typeface="Mfa-SansSerif"/>
              </a:rPr>
              <a:t> (%10,1), </a:t>
            </a:r>
            <a:r>
              <a:rPr lang="en-US" sz="2400" b="0" i="0" err="1">
                <a:effectLst/>
                <a:latin typeface="Mfa-SansSerif"/>
              </a:rPr>
              <a:t>sebze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kök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yumrular</a:t>
            </a:r>
            <a:r>
              <a:rPr lang="en-US" sz="2400" b="0" i="0">
                <a:effectLst/>
                <a:latin typeface="Mfa-SansSerif"/>
              </a:rPr>
              <a:t> (%10), </a:t>
            </a:r>
            <a:r>
              <a:rPr lang="en-US" sz="2400" b="0" i="0" err="1">
                <a:effectLst/>
                <a:latin typeface="Mfa-SansSerif"/>
              </a:rPr>
              <a:t>kahve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çay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baharat</a:t>
            </a:r>
            <a:r>
              <a:rPr lang="en-US" sz="2400" b="0" i="0">
                <a:effectLst/>
                <a:latin typeface="Mfa-SansSerif"/>
              </a:rPr>
              <a:t> (%4.9), </a:t>
            </a:r>
            <a:r>
              <a:rPr lang="en-US" sz="2400" b="0" i="0" err="1">
                <a:effectLst/>
                <a:latin typeface="Mfa-SansSerif"/>
              </a:rPr>
              <a:t>halı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diğer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tekstil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ürünleri</a:t>
            </a:r>
            <a:r>
              <a:rPr lang="en-US" sz="2400" b="0" i="0">
                <a:effectLst/>
                <a:latin typeface="Mfa-SansSerif"/>
              </a:rPr>
              <a:t> (%2.5)</a:t>
            </a:r>
            <a:endParaRPr lang="tr-TR" sz="2400" b="0" i="0">
              <a:effectLst/>
              <a:latin typeface="Mfa-SansSerif"/>
            </a:endParaRPr>
          </a:p>
          <a:p>
            <a:pPr algn="just"/>
            <a:endParaRPr lang="en-US" sz="2400" b="0" i="0">
              <a:effectLst/>
              <a:latin typeface="Mfa-SansSerif"/>
            </a:endParaRPr>
          </a:p>
          <a:p>
            <a:pPr algn="just"/>
            <a:r>
              <a:rPr lang="en-US" sz="2400" b="1" i="0" err="1">
                <a:effectLst/>
                <a:latin typeface="Mfa-SansSerif"/>
              </a:rPr>
              <a:t>Başlıca</a:t>
            </a:r>
            <a:r>
              <a:rPr lang="en-US" sz="2400" b="1" i="0">
                <a:effectLst/>
                <a:latin typeface="Mfa-SansSerif"/>
              </a:rPr>
              <a:t> </a:t>
            </a:r>
            <a:r>
              <a:rPr lang="en-US" sz="2400" b="1" i="0" err="1">
                <a:effectLst/>
                <a:latin typeface="Mfa-SansSerif"/>
              </a:rPr>
              <a:t>İthalat</a:t>
            </a:r>
            <a:r>
              <a:rPr lang="en-US" sz="2400" b="1" i="0">
                <a:effectLst/>
                <a:latin typeface="Mfa-SansSerif"/>
              </a:rPr>
              <a:t> </a:t>
            </a:r>
            <a:r>
              <a:rPr lang="en-US" sz="2400" b="1" i="0" err="1">
                <a:effectLst/>
                <a:latin typeface="Mfa-SansSerif"/>
              </a:rPr>
              <a:t>Kalemleri</a:t>
            </a:r>
            <a:r>
              <a:rPr lang="tr-TR" sz="2400" b="1" i="0" err="1">
                <a:effectLst/>
                <a:latin typeface="Mfa-SansSerif"/>
              </a:rPr>
              <a:t>miz</a:t>
            </a:r>
            <a:r>
              <a:rPr lang="en-US" sz="2400" b="1" i="0">
                <a:effectLst/>
                <a:latin typeface="Mfa-SansSerif"/>
              </a:rPr>
              <a:t>:</a:t>
            </a:r>
            <a:r>
              <a:rPr lang="en-US" sz="2400" b="0" i="0">
                <a:effectLst/>
                <a:latin typeface="Mfa-SansSerif"/>
              </a:rPr>
              <a:t> Mineral </a:t>
            </a:r>
            <a:r>
              <a:rPr lang="en-US" sz="2400" b="0" i="0" err="1">
                <a:effectLst/>
                <a:latin typeface="Mfa-SansSerif"/>
              </a:rPr>
              <a:t>yakıt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yağlar</a:t>
            </a:r>
            <a:r>
              <a:rPr lang="en-US" sz="2400" b="0" i="0">
                <a:effectLst/>
                <a:latin typeface="Mfa-SansSerif"/>
              </a:rPr>
              <a:t> (%13); </a:t>
            </a:r>
            <a:r>
              <a:rPr lang="en-US" sz="2400" b="0" i="0" err="1">
                <a:effectLst/>
                <a:latin typeface="Mfa-SansSerif"/>
              </a:rPr>
              <a:t>değirmencilik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ürünleri</a:t>
            </a:r>
            <a:r>
              <a:rPr lang="en-US" sz="2400" b="0" i="0">
                <a:effectLst/>
                <a:latin typeface="Mfa-SansSerif"/>
              </a:rPr>
              <a:t>; malt; </a:t>
            </a:r>
            <a:r>
              <a:rPr lang="en-US" sz="2400" b="0" i="0" err="1">
                <a:effectLst/>
                <a:latin typeface="Mfa-SansSerif"/>
              </a:rPr>
              <a:t>nişasta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buğday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gluteni</a:t>
            </a:r>
            <a:r>
              <a:rPr lang="en-US" sz="2400" b="0" i="0">
                <a:effectLst/>
                <a:latin typeface="Mfa-SansSerif"/>
              </a:rPr>
              <a:t> (%10,4); </a:t>
            </a:r>
            <a:r>
              <a:rPr lang="en-US" sz="2400" b="0" i="0" err="1">
                <a:effectLst/>
                <a:latin typeface="Mfa-SansSerif"/>
              </a:rPr>
              <a:t>tıbbi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veya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cerrahi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alet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cihazlar</a:t>
            </a:r>
            <a:r>
              <a:rPr lang="en-US" sz="2400" b="0" i="0">
                <a:effectLst/>
                <a:latin typeface="Mfa-SansSerif"/>
              </a:rPr>
              <a:t>; </a:t>
            </a:r>
            <a:r>
              <a:rPr lang="en-US" sz="2400" b="0" i="0" err="1">
                <a:effectLst/>
                <a:latin typeface="Mfa-SansSerif"/>
              </a:rPr>
              <a:t>bunların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aksam</a:t>
            </a:r>
            <a:r>
              <a:rPr lang="en-US" sz="2400" b="0" i="0">
                <a:effectLst/>
                <a:latin typeface="Mfa-SansSerif"/>
              </a:rPr>
              <a:t>, </a:t>
            </a:r>
            <a:r>
              <a:rPr lang="en-US" sz="2400" b="0" i="0" err="1">
                <a:effectLst/>
                <a:latin typeface="Mfa-SansSerif"/>
              </a:rPr>
              <a:t>parça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aksesuarı</a:t>
            </a:r>
            <a:r>
              <a:rPr lang="en-US" sz="2400" b="0" i="0">
                <a:effectLst/>
                <a:latin typeface="Mfa-SansSerif"/>
              </a:rPr>
              <a:t> (%7,5), </a:t>
            </a:r>
            <a:r>
              <a:rPr lang="en-US" sz="2400" b="0" i="0" err="1">
                <a:effectLst/>
                <a:latin typeface="Mfa-SansSerif"/>
              </a:rPr>
              <a:t>hayvansal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bitkisel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katı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sıvı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yağlar</a:t>
            </a:r>
            <a:r>
              <a:rPr lang="en-US" sz="2400" b="0" i="0">
                <a:effectLst/>
                <a:latin typeface="Mfa-SansSerif"/>
              </a:rPr>
              <a:t> (%5,6); </a:t>
            </a:r>
            <a:r>
              <a:rPr lang="en-US" sz="2400" b="0" i="0" err="1">
                <a:effectLst/>
                <a:latin typeface="Mfa-SansSerif"/>
              </a:rPr>
              <a:t>demir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çelik</a:t>
            </a:r>
            <a:r>
              <a:rPr lang="en-US" sz="2400" b="0" i="0">
                <a:effectLst/>
                <a:latin typeface="Mfa-SansSerif"/>
              </a:rPr>
              <a:t> (%4,5), </a:t>
            </a:r>
            <a:r>
              <a:rPr lang="en-US" sz="2400" b="0" i="0" err="1">
                <a:effectLst/>
                <a:latin typeface="Mfa-SansSerif"/>
              </a:rPr>
              <a:t>bitkisel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tekstil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elyafları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ve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kağıt</a:t>
            </a:r>
            <a:r>
              <a:rPr lang="en-US" sz="2400" b="0" i="0">
                <a:effectLst/>
                <a:latin typeface="Mfa-SansSerif"/>
              </a:rPr>
              <a:t> </a:t>
            </a:r>
            <a:r>
              <a:rPr lang="en-US" sz="2400" b="0" i="0" err="1">
                <a:effectLst/>
                <a:latin typeface="Mfa-SansSerif"/>
              </a:rPr>
              <a:t>ipliği</a:t>
            </a:r>
            <a:r>
              <a:rPr lang="en-US" sz="2400" b="0" i="0">
                <a:effectLst/>
                <a:latin typeface="Mfa-SansSerif"/>
              </a:rPr>
              <a:t> (%4,5), </a:t>
            </a:r>
            <a:r>
              <a:rPr lang="en-US" sz="2400" b="0" i="0" err="1">
                <a:effectLst/>
                <a:latin typeface="Mfa-SansSerif"/>
              </a:rPr>
              <a:t>hububat</a:t>
            </a:r>
            <a:r>
              <a:rPr lang="en-US" sz="2400" b="0" i="0">
                <a:effectLst/>
                <a:latin typeface="Mfa-SansSerif"/>
              </a:rPr>
              <a:t> (%3,9).</a:t>
            </a:r>
          </a:p>
        </p:txBody>
      </p:sp>
      <p:pic>
        <p:nvPicPr>
          <p:cNvPr id="1026" name="Picture 2" descr="The US Can't Seem to Cut Back Afghanistan's Opium Production">
            <a:extLst>
              <a:ext uri="{FF2B5EF4-FFF2-40B4-BE49-F238E27FC236}">
                <a16:creationId xmlns:a16="http://schemas.microsoft.com/office/drawing/2014/main" xmlns="" id="{9B003023-9F98-36A7-A310-E1BB9D58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4082138"/>
            <a:ext cx="11798104" cy="26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65D375-784B-4EA1-AE68-262D0FA0FBC3}"/>
              </a:ext>
            </a:extLst>
          </p:cNvPr>
          <p:cNvSpPr txBox="1"/>
          <p:nvPr/>
        </p:nvSpPr>
        <p:spPr>
          <a:xfrm>
            <a:off x="397412" y="1693372"/>
            <a:ext cx="3643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AFGANİSTAN’IN DIŞ TİCARETİ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9823C-8D96-2E07-8FC9-45D405367628}"/>
              </a:ext>
            </a:extLst>
          </p:cNvPr>
          <p:cNvSpPr txBox="1"/>
          <p:nvPr/>
        </p:nvSpPr>
        <p:spPr>
          <a:xfrm>
            <a:off x="397412" y="2297279"/>
            <a:ext cx="113971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err="1"/>
              <a:t>Afganistan’ın</a:t>
            </a:r>
            <a:r>
              <a:rPr lang="en-US" sz="2000"/>
              <a:t> </a:t>
            </a:r>
            <a:r>
              <a:rPr lang="en-US" sz="2000" err="1"/>
              <a:t>dış</a:t>
            </a:r>
            <a:r>
              <a:rPr lang="en-US" sz="2000"/>
              <a:t> </a:t>
            </a:r>
            <a:r>
              <a:rPr lang="en-US" sz="2000" err="1"/>
              <a:t>ticaret</a:t>
            </a:r>
            <a:r>
              <a:rPr lang="en-US" sz="2000"/>
              <a:t> </a:t>
            </a:r>
            <a:r>
              <a:rPr lang="en-US" sz="2000" err="1"/>
              <a:t>değerleri</a:t>
            </a:r>
            <a:r>
              <a:rPr lang="en-US" sz="2000"/>
              <a:t>, </a:t>
            </a:r>
            <a:r>
              <a:rPr lang="en-US" sz="2000" err="1"/>
              <a:t>ülkedeki</a:t>
            </a:r>
            <a:r>
              <a:rPr lang="en-US" sz="2000"/>
              <a:t> </a:t>
            </a:r>
            <a:r>
              <a:rPr lang="en-US" sz="2000" err="1"/>
              <a:t>iç</a:t>
            </a:r>
            <a:r>
              <a:rPr lang="en-US" sz="2000"/>
              <a:t> </a:t>
            </a:r>
            <a:r>
              <a:rPr lang="en-US" sz="2000" err="1"/>
              <a:t>savaştan</a:t>
            </a:r>
            <a:r>
              <a:rPr lang="en-US" sz="2000"/>
              <a:t> </a:t>
            </a:r>
            <a:r>
              <a:rPr lang="en-US" sz="2000" err="1"/>
              <a:t>etkilenmiş</a:t>
            </a:r>
            <a:r>
              <a:rPr lang="en-US" sz="2000"/>
              <a:t> </a:t>
            </a:r>
            <a:r>
              <a:rPr lang="en-US" sz="2000" err="1"/>
              <a:t>ve</a:t>
            </a:r>
            <a:r>
              <a:rPr lang="en-US" sz="2000"/>
              <a:t> zaman </a:t>
            </a:r>
            <a:r>
              <a:rPr lang="en-US" sz="2000" err="1"/>
              <a:t>zaman</a:t>
            </a:r>
            <a:r>
              <a:rPr lang="en-US" sz="2000"/>
              <a:t> </a:t>
            </a:r>
            <a:r>
              <a:rPr lang="en-US" sz="2000" err="1"/>
              <a:t>dalgalanmalar</a:t>
            </a:r>
            <a:r>
              <a:rPr lang="en-US" sz="2000"/>
              <a:t> </a:t>
            </a:r>
            <a:r>
              <a:rPr lang="en-US" sz="2000" err="1"/>
              <a:t>göstermiştir</a:t>
            </a:r>
            <a:r>
              <a:rPr lang="en-US" sz="2000"/>
              <a:t>. 2010 </a:t>
            </a:r>
            <a:r>
              <a:rPr lang="en-US" sz="2000" err="1"/>
              <a:t>yılında</a:t>
            </a:r>
            <a:r>
              <a:rPr lang="en-US" sz="2000"/>
              <a:t> 588 </a:t>
            </a:r>
            <a:r>
              <a:rPr lang="en-US" sz="2000" err="1"/>
              <a:t>milyon</a:t>
            </a:r>
            <a:r>
              <a:rPr lang="en-US" sz="2000"/>
              <a:t> </a:t>
            </a:r>
            <a:r>
              <a:rPr lang="en-US" sz="2000" err="1"/>
              <a:t>dolar</a:t>
            </a:r>
            <a:r>
              <a:rPr lang="en-US" sz="2000"/>
              <a:t> </a:t>
            </a:r>
            <a:r>
              <a:rPr lang="en-US" sz="2000" err="1"/>
              <a:t>olan</a:t>
            </a:r>
            <a:r>
              <a:rPr lang="en-US" sz="2000"/>
              <a:t> </a:t>
            </a:r>
            <a:r>
              <a:rPr lang="en-US" sz="2000" err="1"/>
              <a:t>ihracat</a:t>
            </a:r>
            <a:r>
              <a:rPr lang="en-US" sz="2000"/>
              <a:t> </a:t>
            </a:r>
            <a:r>
              <a:rPr lang="en-US" sz="2000" err="1"/>
              <a:t>değeri</a:t>
            </a:r>
            <a:r>
              <a:rPr lang="en-US" sz="2000"/>
              <a:t>, 2014 </a:t>
            </a:r>
            <a:r>
              <a:rPr lang="en-US" sz="2000" err="1"/>
              <a:t>yılında</a:t>
            </a:r>
            <a:r>
              <a:rPr lang="en-US" sz="2000"/>
              <a:t> 845 </a:t>
            </a:r>
            <a:r>
              <a:rPr lang="en-US" sz="2000" err="1"/>
              <a:t>milyon</a:t>
            </a:r>
            <a:r>
              <a:rPr lang="en-US" sz="2000"/>
              <a:t> </a:t>
            </a:r>
            <a:r>
              <a:rPr lang="en-US" sz="2000" err="1"/>
              <a:t>dolara</a:t>
            </a:r>
            <a:r>
              <a:rPr lang="tr-TR" sz="2000"/>
              <a:t> </a:t>
            </a:r>
            <a:r>
              <a:rPr lang="en-US" sz="2000" err="1"/>
              <a:t>yükselmiştir</a:t>
            </a:r>
            <a:r>
              <a:rPr lang="en-US" sz="2000"/>
              <a:t>. </a:t>
            </a:r>
            <a:endParaRPr lang="tr-TR" sz="2000"/>
          </a:p>
          <a:p>
            <a:endParaRPr lang="tr-TR" sz="2000"/>
          </a:p>
          <a:p>
            <a:r>
              <a:rPr lang="en-US" sz="2000"/>
              <a:t>2010 </a:t>
            </a:r>
            <a:r>
              <a:rPr lang="en-US" sz="2000" err="1"/>
              <a:t>yılında</a:t>
            </a:r>
            <a:r>
              <a:rPr lang="en-US" sz="2000"/>
              <a:t> </a:t>
            </a:r>
            <a:r>
              <a:rPr lang="en-US" sz="2000" err="1"/>
              <a:t>yaklaşık</a:t>
            </a:r>
            <a:r>
              <a:rPr lang="en-US" sz="2000"/>
              <a:t> 9,1 </a:t>
            </a:r>
            <a:r>
              <a:rPr lang="en-US" sz="2000" err="1"/>
              <a:t>milyar</a:t>
            </a:r>
            <a:r>
              <a:rPr lang="en-US" sz="2000"/>
              <a:t> $ </a:t>
            </a:r>
            <a:r>
              <a:rPr lang="en-US" sz="2000" err="1"/>
              <a:t>olan</a:t>
            </a:r>
            <a:r>
              <a:rPr lang="en-US" sz="2000"/>
              <a:t> </a:t>
            </a:r>
            <a:r>
              <a:rPr lang="en-US" sz="2000" err="1"/>
              <a:t>İthalat</a:t>
            </a:r>
            <a:r>
              <a:rPr lang="en-US" sz="2000"/>
              <a:t> </a:t>
            </a:r>
            <a:r>
              <a:rPr lang="en-US" sz="2000" err="1"/>
              <a:t>değeri</a:t>
            </a:r>
            <a:r>
              <a:rPr lang="en-US" sz="2000"/>
              <a:t> </a:t>
            </a:r>
            <a:r>
              <a:rPr lang="en-US" sz="2000" err="1"/>
              <a:t>ise</a:t>
            </a:r>
            <a:r>
              <a:rPr lang="en-US" sz="2000"/>
              <a:t> 2014 </a:t>
            </a:r>
            <a:r>
              <a:rPr lang="en-US" sz="2000" err="1"/>
              <a:t>yılında</a:t>
            </a:r>
            <a:r>
              <a:rPr lang="en-US" sz="2000"/>
              <a:t> </a:t>
            </a:r>
            <a:r>
              <a:rPr lang="en-US" sz="2000" err="1"/>
              <a:t>ise</a:t>
            </a:r>
            <a:r>
              <a:rPr lang="en-US" sz="2000"/>
              <a:t> 7,8 </a:t>
            </a:r>
            <a:r>
              <a:rPr lang="en-US" sz="2000" err="1"/>
              <a:t>milyar</a:t>
            </a:r>
            <a:r>
              <a:rPr lang="en-US" sz="2000"/>
              <a:t> </a:t>
            </a:r>
            <a:r>
              <a:rPr lang="en-US" sz="2000" err="1"/>
              <a:t>dolara</a:t>
            </a:r>
            <a:r>
              <a:rPr lang="en-US" sz="2000"/>
              <a:t> </a:t>
            </a:r>
            <a:r>
              <a:rPr lang="en-US" sz="2000" err="1"/>
              <a:t>gerilemiştir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3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FF32660-5B52-4B9F-0061-E0B5D9A44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22091"/>
              </p:ext>
            </p:extLst>
          </p:nvPr>
        </p:nvGraphicFramePr>
        <p:xfrm>
          <a:off x="506437" y="1547446"/>
          <a:ext cx="11015003" cy="4417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382">
                  <a:extLst>
                    <a:ext uri="{9D8B030D-6E8A-4147-A177-3AD203B41FA5}">
                      <a16:colId xmlns:a16="http://schemas.microsoft.com/office/drawing/2014/main" xmlns="" val="2785696433"/>
                    </a:ext>
                  </a:extLst>
                </a:gridCol>
                <a:gridCol w="3791820">
                  <a:extLst>
                    <a:ext uri="{9D8B030D-6E8A-4147-A177-3AD203B41FA5}">
                      <a16:colId xmlns:a16="http://schemas.microsoft.com/office/drawing/2014/main" xmlns="" val="3055272329"/>
                    </a:ext>
                  </a:extLst>
                </a:gridCol>
                <a:gridCol w="1806114">
                  <a:extLst>
                    <a:ext uri="{9D8B030D-6E8A-4147-A177-3AD203B41FA5}">
                      <a16:colId xmlns:a16="http://schemas.microsoft.com/office/drawing/2014/main" xmlns="" val="3930086814"/>
                    </a:ext>
                  </a:extLst>
                </a:gridCol>
                <a:gridCol w="1806114">
                  <a:extLst>
                    <a:ext uri="{9D8B030D-6E8A-4147-A177-3AD203B41FA5}">
                      <a16:colId xmlns:a16="http://schemas.microsoft.com/office/drawing/2014/main" xmlns="" val="2254228105"/>
                    </a:ext>
                  </a:extLst>
                </a:gridCol>
                <a:gridCol w="2166573">
                  <a:extLst>
                    <a:ext uri="{9D8B030D-6E8A-4147-A177-3AD203B41FA5}">
                      <a16:colId xmlns:a16="http://schemas.microsoft.com/office/drawing/2014/main" xmlns="" val="525843375"/>
                    </a:ext>
                  </a:extLst>
                </a:gridCol>
              </a:tblGrid>
              <a:tr h="3086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 err="1">
                          <a:effectLst/>
                        </a:rPr>
                        <a:t>AFG’a</a:t>
                      </a:r>
                      <a:r>
                        <a:rPr lang="tr-TR" sz="1400">
                          <a:effectLst/>
                        </a:rPr>
                        <a:t> Dünyadan İthalatında İlk 10 Ürün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1880371"/>
                  </a:ext>
                </a:extLst>
              </a:tr>
              <a:tr h="1021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GTIP 8 Kodu**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-134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2020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2019/2020 Değişim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06668156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11010000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Buğday unu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172.469.355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104.446.509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96877905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68010000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Çimento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59.856.647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82.722.486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87304120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27101220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Petrol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104.657.910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81.247.178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2750591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90283000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Elektrik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70.664.060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71.866.302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8336002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17019100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Şeker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44.859.607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64.780.098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5530788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27101920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L05 – 62 diesel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84.183.766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59.325.664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1144962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27112100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Likit Gaz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68.967.829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54.362.175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3098423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53091900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Flax fabric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131.537.414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49.176.334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8929265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15121900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Bitkisel Yağlar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115.648.951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41.896.655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5264666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40121100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Araba Lastikleri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35.658.074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247243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BD39BA-0C5C-3CFD-05EE-7BDCA42E4C22}"/>
              </a:ext>
            </a:extLst>
          </p:cNvPr>
          <p:cNvSpPr txBox="1"/>
          <p:nvPr/>
        </p:nvSpPr>
        <p:spPr>
          <a:xfrm>
            <a:off x="389839" y="6089826"/>
            <a:ext cx="6105378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Kaynak</a:t>
            </a: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https://nsia.gov.af/service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476604-E1BC-9A79-9225-3242B99A07A4}"/>
              </a:ext>
            </a:extLst>
          </p:cNvPr>
          <p:cNvSpPr txBox="1"/>
          <p:nvPr/>
        </p:nvSpPr>
        <p:spPr>
          <a:xfrm>
            <a:off x="323557" y="738559"/>
            <a:ext cx="1101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Afganista</a:t>
            </a:r>
            <a:r>
              <a:rPr lang="tr-TR"/>
              <a:t>n’</a:t>
            </a:r>
            <a:r>
              <a:rPr lang="en-US"/>
              <a:t>n</a:t>
            </a:r>
            <a:r>
              <a:rPr lang="tr-TR" err="1"/>
              <a:t>ın</a:t>
            </a:r>
            <a:r>
              <a:rPr lang="tr-TR"/>
              <a:t> 2019 ve 2020 yılları arasında dünyadaki ihracatı aşağıdaki </a:t>
            </a:r>
            <a:r>
              <a:rPr lang="tr-TR" err="1"/>
              <a:t>tabluda</a:t>
            </a:r>
            <a:r>
              <a:rPr lang="tr-TR"/>
              <a:t> verilmiştir.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460CBED-B086-6C2D-A029-1AA14F2EE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93224"/>
              </p:ext>
            </p:extLst>
          </p:nvPr>
        </p:nvGraphicFramePr>
        <p:xfrm>
          <a:off x="323558" y="1617785"/>
          <a:ext cx="11451101" cy="450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567">
                  <a:extLst>
                    <a:ext uri="{9D8B030D-6E8A-4147-A177-3AD203B41FA5}">
                      <a16:colId xmlns:a16="http://schemas.microsoft.com/office/drawing/2014/main" xmlns="" val="2705165947"/>
                    </a:ext>
                  </a:extLst>
                </a:gridCol>
                <a:gridCol w="3941944">
                  <a:extLst>
                    <a:ext uri="{9D8B030D-6E8A-4147-A177-3AD203B41FA5}">
                      <a16:colId xmlns:a16="http://schemas.microsoft.com/office/drawing/2014/main" xmlns="" val="2718482467"/>
                    </a:ext>
                  </a:extLst>
                </a:gridCol>
                <a:gridCol w="1877620">
                  <a:extLst>
                    <a:ext uri="{9D8B030D-6E8A-4147-A177-3AD203B41FA5}">
                      <a16:colId xmlns:a16="http://schemas.microsoft.com/office/drawing/2014/main" xmlns="" val="769112345"/>
                    </a:ext>
                  </a:extLst>
                </a:gridCol>
                <a:gridCol w="1877620">
                  <a:extLst>
                    <a:ext uri="{9D8B030D-6E8A-4147-A177-3AD203B41FA5}">
                      <a16:colId xmlns:a16="http://schemas.microsoft.com/office/drawing/2014/main" xmlns="" val="907533502"/>
                    </a:ext>
                  </a:extLst>
                </a:gridCol>
                <a:gridCol w="2252350">
                  <a:extLst>
                    <a:ext uri="{9D8B030D-6E8A-4147-A177-3AD203B41FA5}">
                      <a16:colId xmlns:a16="http://schemas.microsoft.com/office/drawing/2014/main" xmlns="" val="4221107124"/>
                    </a:ext>
                  </a:extLst>
                </a:gridCol>
              </a:tblGrid>
              <a:tr h="3382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AFG Dünyaya İhracatında İlk 10 Ürün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1838807"/>
                  </a:ext>
                </a:extLst>
              </a:tr>
              <a:tr h="111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GTIP 8 Kodu**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Ürünler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2020 ($)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(Ocak- Mart)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2019/2020 Değişim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84814394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13021220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Bitkisel Özsu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33.397.644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79486678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08061000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Yaş Üzüm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587.724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28.694.596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4782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12282580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08042020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Kuru İncir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15.731.353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23.274.393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17390625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27011900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Kömür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16.933.916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16.641.705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81347762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09102000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Safran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8.052.794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10.054.368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83802678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08081000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Elma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4.198.091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8.141.947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31134638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08025200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Kabuklu Fıstıklar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8.293.489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7.046.273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47046024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08021200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Kabuklu Bademler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6.969.446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6.941.642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5387400"/>
                  </a:ext>
                </a:extLst>
              </a:tr>
              <a:tr h="33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52030000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Pamuk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6.795.411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6.137.026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727874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A8EB35-FF97-1263-EECF-D90427FBFDC4}"/>
              </a:ext>
            </a:extLst>
          </p:cNvPr>
          <p:cNvSpPr txBox="1"/>
          <p:nvPr/>
        </p:nvSpPr>
        <p:spPr>
          <a:xfrm>
            <a:off x="323558" y="6221381"/>
            <a:ext cx="6105378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Kaynak</a:t>
            </a: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https://nsia.gov.af/service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317CAE-A4BD-1541-C33E-5EB44EEF34E8}"/>
              </a:ext>
            </a:extLst>
          </p:cNvPr>
          <p:cNvSpPr txBox="1"/>
          <p:nvPr/>
        </p:nvSpPr>
        <p:spPr>
          <a:xfrm>
            <a:off x="323557" y="738559"/>
            <a:ext cx="1145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Afganista</a:t>
            </a:r>
            <a:r>
              <a:rPr lang="tr-TR"/>
              <a:t>n’</a:t>
            </a:r>
            <a:r>
              <a:rPr lang="en-US"/>
              <a:t>n</a:t>
            </a:r>
            <a:r>
              <a:rPr lang="tr-TR" err="1"/>
              <a:t>ın</a:t>
            </a:r>
            <a:r>
              <a:rPr lang="tr-TR"/>
              <a:t> 2019 ve 2020 yılları arasında dünyadaki ihracatı aşağıdaki </a:t>
            </a:r>
            <a:r>
              <a:rPr lang="tr-TR" err="1"/>
              <a:t>tabluda</a:t>
            </a:r>
            <a:r>
              <a:rPr lang="tr-TR"/>
              <a:t> verilmiştir.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2435</TotalTime>
  <Words>1115</Words>
  <Application>Microsoft Office PowerPoint</Application>
  <PresentationFormat>Widescreen</PresentationFormat>
  <Paragraphs>563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Microsoft YaHei</vt:lpstr>
      <vt:lpstr>Arial</vt:lpstr>
      <vt:lpstr>Calibri</vt:lpstr>
      <vt:lpstr>Century Gothic</vt:lpstr>
      <vt:lpstr>inherit</vt:lpstr>
      <vt:lpstr>Mfa-SansSerif</vt:lpstr>
      <vt:lpstr>Symbol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Türkiye-Afganistan arasındaki ticaret ilişkisi</vt:lpstr>
      <vt:lpstr>PowerPoint Presentation</vt:lpstr>
      <vt:lpstr>PowerPoint Presentation</vt:lpstr>
      <vt:lpstr>PowerPoint Presentation</vt:lpstr>
      <vt:lpstr>PowerPoint Presentation</vt:lpstr>
      <vt:lpstr>AB-Afg arasındaki Ticaret ilişkileri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nahamidy43@gmail.com</dc:creator>
  <cp:lastModifiedBy>GhulamSakhi</cp:lastModifiedBy>
  <cp:revision>45</cp:revision>
  <dcterms:created xsi:type="dcterms:W3CDTF">2022-05-19T18:12:07Z</dcterms:created>
  <dcterms:modified xsi:type="dcterms:W3CDTF">2022-06-21T20:00:36Z</dcterms:modified>
</cp:coreProperties>
</file>