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30.xml" ContentType="application/vnd.ms-office.chartcolorstyle+xml"/>
  <Override PartName="/ppt/charts/style3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23"/>
  </p:notesMasterIdLst>
  <p:sldIdLst>
    <p:sldId id="295" r:id="rId2"/>
    <p:sldId id="257" r:id="rId3"/>
    <p:sldId id="259" r:id="rId4"/>
    <p:sldId id="258" r:id="rId5"/>
    <p:sldId id="271" r:id="rId6"/>
    <p:sldId id="261" r:id="rId7"/>
    <p:sldId id="273" r:id="rId8"/>
    <p:sldId id="278" r:id="rId9"/>
    <p:sldId id="281" r:id="rId10"/>
    <p:sldId id="282" r:id="rId11"/>
    <p:sldId id="286" r:id="rId12"/>
    <p:sldId id="287" r:id="rId13"/>
    <p:sldId id="301" r:id="rId14"/>
    <p:sldId id="296" r:id="rId15"/>
    <p:sldId id="298" r:id="rId16"/>
    <p:sldId id="297" r:id="rId17"/>
    <p:sldId id="299" r:id="rId18"/>
    <p:sldId id="300" r:id="rId19"/>
    <p:sldId id="291" r:id="rId20"/>
    <p:sldId id="290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31D7C6-8090-4BBC-8275-309B100C57EF}">
          <p14:sldIdLst>
            <p14:sldId id="295"/>
            <p14:sldId id="257"/>
            <p14:sldId id="259"/>
            <p14:sldId id="258"/>
            <p14:sldId id="271"/>
            <p14:sldId id="261"/>
            <p14:sldId id="273"/>
            <p14:sldId id="278"/>
            <p14:sldId id="281"/>
            <p14:sldId id="282"/>
            <p14:sldId id="286"/>
            <p14:sldId id="287"/>
            <p14:sldId id="301"/>
            <p14:sldId id="296"/>
            <p14:sldId id="298"/>
            <p14:sldId id="297"/>
            <p14:sldId id="299"/>
            <p14:sldId id="300"/>
            <p14:sldId id="291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h Can Ceylan" initials="ACC" lastIdx="1" clrIdx="0">
    <p:extLst>
      <p:ext uri="{19B8F6BF-5375-455C-9EA6-DF929625EA0E}">
        <p15:presenceInfo xmlns:p15="http://schemas.microsoft.com/office/powerpoint/2012/main" userId="ca1d5af2587439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C"/>
    <a:srgbClr val="FFF5F5"/>
    <a:srgbClr val="051312"/>
    <a:srgbClr val="FF7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3875" autoAdjust="0"/>
  </p:normalViewPr>
  <p:slideViewPr>
    <p:cSldViewPr snapToGrid="0">
      <p:cViewPr varScale="1">
        <p:scale>
          <a:sx n="64" d="100"/>
          <a:sy n="64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ETNİK</a:t>
            </a:r>
            <a:r>
              <a:rPr lang="tr-TR" baseline="0" dirty="0"/>
              <a:t> KÖKEN</a:t>
            </a:r>
            <a:endParaRPr lang="en-US" dirty="0"/>
          </a:p>
        </c:rich>
      </c:tx>
      <c:layout>
        <c:manualLayout>
          <c:xMode val="edge"/>
          <c:yMode val="edge"/>
          <c:x val="0.31316603408273985"/>
          <c:y val="2.0549955693876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17089553956726E-2"/>
          <c:y val="0.13965935922041381"/>
          <c:w val="0.82590238321213227"/>
          <c:h val="0.707534671390752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2000"/>
                    </a:schemeClr>
                  </a:gs>
                  <a:gs pos="100000">
                    <a:schemeClr val="accent1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77-4D76-921C-2EC9703A0E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2000"/>
                    </a:schemeClr>
                  </a:gs>
                  <a:gs pos="100000">
                    <a:schemeClr val="accent2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77-4D76-921C-2EC9703A0ED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2000"/>
                    </a:schemeClr>
                  </a:gs>
                  <a:gs pos="100000">
                    <a:schemeClr val="accent3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77-4D76-921C-2EC9703A0ED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2000"/>
                    </a:schemeClr>
                  </a:gs>
                  <a:gs pos="100000">
                    <a:schemeClr val="accent4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77-4D76-921C-2EC9703A0ED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2000"/>
                    </a:schemeClr>
                  </a:gs>
                  <a:gs pos="100000">
                    <a:schemeClr val="accent5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B77-4D76-921C-2EC9703A0ED8}"/>
              </c:ext>
            </c:extLst>
          </c:dPt>
          <c:dLbls>
            <c:dLbl>
              <c:idx val="0"/>
              <c:layout>
                <c:manualLayout>
                  <c:x val="-0.13836656807858322"/>
                  <c:y val="-0.271154638657469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6542213433272"/>
                      <c:h val="9.1362861219225364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70294609731243E-2"/>
                  <c:y val="-2.01982018745576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2.2%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Azerbaycan'lı</c:v>
                </c:pt>
                <c:pt idx="1">
                  <c:v>Rus</c:v>
                </c:pt>
                <c:pt idx="2">
                  <c:v>Ermeni</c:v>
                </c:pt>
                <c:pt idx="3">
                  <c:v>Lezgi ve Dağıstanlı</c:v>
                </c:pt>
                <c:pt idx="4">
                  <c:v>Diğer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2.5</c:v>
                </c:pt>
                <c:pt idx="2">
                  <c:v>2</c:v>
                </c:pt>
                <c:pt idx="3">
                  <c:v>3.3</c:v>
                </c:pt>
                <c:pt idx="4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7-4D76-921C-2EC9703A0E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</a:t>
            </a:r>
            <a:r>
              <a:rPr lang="tr-TR" dirty="0"/>
              <a:t>İN</a:t>
            </a:r>
            <a:endParaRPr lang="en-US" dirty="0"/>
          </a:p>
        </c:rich>
      </c:tx>
      <c:layout>
        <c:manualLayout>
          <c:xMode val="edge"/>
          <c:yMode val="edge"/>
          <c:x val="0.44977328464161204"/>
          <c:y val="1.4190343154900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50857944225296"/>
          <c:y val="0.11582852196239117"/>
          <c:w val="0.83026146015841396"/>
          <c:h val="0.709575158406314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2000"/>
                    </a:schemeClr>
                  </a:gs>
                  <a:gs pos="100000">
                    <a:schemeClr val="accent1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1-460F-A33F-E7681A61D0C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2000"/>
                    </a:schemeClr>
                  </a:gs>
                  <a:gs pos="100000">
                    <a:schemeClr val="accent3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C6-4491-9231-3692AA6453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2000"/>
                    </a:schemeClr>
                  </a:gs>
                  <a:gs pos="100000">
                    <a:schemeClr val="accent5"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C1-460F-A33F-E7681A61D0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2000"/>
                    </a:schemeClr>
                  </a:gs>
                  <a:gs pos="100000">
                    <a:schemeClr val="accent1">
                      <a:lumMod val="60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C1-460F-A33F-E7681A61D0C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2000"/>
                    </a:schemeClr>
                  </a:gs>
                  <a:gs pos="100000">
                    <a:schemeClr val="accent3">
                      <a:lumMod val="60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Lbls>
            <c:dLbl>
              <c:idx val="0"/>
              <c:layout>
                <c:manualLayout>
                  <c:x val="-2.956924923275538E-2"/>
                  <c:y val="-0.234912024172143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C1-460F-A33F-E7681A61D0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361854736101078E-2"/>
                  <c:y val="-1.45433629253555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C1-460F-A33F-E7681A61D0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063429940443468E-2"/>
                  <c:y val="-1.6851640601130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C1-460F-A33F-E7681A61D0C4}"/>
                </c:ext>
                <c:ext xmlns:c15="http://schemas.microsoft.com/office/drawing/2012/chart" uri="{CE6537A1-D6FC-4f65-9D91-7224C49458BB}">
                  <c15:layout>
                    <c:manualLayout>
                      <c:w val="4.7707680093922365E-2"/>
                      <c:h val="5.545041932342871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Süni</c:v>
                </c:pt>
                <c:pt idx="1">
                  <c:v> Rus Ortodoks</c:v>
                </c:pt>
                <c:pt idx="2">
                  <c:v>Ermeni Ortodoks</c:v>
                </c:pt>
                <c:pt idx="3">
                  <c:v>Diğer</c:v>
                </c:pt>
                <c:pt idx="4">
                  <c:v>Şii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0.4</c:v>
                </c:pt>
                <c:pt idx="1">
                  <c:v>2.5000000000000001E-2</c:v>
                </c:pt>
                <c:pt idx="2">
                  <c:v>2.3E-2</c:v>
                </c:pt>
                <c:pt idx="3">
                  <c:v>2.1999999999999999E-2</c:v>
                </c:pt>
                <c:pt idx="4" formatCode="0%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1-460F-A33F-E7681A61D0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3932651136163643"/>
          <c:y val="0.14651298648031916"/>
          <c:w val="0.73688211846365115"/>
          <c:h val="0.728030575299106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GSYİH'nin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9B-4E54-85DF-F5D3E72DFE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9B-4E54-85DF-F5D3E72DFE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9B-4E54-85DF-F5D3E72DFE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9B-4E54-85DF-F5D3E72DFE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9B-4E54-85DF-F5D3E72DFE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9B-4E54-85DF-F5D3E72DFE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9B-4E54-85DF-F5D3E72DFE4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9B-4E54-85DF-F5D3E72DFE43}"/>
              </c:ext>
            </c:extLst>
          </c:dPt>
          <c:dLbls>
            <c:dLbl>
              <c:idx val="0"/>
              <c:layout>
                <c:manualLayout>
                  <c:x val="-6.2685896993819909E-4"/>
                  <c:y val="-0.20073205356146068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9B-4E54-85DF-F5D3E72DFE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126477936289086"/>
                  <c:y val="0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9B-4E54-85DF-F5D3E72DFE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9B-4E54-85DF-F5D3E72DFE4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90666375149855E-3"/>
                  <c:y val="1.151151128468012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9B-4E54-85DF-F5D3E72DFE4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Sanayi</c:v>
                </c:pt>
                <c:pt idx="1">
                  <c:v>Ticaret ve ulaşım araçlarının tamiri</c:v>
                </c:pt>
                <c:pt idx="2">
                  <c:v>İnşaat</c:v>
                </c:pt>
                <c:pt idx="3">
                  <c:v>Ulaştırma ve Depolama</c:v>
                </c:pt>
                <c:pt idx="4">
                  <c:v>Tarım, Orman ve Balıkcılık</c:v>
                </c:pt>
                <c:pt idx="5">
                  <c:v>Turizm</c:v>
                </c:pt>
                <c:pt idx="6">
                  <c:v>Telekomünikasyon ve Bilişim</c:v>
                </c:pt>
                <c:pt idx="7">
                  <c:v>Diğer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 formatCode="0.00%">
                  <c:v>0.41399999999999998</c:v>
                </c:pt>
                <c:pt idx="1">
                  <c:v>0.1</c:v>
                </c:pt>
                <c:pt idx="2" formatCode="0.00%">
                  <c:v>7.2999999999999995E-2</c:v>
                </c:pt>
                <c:pt idx="3">
                  <c:v>0.06</c:v>
                </c:pt>
                <c:pt idx="4" formatCode="0.00%">
                  <c:v>5.7000000000000002E-2</c:v>
                </c:pt>
                <c:pt idx="5" formatCode="0.00%">
                  <c:v>2.4E-2</c:v>
                </c:pt>
                <c:pt idx="6" formatCode="0.00%">
                  <c:v>1.7999999999999999E-2</c:v>
                </c:pt>
                <c:pt idx="7" formatCode="0.00%">
                  <c:v>0.16700000000000001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9B-4E54-85DF-F5D3E72DFE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Azerbaycan'a</a:t>
            </a:r>
            <a:r>
              <a:rPr lang="en-US" sz="1400" dirty="0"/>
              <a:t> </a:t>
            </a:r>
            <a:r>
              <a:rPr lang="en-US" sz="1400" dirty="0" err="1"/>
              <a:t>gıda</a:t>
            </a:r>
            <a:r>
              <a:rPr lang="en-US" sz="1400" dirty="0"/>
              <a:t> </a:t>
            </a:r>
            <a:r>
              <a:rPr lang="en-US" sz="1400" dirty="0" err="1"/>
              <a:t>ürünler</a:t>
            </a:r>
            <a:r>
              <a:rPr lang="tr-TR" sz="1400" dirty="0"/>
              <a:t>i</a:t>
            </a:r>
            <a:r>
              <a:rPr lang="en-US" sz="1400" dirty="0"/>
              <a:t> </a:t>
            </a:r>
            <a:r>
              <a:rPr lang="tr-TR" sz="1400" dirty="0"/>
              <a:t>i</a:t>
            </a:r>
            <a:r>
              <a:rPr lang="en-US" sz="1400" dirty="0" err="1"/>
              <a:t>thal</a:t>
            </a:r>
            <a:r>
              <a:rPr lang="en-US" sz="1400" dirty="0"/>
              <a:t> </a:t>
            </a:r>
            <a:r>
              <a:rPr lang="en-US" sz="1400" dirty="0" err="1"/>
              <a:t>eden</a:t>
            </a:r>
            <a:r>
              <a:rPr lang="en-US" sz="1400" dirty="0"/>
              <a:t> </a:t>
            </a:r>
            <a:r>
              <a:rPr lang="en-US" sz="1400" dirty="0" err="1"/>
              <a:t>ülkeler</a:t>
            </a:r>
            <a:endParaRPr lang="en-US" sz="1400" dirty="0"/>
          </a:p>
        </c:rich>
      </c:tx>
      <c:layout>
        <c:manualLayout>
          <c:xMode val="edge"/>
          <c:yMode val="edge"/>
          <c:x val="0.12763919408930882"/>
          <c:y val="1.0491983133517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73499270996938E-2"/>
          <c:y val="0.34866502937838084"/>
          <c:w val="0.82590241455144842"/>
          <c:h val="0.6509876233152243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Azerbaycan'a gıda ürünleri ithal eden ülkeler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5-42EC-9838-6E360E32EF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85-42EC-9838-6E360E32EF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5-42EC-9838-6E360E32EF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5-42EC-9838-6E360E32EFD2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85-42EC-9838-6E360E32EFD2}"/>
              </c:ext>
            </c:extLst>
          </c:dPt>
          <c:dLbls>
            <c:dLbl>
              <c:idx val="0"/>
              <c:layout>
                <c:manualLayout>
                  <c:x val="-1.5621965995426038E-2"/>
                  <c:y val="-0.11541181446869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85-42EC-9838-6E360E32E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273802774313037E-2"/>
                  <c:y val="-6.750192003048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D65B1B-37C8-4A95-8A53-6BC458C5CFC0}" type="CATEGORYNAM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AB0B9AE4-D44B-4564-BDE4-7A9092BADC7F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85-42EC-9838-6E360E32EFD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1127435001462913E-2"/>
                  <c:y val="-7.69412096457950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B5FCCB-16DB-4516-BE83-F88B53A9764E}" type="CATEGORYNAM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F75F265-4E5E-4897-BF53-39CEE7A173A7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85-42EC-9838-6E360E32EFD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1158547139589931E-2"/>
                  <c:y val="-4.5465260245242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BBCF13-1ABD-4023-B935-70CDD210D760}" type="CATEGORYNAM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B6E7DAAE-FE79-4968-9CCF-86D0343F920A}" type="VALUE">
                      <a:rPr lang="en-US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[DEĞER]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85-42EC-9838-6E360E32EFD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7036667688801306E-2"/>
                  <c:y val="-0.1259037976022101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85-42EC-9838-6E360E32E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Türkiye</c:v>
                </c:pt>
                <c:pt idx="1">
                  <c:v>Rusya</c:v>
                </c:pt>
                <c:pt idx="2">
                  <c:v>İran</c:v>
                </c:pt>
                <c:pt idx="3">
                  <c:v>Avrupa Birliği</c:v>
                </c:pt>
                <c:pt idx="4">
                  <c:v>ABD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0.25</c:v>
                </c:pt>
                <c:pt idx="2">
                  <c:v>0.2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85-42EC-9838-6E360E32EFD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Sheet1!$A$1:$A$50</cx:f>
        <cx:lvl ptCount="50">
          <cx:pt idx="0">0-14</cx:pt>
          <cx:pt idx="1">15-29</cx:pt>
          <cx:pt idx="2">30-44</cx:pt>
          <cx:pt idx="3">45-59</cx:pt>
          <cx:pt idx="4">60+</cx:pt>
        </cx:lvl>
      </cx:strDim>
      <cx:numDim type="val">
        <cx:f>Sheet1!$B$1:$B$50</cx:f>
        <cx:lvl ptCount="50" formatCode="0%">
          <cx:pt idx="0">0.33000000000000002</cx:pt>
          <cx:pt idx="1">0.28899999999999998</cx:pt>
          <cx:pt idx="2">0.17699999999999999</cx:pt>
          <cx:pt idx="3">0.12</cx:pt>
          <cx:pt idx="4">0.084000000000000005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tr-TR" sz="1862" b="0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YAŞ GRUBU </a:t>
            </a:r>
            <a:endPara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cx:rich>
      </cx:tx>
    </cx:title>
    <cx:plotArea>
      <cx:plotAreaRegion>
        <cx:plotSurface>
          <cx:spPr>
            <a:noFill/>
            <a:ln>
              <a:noFill/>
            </a:ln>
          </cx:spPr>
        </cx:plotSurface>
        <cx:series layoutId="clusteredColumn" uniqueId="{30E6B21F-C216-4662-B66B-E7DB93A0A465}">
          <cx:tx>
            <cx:txData>
              <cx:f>Sheet1!#REF!</cx:f>
              <cx:v/>
            </cx:txData>
          </cx:tx>
          <cx:dataLabels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588569F2-FF47-434B-8F1E-2B2B33745333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E25D-A6D1-4B7A-9A47-019F863B79D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D9E37-8D4B-4FF5-A552-E5ADEBEB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9E37-8D4B-4FF5-A552-E5ADEBEB2B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18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89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34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38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61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99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37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01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1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71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84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27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52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41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1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45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E00D3E-954A-461F-9A5F-9F7FC78D2EA4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79BF34-A664-4D10-AD9B-714F966363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0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18845"/>
              </p:ext>
            </p:extLst>
          </p:nvPr>
        </p:nvGraphicFramePr>
        <p:xfrm>
          <a:off x="2963838" y="327547"/>
          <a:ext cx="6453117" cy="668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r>
                        <a:rPr lang="tr-TR" dirty="0"/>
                        <a:t> </a:t>
                      </a:r>
                      <a:r>
                        <a:rPr lang="tr-TR" sz="3600" dirty="0">
                          <a:solidFill>
                            <a:schemeClr val="accent1"/>
                          </a:solidFill>
                          <a:latin typeface="Algerian" panose="04020705040A02060702" pitchFamily="82" charset="0"/>
                        </a:rPr>
                        <a:t>AZERBAY</a:t>
                      </a:r>
                      <a:r>
                        <a:rPr lang="tr-TR" sz="36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CAN</a:t>
                      </a:r>
                      <a:r>
                        <a:rPr lang="tr-TR" sz="3600" dirty="0"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tr-TR" baseline="0" dirty="0"/>
                        <a:t> </a:t>
                      </a:r>
                      <a:r>
                        <a:rPr lang="tr-TR" sz="3600" u="none" baseline="0" dirty="0">
                          <a:solidFill>
                            <a:schemeClr val="accent2"/>
                          </a:solidFill>
                          <a:latin typeface="Algerian" panose="04020705040A02060702" pitchFamily="82" charset="0"/>
                        </a:rPr>
                        <a:t>CUMHURİYETİ</a:t>
                      </a:r>
                      <a:endParaRPr lang="tr-TR" sz="3600" u="none" dirty="0">
                        <a:solidFill>
                          <a:schemeClr val="accent2"/>
                        </a:solidFill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77" y="1397802"/>
            <a:ext cx="8190523" cy="51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DDF690-1093-4C84-A9EB-C76B64259E61}"/>
              </a:ext>
            </a:extLst>
          </p:cNvPr>
          <p:cNvSpPr txBox="1"/>
          <p:nvPr/>
        </p:nvSpPr>
        <p:spPr>
          <a:xfrm>
            <a:off x="108328" y="617142"/>
            <a:ext cx="50898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Azerbaycan'ın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GSYİH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Azerbaycan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 İstatistik Komitesi tarafından yapılan açıklamaya göre, Azerbaycan'ın 2021 yılı Ocak-Mart döneminde GSYİH verileri 2020 yılının aynı dönemine göre %1,3 azalma göstererek 18.921,5 milyon Manat (11.130,3 milyon Dolar) olarak gerçekleşmiştir. Kişi başına düşen GSYİH 1.891,1 Manat (1.112,4 Dolar) olmuştur. Söz konusu dönemde, petrol/gaz sektöründe GSYİH   %7,3 oranında azalmış, petrol/gaz dışı sektörde ise %2,1 oranında artmıştır.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2415B5DD-4F4D-4A1A-B852-030B5EC1C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821100"/>
              </p:ext>
            </p:extLst>
          </p:nvPr>
        </p:nvGraphicFramePr>
        <p:xfrm>
          <a:off x="5377070" y="238539"/>
          <a:ext cx="6814930" cy="661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194B86-2545-4004-8E2F-18E0D8F991E6}"/>
              </a:ext>
            </a:extLst>
          </p:cNvPr>
          <p:cNvSpPr txBox="1"/>
          <p:nvPr/>
        </p:nvSpPr>
        <p:spPr>
          <a:xfrm>
            <a:off x="108328" y="4634399"/>
            <a:ext cx="502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2106E2-79E5-4982-937A-BD3121BF7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75E99159-1E29-4E0C-8974-898EB4931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BF9A24-AF7E-460F-97B0-F8DFC442F0F2}"/>
              </a:ext>
            </a:extLst>
          </p:cNvPr>
          <p:cNvSpPr txBox="1"/>
          <p:nvPr/>
        </p:nvSpPr>
        <p:spPr>
          <a:xfrm>
            <a:off x="3826565" y="397565"/>
            <a:ext cx="536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ockwell" panose="02060603020205020403" pitchFamily="18" charset="0"/>
              </a:rPr>
              <a:t>AZERBAYCAN-TÜRKİYE TİCARET İLİŞKİLERİ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6D382A-2C21-4C0F-AD78-70EC4C474BE0}"/>
              </a:ext>
            </a:extLst>
          </p:cNvPr>
          <p:cNvSpPr/>
          <p:nvPr/>
        </p:nvSpPr>
        <p:spPr>
          <a:xfrm>
            <a:off x="0" y="1090716"/>
            <a:ext cx="559904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/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Azerbaycan’a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ihracatında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makineler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cihazlar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yedek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çelikten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cihazlar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yedek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otomotiv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cihazlar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taşıtları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yedek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mineral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yakıtlar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petrol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türevleri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A5A344-FF81-41F1-8FDE-8C084B29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1325220"/>
            <a:ext cx="6035040" cy="5025884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622B45-7C47-4E6D-B45A-FD7794807CA4}"/>
              </a:ext>
            </a:extLst>
          </p:cNvPr>
          <p:cNvSpPr/>
          <p:nvPr/>
        </p:nvSpPr>
        <p:spPr>
          <a:xfrm>
            <a:off x="0" y="4319779"/>
            <a:ext cx="587292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/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ihracatı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ithalatı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267,7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Ülkemizin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Azerbaycan’a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%20’sini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oluşturmaktadır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çelik,kablolar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malzemeleri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kalemler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298D29A-FFA7-4F15-AC29-E98599176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="" xmlns:a16="http://schemas.microsoft.com/office/drawing/2014/main" id="{B3EFCB61-713B-47FF-AD44-B7BD179E4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4AA6F4-89D2-40F8-A1AC-071DF62439A9}"/>
              </a:ext>
            </a:extLst>
          </p:cNvPr>
          <p:cNvSpPr/>
          <p:nvPr/>
        </p:nvSpPr>
        <p:spPr>
          <a:xfrm>
            <a:off x="6808912" y="4553888"/>
            <a:ext cx="5227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   </a:t>
            </a:r>
            <a:r>
              <a:rPr lang="en-US" dirty="0"/>
              <a:t>Bayan </a:t>
            </a:r>
            <a:r>
              <a:rPr lang="en-US" dirty="0" err="1"/>
              <a:t>Giyim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Bay </a:t>
            </a:r>
            <a:r>
              <a:rPr lang="en-US" dirty="0" err="1"/>
              <a:t>Giyim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Hediyelik</a:t>
            </a:r>
            <a:r>
              <a:rPr lang="en-US" dirty="0"/>
              <a:t> </a:t>
            </a:r>
            <a:r>
              <a:rPr lang="en-US" dirty="0" err="1"/>
              <a:t>Eşya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Takı</a:t>
            </a:r>
            <a:r>
              <a:rPr lang="en-US" dirty="0"/>
              <a:t> – </a:t>
            </a:r>
            <a:r>
              <a:rPr lang="en-US" dirty="0" err="1"/>
              <a:t>Aksesuar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Tekstili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Aksesuarları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Kurutulmuş</a:t>
            </a:r>
            <a:r>
              <a:rPr lang="en-US" dirty="0"/>
              <a:t> </a:t>
            </a:r>
            <a:r>
              <a:rPr lang="en-US" dirty="0" err="1"/>
              <a:t>Gıda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Bakliyat,Zeytin</a:t>
            </a:r>
            <a:r>
              <a:rPr lang="en-US" dirty="0"/>
              <a:t> - </a:t>
            </a:r>
            <a:r>
              <a:rPr lang="en-US" dirty="0" err="1"/>
              <a:t>Zeytinyağı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Güzellik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Temizlik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Bebek</a:t>
            </a:r>
            <a:r>
              <a:rPr lang="en-US" dirty="0"/>
              <a:t> –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Deri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Endüstriyel</a:t>
            </a:r>
            <a:r>
              <a:rPr lang="en-US" dirty="0"/>
              <a:t> </a:t>
            </a:r>
            <a:r>
              <a:rPr lang="en-US" dirty="0" err="1"/>
              <a:t>Ekipmanlar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Malzemeleri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4F18D0-CE05-4171-83DE-AB35FC033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66" y="1204957"/>
            <a:ext cx="3098937" cy="2473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C942A3-D53B-4417-9AE3-CACF07667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4DBDA51B-54BB-4AD4-A44C-D7E713856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F1596651-F022-44D3-BF83-72AB8623B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917149"/>
              </p:ext>
            </p:extLst>
          </p:nvPr>
        </p:nvGraphicFramePr>
        <p:xfrm>
          <a:off x="0" y="231209"/>
          <a:ext cx="4973916" cy="519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0988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Satılır Ne Satılmaz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74" y="1603947"/>
            <a:ext cx="8559384" cy="4736892"/>
          </a:xfrm>
        </p:spPr>
      </p:pic>
    </p:spTree>
    <p:extLst>
      <p:ext uri="{BB962C8B-B14F-4D97-AF65-F5344CB8AC3E}">
        <p14:creationId xmlns:p14="http://schemas.microsoft.com/office/powerpoint/2010/main" val="282078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839450"/>
            <a:ext cx="7974767" cy="4781862"/>
          </a:xfrm>
        </p:spPr>
      </p:pic>
      <p:sp>
        <p:nvSpPr>
          <p:cNvPr id="9" name="Çarpma 8"/>
          <p:cNvSpPr/>
          <p:nvPr/>
        </p:nvSpPr>
        <p:spPr>
          <a:xfrm>
            <a:off x="7824867" y="1693889"/>
            <a:ext cx="4811843" cy="307298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3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tx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51469" y="359764"/>
            <a:ext cx="6987645" cy="779488"/>
          </a:xfrm>
          <a:gradFill>
            <a:gsLst>
              <a:gs pos="0">
                <a:schemeClr val="bg2">
                  <a:tint val="90000"/>
                  <a:lumMod val="110000"/>
                </a:schemeClr>
              </a:gs>
              <a:gs pos="100000">
                <a:schemeClr val="bg2">
                  <a:shade val="64000"/>
                  <a:lumMod val="98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Algerian" panose="04020705040A02060702" pitchFamily="82" charset="0"/>
              </a:rPr>
              <a:t>Asan X</a:t>
            </a:r>
            <a:r>
              <a:rPr lang="az-Latn-AZ" sz="3600" dirty="0">
                <a:latin typeface="Algerian" panose="04020705040A02060702" pitchFamily="82" charset="0"/>
              </a:rPr>
              <a:t>i</a:t>
            </a:r>
            <a:r>
              <a:rPr lang="tr-TR" sz="3600" dirty="0" smtClean="0">
                <a:latin typeface="Algerian" panose="04020705040A02060702" pitchFamily="82" charset="0"/>
              </a:rPr>
              <a:t>dm</a:t>
            </a:r>
            <a:r>
              <a:rPr lang="az-Latn-AZ" sz="3600" dirty="0" smtClean="0">
                <a:latin typeface="Algerian" panose="04020705040A02060702" pitchFamily="82" charset="0"/>
              </a:rPr>
              <a:t>Ə</a:t>
            </a:r>
            <a:r>
              <a:rPr lang="tr-TR" sz="3600" dirty="0" smtClean="0">
                <a:latin typeface="Algerian" panose="04020705040A02060702" pitchFamily="82" charset="0"/>
              </a:rPr>
              <a:t>t</a:t>
            </a:r>
            <a:endParaRPr lang="tr-TR" sz="3600" dirty="0">
              <a:latin typeface="Algerian" panose="04020705040A02060702" pitchFamily="8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84" y="1454045"/>
            <a:ext cx="8402923" cy="52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694267"/>
            <a:ext cx="11503022" cy="609523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pic>
      <p:sp>
        <p:nvSpPr>
          <p:cNvPr id="7" name="Alt Başlık 2"/>
          <p:cNvSpPr>
            <a:spLocks noGrp="1"/>
          </p:cNvSpPr>
          <p:nvPr>
            <p:ph type="subTitle" idx="1"/>
          </p:nvPr>
        </p:nvSpPr>
        <p:spPr>
          <a:xfrm>
            <a:off x="359194" y="0"/>
            <a:ext cx="11503023" cy="694267"/>
          </a:xfrm>
          <a:gradFill>
            <a:gsLst>
              <a:gs pos="0">
                <a:schemeClr val="bg2">
                  <a:tint val="90000"/>
                  <a:lumMod val="110000"/>
                </a:schemeClr>
              </a:gs>
              <a:gs pos="100000">
                <a:schemeClr val="bg2">
                  <a:shade val="64000"/>
                  <a:lumMod val="98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tr-TR" sz="3200" dirty="0" err="1" smtClean="0">
                <a:solidFill>
                  <a:schemeClr val="tx2"/>
                </a:solidFill>
                <a:latin typeface="Algerian" panose="04020705040A02060702" pitchFamily="82" charset="0"/>
              </a:rPr>
              <a:t>Metaverse</a:t>
            </a:r>
            <a:r>
              <a:rPr lang="tr-TR" sz="32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  </a:t>
            </a:r>
            <a:endParaRPr lang="tr-TR" sz="32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Sağ Ok 1"/>
          <p:cNvSpPr/>
          <p:nvPr/>
        </p:nvSpPr>
        <p:spPr>
          <a:xfrm>
            <a:off x="2578308" y="144766"/>
            <a:ext cx="1424066" cy="40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07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08" y="3578902"/>
            <a:ext cx="4498976" cy="397645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674556"/>
            <a:ext cx="7378493" cy="5715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6" y="674556"/>
            <a:ext cx="4572000" cy="4077326"/>
          </a:xfrm>
          <a:prstGeom prst="rect">
            <a:avLst/>
          </a:prstGeom>
        </p:spPr>
      </p:pic>
      <p:sp>
        <p:nvSpPr>
          <p:cNvPr id="12" name="Çarpma 11"/>
          <p:cNvSpPr/>
          <p:nvPr/>
        </p:nvSpPr>
        <p:spPr>
          <a:xfrm>
            <a:off x="3119619" y="2003061"/>
            <a:ext cx="2456721" cy="3151682"/>
          </a:xfrm>
          <a:prstGeom prst="mathMultiply">
            <a:avLst/>
          </a:prstGeom>
          <a:solidFill>
            <a:srgbClr val="FF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8658629" y="2055527"/>
            <a:ext cx="2808134" cy="4098092"/>
          </a:xfrm>
          <a:prstGeom prst="mathMultiply">
            <a:avLst/>
          </a:prstGeom>
          <a:solidFill>
            <a:srgbClr val="FF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95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4429" y="0"/>
            <a:ext cx="10018713" cy="1752599"/>
          </a:xfrm>
          <a:blipFill>
            <a:blip r:embed="rId3"/>
            <a:tile tx="0" ty="0" sx="100000" sy="100000" flip="none" algn="tl"/>
          </a:blipFill>
          <a:effectLst>
            <a:reflection stA="28000" endPos="65000" dist="50800" dir="5400000" sy="-100000" algn="bl" rotWithShape="0"/>
          </a:effectLst>
        </p:spPr>
        <p:txBody>
          <a:bodyPr/>
          <a:lstStyle/>
          <a:p>
            <a:r>
              <a:rPr lang="tr-TR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byekt</a:t>
            </a:r>
            <a:endParaRPr lang="tr-TR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15189"/>
            <a:ext cx="6667500" cy="4770620"/>
          </a:xfrm>
          <a:prstGeom prst="rect">
            <a:avLst/>
          </a:prstGeom>
        </p:spPr>
      </p:pic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6" y="1615189"/>
            <a:ext cx="5281534" cy="4770620"/>
          </a:xfrm>
        </p:spPr>
      </p:pic>
      <p:sp>
        <p:nvSpPr>
          <p:cNvPr id="12" name="Çentikli Sağ Ok 11"/>
          <p:cNvSpPr/>
          <p:nvPr/>
        </p:nvSpPr>
        <p:spPr>
          <a:xfrm>
            <a:off x="3597639" y="689548"/>
            <a:ext cx="1364105" cy="4197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2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3000">
              <a:schemeClr val="accent1">
                <a:lumMod val="20000"/>
                <a:lumOff val="80000"/>
              </a:schemeClr>
            </a:gs>
            <a:gs pos="98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C191D4A9-AE77-4AD8-BEA5-319060A16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25140" y="38298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822331F6-D730-4902-9FF8-A704B0291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3426" y="41346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A37EC8-444C-4B22-A03B-746C9947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02" y="3581400"/>
            <a:ext cx="3621952" cy="294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1A6E55-26E2-48C0-B989-4E909A16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60" y="335373"/>
            <a:ext cx="3605144" cy="281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AutoShape 6">
            <a:extLst>
              <a:ext uri="{FF2B5EF4-FFF2-40B4-BE49-F238E27FC236}">
                <a16:creationId xmlns="" xmlns:a16="http://schemas.microsoft.com/office/drawing/2014/main" id="{DBB82BD1-7CE4-41A5-9172-516E8FD9D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42A494C-C46E-4CD9-9F42-0F9936982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2" y="335374"/>
            <a:ext cx="3621953" cy="281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21093A2-62FD-457B-A5C3-5943806D3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02" y="3581400"/>
            <a:ext cx="3621952" cy="294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F06798E-BED4-4B7F-A3FE-4177D8455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22" name="Content Placeholder 4">
            <a:extLst>
              <a:ext uri="{FF2B5EF4-FFF2-40B4-BE49-F238E27FC236}">
                <a16:creationId xmlns="" xmlns:a16="http://schemas.microsoft.com/office/drawing/2014/main" id="{F4BE5BB0-6598-43AA-9A24-6C3E92051F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2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58497"/>
              </p:ext>
            </p:extLst>
          </p:nvPr>
        </p:nvGraphicFramePr>
        <p:xfrm>
          <a:off x="2981640" y="-376159"/>
          <a:ext cx="5918510" cy="49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1503">
                <a:tc>
                  <a:txBody>
                    <a:bodyPr/>
                    <a:lstStyle/>
                    <a:p>
                      <a:pPr marL="5637213" indent="-5637213" algn="l"/>
                      <a:r>
                        <a:rPr lang="tr-TR" sz="2000" b="1" u="none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               </a:t>
                      </a: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Lucida Fax" panose="02060602050505020204" pitchFamily="18" charset="0"/>
                        </a:rPr>
                        <a:t>AZERBAYCAN’IN COĞRAFİ</a:t>
                      </a:r>
                      <a:r>
                        <a:rPr lang="tr-TR" sz="2000" b="1" u="none" baseline="0" dirty="0" smtClean="0">
                          <a:solidFill>
                            <a:schemeClr val="tx1"/>
                          </a:solidFill>
                          <a:latin typeface="Lucida Fax" panose="02060602050505020204" pitchFamily="18" charset="0"/>
                        </a:rPr>
                        <a:t> K</a:t>
                      </a: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Lucida Fax" panose="02060602050505020204" pitchFamily="18" charset="0"/>
                        </a:rPr>
                        <a:t>ONUMU</a:t>
                      </a:r>
                      <a:endParaRPr lang="tr-TR" sz="2000" b="1" u="none" dirty="0">
                        <a:solidFill>
                          <a:schemeClr val="tx1"/>
                        </a:solidFill>
                        <a:latin typeface="Lucida Fax" panose="0206060205050502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" y="481528"/>
            <a:ext cx="12192000" cy="6121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58D8E7-F546-4B8D-BB6F-89D135645995}"/>
              </a:ext>
            </a:extLst>
          </p:cNvPr>
          <p:cNvSpPr txBox="1"/>
          <p:nvPr/>
        </p:nvSpPr>
        <p:spPr>
          <a:xfrm>
            <a:off x="8741437" y="4718952"/>
            <a:ext cx="3225275" cy="213904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Azerbaycan'ın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doğusunda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Hazar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Denizi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kuzeyinde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Rusya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kuzeybatısında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Gürcistan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batısında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Ermenistan</a:t>
            </a:r>
            <a:r>
              <a:rPr lang="tr-TR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güneyinde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İran</a:t>
            </a:r>
            <a:r>
              <a:rPr lang="tr-TR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günaybatısında da Türkiye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ile</a:t>
            </a:r>
            <a:r>
              <a:rPr lang="en-US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900" dirty="0" err="1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komşudur</a:t>
            </a:r>
            <a:r>
              <a:rPr lang="tr-TR" sz="1900" dirty="0">
                <a:ln w="0"/>
                <a:solidFill>
                  <a:srgbClr val="0513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900" dirty="0">
              <a:ln w="0"/>
              <a:solidFill>
                <a:srgbClr val="0513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464F15C6-A317-4175-A0EF-6F676A749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186C38-204D-4BC3-9825-4B30525A67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6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75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8D3238-489F-4772-8CDC-DD154B91E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8078"/>
            <a:ext cx="3527675" cy="187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2CB140-019B-486C-9999-10FFB668A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68" y="348078"/>
            <a:ext cx="3419232" cy="187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FAB9A-9992-4514-AE7D-5FEBAF876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23" y="4308671"/>
            <a:ext cx="3419232" cy="2108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8F46D7C-F251-4F04-A8BB-AFA28EA57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01585"/>
            <a:ext cx="3527675" cy="2108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7EEC45B-8764-493E-9444-90E5B3E04B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44" y="2256182"/>
            <a:ext cx="3519312" cy="2345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81FE947-F75C-462C-AC59-5EFA6B957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="" xmlns:a16="http://schemas.microsoft.com/office/drawing/2014/main" id="{42F62C36-A058-4C27-9623-BD98669A33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558B2-6386-4A44-8099-28F2759B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11" y="1356994"/>
            <a:ext cx="5820949" cy="2146631"/>
          </a:xfrm>
        </p:spPr>
        <p:txBody>
          <a:bodyPr anchor="t">
            <a:noAutofit/>
          </a:bodyPr>
          <a:lstStyle/>
          <a:p>
            <a:r>
              <a:rPr lang="tr-TR" sz="3200" dirty="0" smtClean="0">
                <a:solidFill>
                  <a:srgbClr val="006C6C"/>
                </a:solidFill>
                <a:latin typeface="Bahnschrift SemiLight SemiConde" panose="020B0502040204020203" pitchFamily="34" charset="0"/>
              </a:rPr>
              <a:t>Anlayışınız Dikkate Değerdir…</a:t>
            </a:r>
            <a:br>
              <a:rPr lang="tr-TR" sz="3200" dirty="0" smtClean="0">
                <a:solidFill>
                  <a:srgbClr val="006C6C"/>
                </a:solidFill>
                <a:latin typeface="Bahnschrift SemiLight SemiConde" panose="020B0502040204020203" pitchFamily="34" charset="0"/>
              </a:rPr>
            </a:br>
            <a:r>
              <a:rPr lang="tr-TR" sz="3200" dirty="0">
                <a:solidFill>
                  <a:srgbClr val="006C6C"/>
                </a:solidFill>
                <a:latin typeface="Bahnschrift SemiLight SemiConde" panose="020B0502040204020203" pitchFamily="34" charset="0"/>
              </a:rPr>
              <a:t/>
            </a:r>
            <a:br>
              <a:rPr lang="tr-TR" sz="3200" dirty="0">
                <a:solidFill>
                  <a:srgbClr val="006C6C"/>
                </a:solidFill>
                <a:latin typeface="Bahnschrift SemiLight SemiConde" panose="020B0502040204020203" pitchFamily="34" charset="0"/>
              </a:rPr>
            </a:br>
            <a:r>
              <a:rPr lang="tr-TR" sz="3200" dirty="0" smtClean="0">
                <a:solidFill>
                  <a:srgbClr val="006C6C"/>
                </a:solidFill>
                <a:latin typeface="Bahnschrift SemiLight SemiConde" panose="020B0502040204020203" pitchFamily="34" charset="0"/>
              </a:rPr>
              <a:t/>
            </a:r>
            <a:br>
              <a:rPr lang="tr-TR" sz="3200" dirty="0" smtClean="0">
                <a:solidFill>
                  <a:srgbClr val="006C6C"/>
                </a:solidFill>
                <a:latin typeface="Bahnschrift SemiLight SemiConde" panose="020B0502040204020203" pitchFamily="34" charset="0"/>
              </a:rPr>
            </a:br>
            <a:r>
              <a:rPr lang="tr-TR" sz="3200" dirty="0" smtClean="0">
                <a:latin typeface="Bahnschrift SemiLight SemiConde" panose="020B0502040204020203" pitchFamily="34" charset="0"/>
              </a:rPr>
              <a:t>Teşekkürler….</a:t>
            </a:r>
            <a:endParaRPr lang="en-US" sz="3200" dirty="0">
              <a:latin typeface="Bahnschrift SemiLight SemiConde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7E3CB2-7B02-44F6-957A-CBE49B4F8EF5}"/>
              </a:ext>
            </a:extLst>
          </p:cNvPr>
          <p:cNvSpPr txBox="1"/>
          <p:nvPr/>
        </p:nvSpPr>
        <p:spPr>
          <a:xfrm>
            <a:off x="9737035" y="596924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TARZAN İSMAYILLI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DA3C9F-F6C2-466F-8095-E6C489044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637"/>
            <a:ext cx="2319130" cy="1159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A6466F-29EF-4A86-9103-3FAA40C6E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50" y="1870637"/>
            <a:ext cx="1183885" cy="11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4">
                <a:lumMod val="60000"/>
                <a:lumOff val="40000"/>
              </a:schemeClr>
            </a:gs>
            <a:gs pos="2300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9BC48-8E1C-4CF2-80EB-CFA75743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633" y="164969"/>
            <a:ext cx="7290037" cy="1264596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chemeClr val="accent1">
                    <a:lumMod val="50000"/>
                  </a:schemeClr>
                </a:solidFill>
              </a:rPr>
              <a:t>Azerbaycan Demokratik Cumhuriyeti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8BB565-0FAA-4CEA-A080-6EB6A44E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562" y="1676630"/>
            <a:ext cx="10612876" cy="1412588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Azerbaycan Demokratik Cumhuriyeti 28 mayıs 1918 de Memmed Emin Resulzade tarafından kurulmuştur. Yirmi üç ay sonra yani 8 nisan 1920 de Azerbaycan Sovyet Sosyalist Cumhuriyeti kuruldu.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14A230-69D5-4D79-ABAC-F70790B2C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83194" y="4027251"/>
            <a:ext cx="9238244" cy="2213043"/>
          </a:xfrm>
        </p:spPr>
        <p:txBody>
          <a:bodyPr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18 </a:t>
            </a:r>
            <a:r>
              <a:rPr lang="en-US" sz="2400" dirty="0" err="1">
                <a:solidFill>
                  <a:schemeClr val="tx1"/>
                </a:solidFill>
              </a:rPr>
              <a:t>Ekim</a:t>
            </a:r>
            <a:r>
              <a:rPr lang="en-US" sz="2400" dirty="0">
                <a:solidFill>
                  <a:schemeClr val="tx1"/>
                </a:solidFill>
              </a:rPr>
              <a:t> 1991'de </a:t>
            </a:r>
            <a:r>
              <a:rPr lang="en-US" sz="2400" dirty="0" err="1">
                <a:solidFill>
                  <a:schemeClr val="tx1"/>
                </a:solidFill>
              </a:rPr>
              <a:t>Azerbaycan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Yüksek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Konseyi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ülkede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yapılan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referandum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yoluyla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Bağımsızlık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Bildirisi'ni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doğrulattı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bağımsız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oldu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365336EB-1638-4430-A7DF-1B9AFD37A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04" y="0"/>
            <a:ext cx="302464" cy="329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4E5C92-EEEE-4928-8F5B-39894999B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2E97648-9F38-41E3-A9FA-F2DE1A46F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04" y="0"/>
            <a:ext cx="302464" cy="329938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141B9D4-C7DB-4FA9-8A50-91D83BB6B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6FBA6BEC-CA74-4F7A-AC75-EC69F8033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019985"/>
              </p:ext>
            </p:extLst>
          </p:nvPr>
        </p:nvGraphicFramePr>
        <p:xfrm>
          <a:off x="0" y="447472"/>
          <a:ext cx="5690681" cy="641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0797A9C4-3B97-4099-A66A-A57D8A4AA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207778"/>
              </p:ext>
            </p:extLst>
          </p:nvPr>
        </p:nvGraphicFramePr>
        <p:xfrm>
          <a:off x="5959010" y="447472"/>
          <a:ext cx="5942694" cy="68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id="{CE550CF6-5138-4694-97F9-887A73A2456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47182954"/>
                  </p:ext>
                </p:extLst>
              </p:nvPr>
            </p:nvGraphicFramePr>
            <p:xfrm>
              <a:off x="4490439" y="4534293"/>
              <a:ext cx="3781178" cy="232370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24" name="Chart 2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CE550CF6-5138-4694-97F9-887A73A245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0439" y="4534293"/>
                <a:ext cx="3781178" cy="23237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60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73F98-8FF4-4015-B756-F8ABFD45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"/>
            <a:ext cx="10018713" cy="1148080"/>
          </a:xfrm>
          <a:effectLst>
            <a:glow rad="762000"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Azerbaycan</a:t>
            </a:r>
            <a:r>
              <a:rPr lang="tr-TR" dirty="0" smtClean="0">
                <a:solidFill>
                  <a:srgbClr val="00B050"/>
                </a:solidFill>
                <a:latin typeface="Algerian" panose="04020705040A02060702" pitchFamily="82" charset="0"/>
              </a:rPr>
              <a:t>’</a:t>
            </a:r>
            <a:r>
              <a:rPr lang="tr-TR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ın</a:t>
            </a:r>
            <a:r>
              <a:rPr lang="tr-TR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tr-TR" dirty="0">
                <a:solidFill>
                  <a:srgbClr val="00B050"/>
                </a:solidFill>
                <a:latin typeface="Algerian" panose="04020705040A02060702" pitchFamily="82" charset="0"/>
              </a:rPr>
              <a:t>para </a:t>
            </a:r>
            <a:r>
              <a:rPr lang="tr-TR" dirty="0" smtClean="0">
                <a:solidFill>
                  <a:srgbClr val="00B050"/>
                </a:solidFill>
                <a:latin typeface="Algerian" panose="04020705040A02060702" pitchFamily="82" charset="0"/>
              </a:rPr>
              <a:t>birimi</a:t>
            </a:r>
            <a:endParaRPr lang="en-U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9E77D-ACD5-4121-9C7D-464BD008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19" y="2016903"/>
            <a:ext cx="7142479" cy="3211041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0.59 $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₼ 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₼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10.21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3F2D2C-02A9-4313-83F7-480D07255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9361"/>
            <a:ext cx="5734878" cy="4298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C27347-4813-4ED0-A8D7-3E92BAD28B2D}"/>
              </a:ext>
            </a:extLst>
          </p:cNvPr>
          <p:cNvSpPr txBox="1"/>
          <p:nvPr/>
        </p:nvSpPr>
        <p:spPr>
          <a:xfrm>
            <a:off x="5557519" y="5033704"/>
            <a:ext cx="663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Bahnschrift SemiBold SemiConden" panose="020B0502040204020203" pitchFamily="34" charset="0"/>
              </a:rPr>
              <a:t>Azerbaycan</a:t>
            </a:r>
            <a:r>
              <a:rPr lang="en-US" b="1" dirty="0">
                <a:latin typeface="Bahnschrift SemiBold SemiConden" panose="020B0502040204020203" pitchFamily="34" charset="0"/>
              </a:rPr>
              <a:t> 21 </a:t>
            </a:r>
            <a:r>
              <a:rPr lang="en-US" b="1" dirty="0" err="1">
                <a:latin typeface="Bahnschrift SemiBold SemiConden" panose="020B0502040204020203" pitchFamily="34" charset="0"/>
              </a:rPr>
              <a:t>Şubat</a:t>
            </a:r>
            <a:r>
              <a:rPr lang="en-US" b="1" dirty="0">
                <a:latin typeface="Bahnschrift SemiBold SemiConden" panose="020B0502040204020203" pitchFamily="34" charset="0"/>
              </a:rPr>
              <a:t> 2015'te de </a:t>
            </a:r>
            <a:r>
              <a:rPr lang="en-US" b="1" dirty="0" err="1">
                <a:latin typeface="Bahnschrift SemiBold SemiConden" panose="020B0502040204020203" pitchFamily="34" charset="0"/>
              </a:rPr>
              <a:t>devalüasyona</a:t>
            </a:r>
            <a:r>
              <a:rPr lang="tr-TR" b="1" dirty="0">
                <a:latin typeface="Bahnschrift SemiBold SemiConden" panose="020B0502040204020203" pitchFamily="34" charset="0"/>
              </a:rPr>
              <a:t> uğramıştır ve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Azerbaycan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manatı</a:t>
            </a:r>
            <a:r>
              <a:rPr lang="en-US" b="1" dirty="0">
                <a:latin typeface="Bahnschrift SemiBold SemiConden" panose="020B0502040204020203" pitchFamily="34" charset="0"/>
              </a:rPr>
              <a:t> Euro </a:t>
            </a:r>
            <a:r>
              <a:rPr lang="en-US" b="1" dirty="0" err="1">
                <a:latin typeface="Bahnschrift SemiBold SemiConden" panose="020B0502040204020203" pitchFamily="34" charset="0"/>
              </a:rPr>
              <a:t>karşısında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yüzde</a:t>
            </a:r>
            <a:r>
              <a:rPr lang="en-US" b="1" dirty="0">
                <a:latin typeface="Bahnschrift SemiBold SemiConden" panose="020B0502040204020203" pitchFamily="34" charset="0"/>
              </a:rPr>
              <a:t> 47,88</a:t>
            </a:r>
            <a:r>
              <a:rPr lang="tr-TR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>
                <a:latin typeface="Bahnschrift SemiBold SemiConden" panose="020B0502040204020203" pitchFamily="34" charset="0"/>
              </a:rPr>
              <a:t>, </a:t>
            </a:r>
            <a:r>
              <a:rPr lang="en-US" b="1" dirty="0" err="1">
                <a:latin typeface="Bahnschrift SemiBold SemiConden" panose="020B0502040204020203" pitchFamily="34" charset="0"/>
              </a:rPr>
              <a:t>dolar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karşısında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yüzde</a:t>
            </a:r>
            <a:r>
              <a:rPr lang="en-US" b="1" dirty="0">
                <a:latin typeface="Bahnschrift SemiBold SemiConden" panose="020B0502040204020203" pitchFamily="34" charset="0"/>
              </a:rPr>
              <a:t> 47,63 </a:t>
            </a:r>
            <a:r>
              <a:rPr lang="en-US" b="1" dirty="0" err="1">
                <a:latin typeface="Bahnschrift SemiBold SemiConden" panose="020B0502040204020203" pitchFamily="34" charset="0"/>
              </a:rPr>
              <a:t>değer</a:t>
            </a:r>
            <a:r>
              <a:rPr lang="en-US" b="1" dirty="0">
                <a:latin typeface="Bahnschrift SemiBold SemiConden" panose="020B0502040204020203" pitchFamily="34" charset="0"/>
              </a:rPr>
              <a:t> </a:t>
            </a:r>
            <a:r>
              <a:rPr lang="en-US" b="1" dirty="0" err="1">
                <a:latin typeface="Bahnschrift SemiBold SemiConden" panose="020B0502040204020203" pitchFamily="34" charset="0"/>
              </a:rPr>
              <a:t>kaybetti</a:t>
            </a:r>
            <a:endParaRPr lang="en-US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CEAB64-5EBF-4464-BD6A-394133F17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="" xmlns:a16="http://schemas.microsoft.com/office/drawing/2014/main" id="{28DD19C9-84C4-4E25-A9A3-6D13A62CD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04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CD6551E-43B6-423F-A4AF-9F3AF2B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6389" y="1482088"/>
            <a:ext cx="9354725" cy="882365"/>
          </a:xfrm>
        </p:spPr>
        <p:txBody>
          <a:bodyPr>
            <a:normAutofit/>
          </a:bodyPr>
          <a:lstStyle/>
          <a:p>
            <a:pPr algn="l"/>
            <a:r>
              <a:rPr lang="tr-TR" sz="2400" dirty="0">
                <a:solidFill>
                  <a:srgbClr val="00B050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AZERBAYCAN`NİN İKLİMİ VE BİTKİ ÖRTÜSÜ </a:t>
            </a:r>
            <a:endParaRPr lang="en-US" sz="2400" dirty="0">
              <a:solidFill>
                <a:srgbClr val="00B050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 useBgFill="1">
        <p:nvSpPr>
          <p:cNvPr id="4" name="Subtitle 3">
            <a:extLst>
              <a:ext uri="{FF2B5EF4-FFF2-40B4-BE49-F238E27FC236}">
                <a16:creationId xmlns="" xmlns:a16="http://schemas.microsoft.com/office/drawing/2014/main" id="{9613EDE2-32C8-4188-A445-DA3C4E79E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546" y="2807231"/>
            <a:ext cx="9143998" cy="3384922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      Azerbaycan iklimi dünyadaki 11 iklim çeşidinden 9’una sahiptir.Bu da ülkeye elverişli topraklar sunmaktır. </a:t>
            </a:r>
            <a:r>
              <a:rPr lang="en-US" dirty="0"/>
              <a:t>Hazar </a:t>
            </a:r>
            <a:r>
              <a:rPr lang="en-US" dirty="0" err="1"/>
              <a:t>Denizi</a:t>
            </a:r>
            <a:r>
              <a:rPr lang="en-US" dirty="0"/>
              <a:t> </a:t>
            </a:r>
            <a:r>
              <a:rPr lang="en-US" dirty="0" err="1"/>
              <a:t>çevresinden</a:t>
            </a:r>
            <a:r>
              <a:rPr lang="en-US" dirty="0"/>
              <a:t> </a:t>
            </a:r>
            <a:r>
              <a:rPr lang="en-US" dirty="0" err="1"/>
              <a:t>uzaklaştıkça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kesimlere</a:t>
            </a:r>
            <a:r>
              <a:rPr lang="en-US" dirty="0"/>
              <a:t> </a:t>
            </a:r>
            <a:r>
              <a:rPr lang="en-US" dirty="0" err="1"/>
              <a:t>çıktıkça</a:t>
            </a:r>
            <a:r>
              <a:rPr lang="en-US" dirty="0"/>
              <a:t> </a:t>
            </a:r>
            <a:r>
              <a:rPr lang="en-US" dirty="0" err="1"/>
              <a:t>soğuk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hakim </a:t>
            </a:r>
            <a:r>
              <a:rPr lang="en-US" dirty="0" err="1"/>
              <a:t>olmaya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 Bu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özellikleriyle</a:t>
            </a:r>
            <a:r>
              <a:rPr lang="en-US" dirty="0"/>
              <a:t> bitki </a:t>
            </a:r>
            <a:r>
              <a:rPr lang="en-US" dirty="0" err="1"/>
              <a:t>örtüsü</a:t>
            </a:r>
            <a:r>
              <a:rPr lang="en-US" dirty="0"/>
              <a:t>;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yağışın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olmasının</a:t>
            </a:r>
            <a:r>
              <a:rPr lang="en-US" dirty="0"/>
              <a:t> </a:t>
            </a:r>
            <a:r>
              <a:rPr lang="en-US" dirty="0" err="1"/>
              <a:t>etkisiyle</a:t>
            </a:r>
            <a:r>
              <a:rPr lang="en-US" dirty="0"/>
              <a:t> </a:t>
            </a:r>
            <a:r>
              <a:rPr lang="en-US" dirty="0" err="1"/>
              <a:t>orman</a:t>
            </a:r>
            <a:r>
              <a:rPr lang="en-US" dirty="0"/>
              <a:t> </a:t>
            </a:r>
            <a:r>
              <a:rPr lang="en-US" dirty="0" err="1"/>
              <a:t>iken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kesimlerdeki</a:t>
            </a:r>
            <a:r>
              <a:rPr lang="en-US" dirty="0"/>
              <a:t> </a:t>
            </a:r>
            <a:r>
              <a:rPr lang="en-US" dirty="0" err="1"/>
              <a:t>ovalık</a:t>
            </a:r>
            <a:r>
              <a:rPr lang="tr-TR" dirty="0"/>
              <a:t>ar oluşturmaktadır. </a:t>
            </a:r>
            <a:r>
              <a:rPr lang="en-US" dirty="0"/>
              <a:t>%25 </a:t>
            </a:r>
            <a:r>
              <a:rPr lang="en-US" dirty="0" err="1"/>
              <a:t>oranında</a:t>
            </a:r>
            <a:r>
              <a:rPr lang="en-US" dirty="0"/>
              <a:t> </a:t>
            </a:r>
            <a:r>
              <a:rPr lang="en-US" dirty="0" err="1"/>
              <a:t>ormanlık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mevcuttur</a:t>
            </a:r>
            <a:r>
              <a:rPr lang="tr-TR" dirty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/>
              <a:t>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E65407-0BCB-4AA4-8CB8-EC6AB9837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AFC14440-7B67-494D-9B79-A7F6867E3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04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>
          <a:blip r:embed="rId3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E39B1-FC2A-495C-9C2D-A4BFC8BD4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4A7B9E73-2ED3-4095-B040-EAA18C41F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25821"/>
            <a:ext cx="302464" cy="329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169A84-2EFF-4D92-ABB8-DFFB4F8F7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14" y="355759"/>
            <a:ext cx="6860769" cy="551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89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A6720F0-86E4-456D-A973-AA6E1008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643" y="1025557"/>
            <a:ext cx="10018713" cy="114199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52EACB-2FF7-4DF4-A882-C41F88DB9CBD}"/>
              </a:ext>
            </a:extLst>
          </p:cNvPr>
          <p:cNvSpPr txBox="1"/>
          <p:nvPr/>
        </p:nvSpPr>
        <p:spPr>
          <a:xfrm>
            <a:off x="3883863" y="1265394"/>
            <a:ext cx="4421146" cy="1200329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Hazar Denizinin %25’den Azerbaycan yararlanmaktadır. Bu bölgenin özelliği Hazar’ın en verimli bölgesi olmasıdır. 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55B1C01-2D46-4154-A255-BC55E47BFF2B}"/>
              </a:ext>
            </a:extLst>
          </p:cNvPr>
          <p:cNvSpPr/>
          <p:nvPr/>
        </p:nvSpPr>
        <p:spPr>
          <a:xfrm>
            <a:off x="3886990" y="3120887"/>
            <a:ext cx="4418019" cy="3359426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>
              <a:buChar char="•"/>
            </a:pP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Mersin balığı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Nere balığı (Azerbaycan’a has)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Havyar ( Dünyanın %80 havyarı bu denizden çıkarılmaktadır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Sodyum Sülfat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Hazar foku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Sazan balığı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Petrol (dünyanın en iyi petrolleri arasında)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Doğal gaz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Ticaret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25448AB-66D4-42BD-A27B-1A4E568C5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="" xmlns:a16="http://schemas.microsoft.com/office/drawing/2014/main" id="{98FE38E2-28AF-4691-A24A-C50149979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6BF80-19BD-44E2-B4D7-CA7EC7E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1" y="1035261"/>
            <a:ext cx="5846270" cy="1563315"/>
          </a:xfrm>
        </p:spPr>
        <p:txBody>
          <a:bodyPr anchor="t">
            <a:normAutofit/>
          </a:bodyPr>
          <a:lstStyle/>
          <a:p>
            <a:pPr algn="l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Azerbaycan 2021 yılı Ocak-Mart döneminde 153 ülke ile dış ticaret faaliyetinde bulunarak, 89 ülkeye ihracat, 144 ülkeden ise ithalat gerçekleştirmiştir.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34846A-2B2C-4459-8834-7236725763CE}"/>
              </a:ext>
            </a:extLst>
          </p:cNvPr>
          <p:cNvSpPr txBox="1"/>
          <p:nvPr/>
        </p:nvSpPr>
        <p:spPr>
          <a:xfrm>
            <a:off x="3873" y="3051870"/>
            <a:ext cx="6168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Söz konusu dönemde Azerbaycan’ın ithalatı 2.530,5 milyon ABD Doları (%36,0), ihracatı 4.506,3 milyon ABD Doları (%64,0) ihracat olmak üzere toplam 7.036,8 milyon ABD Doları değerinde dış ticaret hacmi gerçekleştirilmiştir. 2020 yılının aynı dönemi ile kıyaslandığında dış ticaret hacmi %15,1, ithalat %24,3, ihracat ise %9,1 oranında azalmıştır. 2021 yılı Ocak-Mart döneminde ülkeden 501,5 milyon dolar değerinde petrol/gaz dışı ürünler ihraç edilmiş olup, 2020 yılının aynı dönemine kıyasla %3,7 oranında artış kaydedilmiştir.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A080F-1790-4C1A-B03E-E9B21BAB22F1}"/>
              </a:ext>
            </a:extLst>
          </p:cNvPr>
          <p:cNvSpPr txBox="1"/>
          <p:nvPr/>
        </p:nvSpPr>
        <p:spPr>
          <a:xfrm>
            <a:off x="4541520" y="120302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İTHALAT VE İHRACAT 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A0791F-2D31-4525-A1D1-34594ED70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39" y="4153039"/>
            <a:ext cx="4643120" cy="232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F51633-D044-4A21-BF3D-56FD906B23D9}"/>
              </a:ext>
            </a:extLst>
          </p:cNvPr>
          <p:cNvSpPr txBox="1"/>
          <p:nvPr/>
        </p:nvSpPr>
        <p:spPr>
          <a:xfrm>
            <a:off x="6172200" y="1290554"/>
            <a:ext cx="5454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yılı Ocak-Mart döneminde ülke ithalatının %17,8'i Rusya, %15,0'i Türkiye, %12,3'ü Çin, %7,3'ü Almanya, %4,6'sı ABD, %3,9'u Ukrayna, %3,8’i İran, %3,2'si İtalya, %3,0’ü İngiltere, her biri %1,8 olmakla Kore ve Japonya, %1,6’sı Brezilya, %1,5’i Hindistan, her biri %1,4 olmakla Fransa ve Norveç, %19,6'sı ise diğer ülkelerle gerçekleştirilmiştir.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E41D857-F602-4743-B907-5C5536D6F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" y="0"/>
            <a:ext cx="659876" cy="329938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="" xmlns:a16="http://schemas.microsoft.com/office/drawing/2014/main" id="{F4E0433C-8E24-4163-81EE-4F3BCD62A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63" y="0"/>
            <a:ext cx="302464" cy="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2195</TotalTime>
  <Words>510</Words>
  <Application>Microsoft Office PowerPoint</Application>
  <PresentationFormat>Geniş ekran</PresentationFormat>
  <Paragraphs>82</Paragraphs>
  <Slides>21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3" baseType="lpstr">
      <vt:lpstr>Algerian</vt:lpstr>
      <vt:lpstr>Arial</vt:lpstr>
      <vt:lpstr>Bahnschrift SemiBold SemiConden</vt:lpstr>
      <vt:lpstr>Bahnschrift SemiLight SemiConde</vt:lpstr>
      <vt:lpstr>Calibri</vt:lpstr>
      <vt:lpstr>Corbel</vt:lpstr>
      <vt:lpstr>Lucida Fax</vt:lpstr>
      <vt:lpstr>Rockwell</vt:lpstr>
      <vt:lpstr>Segoe UI</vt:lpstr>
      <vt:lpstr>Times New Roman</vt:lpstr>
      <vt:lpstr>Wingdings</vt:lpstr>
      <vt:lpstr>Parallax</vt:lpstr>
      <vt:lpstr>PowerPoint Sunusu</vt:lpstr>
      <vt:lpstr>PowerPoint Sunusu</vt:lpstr>
      <vt:lpstr>Azerbaycan Demokratik Cumhuriyeti</vt:lpstr>
      <vt:lpstr>PowerPoint Sunusu</vt:lpstr>
      <vt:lpstr>Azerbaycan’ın para birimi</vt:lpstr>
      <vt:lpstr>AZERBAYCAN`NİN İKLİMİ VE BİTKİ ÖRTÜSÜ </vt:lpstr>
      <vt:lpstr>PowerPoint Sunusu</vt:lpstr>
      <vt:lpstr>PowerPoint Sunusu</vt:lpstr>
      <vt:lpstr>Azerbaycan 2021 yılı Ocak-Mart döneminde 153 ülke ile dış ticaret faaliyetinde bulunarak, 89 ülkeye ihracat, 144 ülkeden ise ithalat gerçekleştirmiştir. </vt:lpstr>
      <vt:lpstr>PowerPoint Sunusu</vt:lpstr>
      <vt:lpstr>PowerPoint Sunusu</vt:lpstr>
      <vt:lpstr>PowerPoint Sunusu</vt:lpstr>
      <vt:lpstr>Ne Satılır Ne Satılmaz</vt:lpstr>
      <vt:lpstr>PowerPoint Sunusu</vt:lpstr>
      <vt:lpstr>PowerPoint Sunusu</vt:lpstr>
      <vt:lpstr>PowerPoint Sunusu</vt:lpstr>
      <vt:lpstr>PowerPoint Sunusu</vt:lpstr>
      <vt:lpstr>Obyekt</vt:lpstr>
      <vt:lpstr>PowerPoint Sunusu</vt:lpstr>
      <vt:lpstr>PowerPoint Sunusu</vt:lpstr>
      <vt:lpstr>Anlayışınız Dikkate Değerdir…   Teşekkürler….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MESTUR YAZAR</dc:creator>
  <cp:lastModifiedBy>Microsoft hesabı</cp:lastModifiedBy>
  <cp:revision>211</cp:revision>
  <dcterms:created xsi:type="dcterms:W3CDTF">2020-03-06T21:57:17Z</dcterms:created>
  <dcterms:modified xsi:type="dcterms:W3CDTF">2022-06-23T15:41:52Z</dcterms:modified>
</cp:coreProperties>
</file>