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7" r:id="rId16"/>
    <p:sldId id="272" r:id="rId17"/>
    <p:sldId id="273" r:id="rId18"/>
    <p:sldId id="289" r:id="rId19"/>
    <p:sldId id="274" r:id="rId20"/>
    <p:sldId id="275" r:id="rId21"/>
    <p:sldId id="276" r:id="rId22"/>
    <p:sldId id="288" r:id="rId23"/>
    <p:sldId id="277" r:id="rId24"/>
    <p:sldId id="278" r:id="rId25"/>
    <p:sldId id="290" r:id="rId26"/>
    <p:sldId id="279" r:id="rId27"/>
    <p:sldId id="291" r:id="rId28"/>
    <p:sldId id="293" r:id="rId29"/>
    <p:sldId id="298" r:id="rId30"/>
    <p:sldId id="280" r:id="rId31"/>
    <p:sldId id="292" r:id="rId32"/>
    <p:sldId id="296" r:id="rId33"/>
    <p:sldId id="282" r:id="rId34"/>
    <p:sldId id="297" r:id="rId35"/>
    <p:sldId id="286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2.png"/><Relationship Id="rId6" Type="http://schemas.openxmlformats.org/officeDocument/2006/relationships/image" Target="../media/image1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6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2.png"/><Relationship Id="rId6" Type="http://schemas.openxmlformats.org/officeDocument/2006/relationships/image" Target="../media/image1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6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55CC5-9CAD-4140-BF51-BB2278DBEBED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263B97-A268-4E78-BB0D-CBB6862C6F2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Bağımsızlık Tarihi </a:t>
          </a:r>
        </a:p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Aralık 1971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8BA5A-3699-43B8-AC14-499DE6A33764}" type="parTrans" cxnId="{A4FD4CE2-CA22-460E-A0FF-6D22B67F5A40}">
      <dgm:prSet/>
      <dgm:spPr/>
      <dgm:t>
        <a:bodyPr/>
        <a:lstStyle/>
        <a:p>
          <a:endParaRPr lang="en-US"/>
        </a:p>
      </dgm:t>
    </dgm:pt>
    <dgm:pt modelId="{BE7FB57F-F977-4F1E-8BB9-0A68C1B6B84B}" type="sibTrans" cxnId="{A4FD4CE2-CA22-460E-A0FF-6D22B67F5A40}">
      <dgm:prSet/>
      <dgm:spPr/>
      <dgm:t>
        <a:bodyPr/>
        <a:lstStyle/>
        <a:p>
          <a:endParaRPr lang="en-US"/>
        </a:p>
      </dgm:t>
    </dgm:pt>
    <dgm:pt modelId="{D52D1CE7-1B12-4693-82C3-8AB2B9E841F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Başkenti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 </a:t>
          </a:r>
          <a:r>
            <a:rPr lang="tr-TR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Dhabi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ED330-4E04-4BFB-8107-F38E106A583A}" type="parTrans" cxnId="{2C9F6C95-94C0-497D-A7AC-9590F567B6E0}">
      <dgm:prSet/>
      <dgm:spPr/>
      <dgm:t>
        <a:bodyPr/>
        <a:lstStyle/>
        <a:p>
          <a:endParaRPr lang="en-US"/>
        </a:p>
      </dgm:t>
    </dgm:pt>
    <dgm:pt modelId="{B68E030B-7EBE-4297-B9E8-0D1BB92579B6}" type="sibTrans" cxnId="{2C9F6C95-94C0-497D-A7AC-9590F567B6E0}">
      <dgm:prSet/>
      <dgm:spPr/>
      <dgm:t>
        <a:bodyPr/>
        <a:lstStyle/>
        <a:p>
          <a:endParaRPr lang="en-US"/>
        </a:p>
      </dgm:t>
    </dgm:pt>
    <dgm:pt modelId="{E6A24A11-6C16-4867-B762-4852BFE95E6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Anadili </a:t>
          </a:r>
        </a:p>
        <a:p>
          <a:pPr>
            <a:lnSpc>
              <a:spcPct val="100000"/>
            </a:lnSpc>
          </a:pPr>
          <a:r>
            <a: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Arapça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31C8E-6068-4912-9F35-E6F9CE6AD1DE}" type="parTrans" cxnId="{8DBDAB31-E815-4171-8D81-728D9A2261EE}">
      <dgm:prSet/>
      <dgm:spPr/>
      <dgm:t>
        <a:bodyPr/>
        <a:lstStyle/>
        <a:p>
          <a:endParaRPr lang="en-US"/>
        </a:p>
      </dgm:t>
    </dgm:pt>
    <dgm:pt modelId="{2284AE17-BFFA-46D1-9025-49D4F8DE3989}" type="sibTrans" cxnId="{8DBDAB31-E815-4171-8D81-728D9A2261EE}">
      <dgm:prSet/>
      <dgm:spPr/>
      <dgm:t>
        <a:bodyPr/>
        <a:lstStyle/>
        <a:p>
          <a:endParaRPr lang="en-US"/>
        </a:p>
      </dgm:t>
    </dgm:pt>
    <dgm:pt modelId="{46A0C9C9-A194-4323-8FAC-9909FADA14E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Yönetim Şekli 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Mutlak</a:t>
          </a:r>
          <a:r>
            <a: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Monarşi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F418F-38B4-4422-A39A-44D0010D5548}" type="parTrans" cxnId="{DB846963-C864-4BAB-9E98-E2D57625679F}">
      <dgm:prSet/>
      <dgm:spPr/>
      <dgm:t>
        <a:bodyPr/>
        <a:lstStyle/>
        <a:p>
          <a:endParaRPr lang="en-US"/>
        </a:p>
      </dgm:t>
    </dgm:pt>
    <dgm:pt modelId="{E70AA282-9DC5-4446-9623-AF7BE0F36E51}" type="sibTrans" cxnId="{DB846963-C864-4BAB-9E98-E2D57625679F}">
      <dgm:prSet/>
      <dgm:spPr/>
      <dgm:t>
        <a:bodyPr/>
        <a:lstStyle/>
        <a:p>
          <a:endParaRPr lang="en-US"/>
        </a:p>
      </dgm:t>
    </dgm:pt>
    <dgm:pt modelId="{2C1394A1-9540-4BD6-9E7E-76834690F0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Toplam </a:t>
          </a:r>
          <a:r>
            <a:rPr lang="tr-TR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Nüfüs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tr-TR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5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9.958.000 </a:t>
          </a:r>
          <a:r>
            <a:rPr lang="tr-TR" sz="11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(IMF-2022)</a:t>
          </a:r>
          <a:r>
            <a:rPr lang="tr-TR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330FC-8611-4B70-BBC6-C055D526D185}" type="parTrans" cxnId="{9962CBC9-91A6-483E-BE5C-F513D7437CC1}">
      <dgm:prSet/>
      <dgm:spPr/>
      <dgm:t>
        <a:bodyPr/>
        <a:lstStyle/>
        <a:p>
          <a:endParaRPr lang="en-US"/>
        </a:p>
      </dgm:t>
    </dgm:pt>
    <dgm:pt modelId="{ECA7F2B3-DE65-41C4-A374-A5757EFB7E86}" type="sibTrans" cxnId="{9962CBC9-91A6-483E-BE5C-F513D7437CC1}">
      <dgm:prSet/>
      <dgm:spPr/>
      <dgm:t>
        <a:bodyPr/>
        <a:lstStyle/>
        <a:p>
          <a:endParaRPr lang="en-US"/>
        </a:p>
      </dgm:t>
    </dgm:pt>
    <dgm:pt modelId="{C6E42CD7-BC24-4B17-A53D-0B4E8DA3937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Yüzölçümü </a:t>
          </a:r>
        </a:p>
        <a:p>
          <a:pPr>
            <a:lnSpc>
              <a:spcPct val="100000"/>
            </a:lnSpc>
          </a:pPr>
          <a:r>
            <a:rPr lang="tr-T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83.600 </a:t>
          </a:r>
          <a:r>
            <a:rPr lang="tr-TR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km²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426A7-901E-4B6C-9115-B0C8993ADA57}" type="parTrans" cxnId="{5A037AFE-AFD9-4BDC-8FF8-300B3BFDE424}">
      <dgm:prSet/>
      <dgm:spPr/>
      <dgm:t>
        <a:bodyPr/>
        <a:lstStyle/>
        <a:p>
          <a:endParaRPr lang="en-US"/>
        </a:p>
      </dgm:t>
    </dgm:pt>
    <dgm:pt modelId="{CAE59F49-8B18-43F4-9FE4-14BE659D1823}" type="sibTrans" cxnId="{5A037AFE-AFD9-4BDC-8FF8-300B3BFDE424}">
      <dgm:prSet/>
      <dgm:spPr/>
      <dgm:t>
        <a:bodyPr/>
        <a:lstStyle/>
        <a:p>
          <a:endParaRPr lang="en-US"/>
        </a:p>
      </dgm:t>
    </dgm:pt>
    <dgm:pt modelId="{BBB15DFC-6D8E-49F6-9562-BDEA76334F9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Para Birimi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Dirham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078BF-C5D8-4D27-B6E2-E76F127652BD}" type="parTrans" cxnId="{70C5402D-8229-424C-BCEE-EF847A4909A0}">
      <dgm:prSet/>
      <dgm:spPr/>
      <dgm:t>
        <a:bodyPr/>
        <a:lstStyle/>
        <a:p>
          <a:endParaRPr lang="en-US"/>
        </a:p>
      </dgm:t>
    </dgm:pt>
    <dgm:pt modelId="{9A1C3D30-9374-4CB4-805B-CBD9FD642C4D}" type="sibTrans" cxnId="{70C5402D-8229-424C-BCEE-EF847A4909A0}">
      <dgm:prSet/>
      <dgm:spPr/>
      <dgm:t>
        <a:bodyPr/>
        <a:lstStyle/>
        <a:p>
          <a:endParaRPr lang="en-US"/>
        </a:p>
      </dgm:t>
    </dgm:pt>
    <dgm:pt modelId="{EF369756-4CA0-4E6C-A91B-D0C7D03C771D}" type="pres">
      <dgm:prSet presAssocID="{52A55CC5-9CAD-4140-BF51-BB2278DBEBE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536E53-9A00-461E-8747-0B385784506E}" type="pres">
      <dgm:prSet presAssocID="{B8263B97-A268-4E78-BB0D-CBB6862C6F25}" presName="compNode" presStyleCnt="0"/>
      <dgm:spPr/>
    </dgm:pt>
    <dgm:pt modelId="{96401FDA-6B59-48EA-9AF6-AEC29AE03793}" type="pres">
      <dgm:prSet presAssocID="{B8263B97-A268-4E78-BB0D-CBB6862C6F2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ronometre"/>
        </a:ext>
      </dgm:extLst>
    </dgm:pt>
    <dgm:pt modelId="{00841C41-2476-491A-B79E-FC85BF2916BB}" type="pres">
      <dgm:prSet presAssocID="{B8263B97-A268-4E78-BB0D-CBB6862C6F25}" presName="spaceRect" presStyleCnt="0"/>
      <dgm:spPr/>
    </dgm:pt>
    <dgm:pt modelId="{640A7886-A80B-431D-B803-B1D7B919C7E2}" type="pres">
      <dgm:prSet presAssocID="{B8263B97-A268-4E78-BB0D-CBB6862C6F25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2665179-C175-4B12-B899-8998D9F7A44F}" type="pres">
      <dgm:prSet presAssocID="{BE7FB57F-F977-4F1E-8BB9-0A68C1B6B84B}" presName="sibTrans" presStyleCnt="0"/>
      <dgm:spPr/>
    </dgm:pt>
    <dgm:pt modelId="{2FFDF7AD-E024-4371-962A-D33B818B6A06}" type="pres">
      <dgm:prSet presAssocID="{D52D1CE7-1B12-4693-82C3-8AB2B9E841F4}" presName="compNode" presStyleCnt="0"/>
      <dgm:spPr/>
    </dgm:pt>
    <dgm:pt modelId="{6DDD8B1A-49BE-4DFE-9015-68C0CC5BB76C}" type="pres">
      <dgm:prSet presAssocID="{D52D1CE7-1B12-4693-82C3-8AB2B9E841F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İşaretleyici"/>
        </a:ext>
      </dgm:extLst>
    </dgm:pt>
    <dgm:pt modelId="{2220D2D1-216C-466E-B1DD-6CBFCAB049A3}" type="pres">
      <dgm:prSet presAssocID="{D52D1CE7-1B12-4693-82C3-8AB2B9E841F4}" presName="spaceRect" presStyleCnt="0"/>
      <dgm:spPr/>
    </dgm:pt>
    <dgm:pt modelId="{68CF79DB-E077-4DC8-836B-C34928AC922A}" type="pres">
      <dgm:prSet presAssocID="{D52D1CE7-1B12-4693-82C3-8AB2B9E841F4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98F2943-D668-4CD9-AF2D-5CFC3EC1DBCB}" type="pres">
      <dgm:prSet presAssocID="{B68E030B-7EBE-4297-B9E8-0D1BB92579B6}" presName="sibTrans" presStyleCnt="0"/>
      <dgm:spPr/>
    </dgm:pt>
    <dgm:pt modelId="{C470CEE7-8F68-4BB5-83D7-C337F1B2E08C}" type="pres">
      <dgm:prSet presAssocID="{E6A24A11-6C16-4867-B762-4852BFE95E6D}" presName="compNode" presStyleCnt="0"/>
      <dgm:spPr/>
    </dgm:pt>
    <dgm:pt modelId="{FE8C292E-90CD-4630-AB0A-577F9A5BB11B}" type="pres">
      <dgm:prSet presAssocID="{E6A24A11-6C16-4867-B762-4852BFE95E6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7653F48-43C5-4EE1-A553-DC14D7FE295E}" type="pres">
      <dgm:prSet presAssocID="{E6A24A11-6C16-4867-B762-4852BFE95E6D}" presName="spaceRect" presStyleCnt="0"/>
      <dgm:spPr/>
    </dgm:pt>
    <dgm:pt modelId="{146BB9BC-58E8-43FB-8A6A-385EB2458273}" type="pres">
      <dgm:prSet presAssocID="{E6A24A11-6C16-4867-B762-4852BFE95E6D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3DB5DC6-AD03-405D-8413-3FAA567527AE}" type="pres">
      <dgm:prSet presAssocID="{2284AE17-BFFA-46D1-9025-49D4F8DE3989}" presName="sibTrans" presStyleCnt="0"/>
      <dgm:spPr/>
    </dgm:pt>
    <dgm:pt modelId="{74D71276-5290-4A1C-9EE2-15B30C942A56}" type="pres">
      <dgm:prSet presAssocID="{46A0C9C9-A194-4323-8FAC-9909FADA14E4}" presName="compNode" presStyleCnt="0"/>
      <dgm:spPr/>
    </dgm:pt>
    <dgm:pt modelId="{C6363992-CAA2-42C7-8E65-33068158D5A5}" type="pres">
      <dgm:prSet presAssocID="{46A0C9C9-A194-4323-8FAC-9909FADA14E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Öğretim üyesi"/>
        </a:ext>
      </dgm:extLst>
    </dgm:pt>
    <dgm:pt modelId="{37495797-F9B7-4B3C-A9EE-FE002EDC5A38}" type="pres">
      <dgm:prSet presAssocID="{46A0C9C9-A194-4323-8FAC-9909FADA14E4}" presName="spaceRect" presStyleCnt="0"/>
      <dgm:spPr/>
    </dgm:pt>
    <dgm:pt modelId="{B88B7A11-8E70-4288-89C2-F8568948F59D}" type="pres">
      <dgm:prSet presAssocID="{46A0C9C9-A194-4323-8FAC-9909FADA14E4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1D9BA19-9401-4132-9719-54C78EF98116}" type="pres">
      <dgm:prSet presAssocID="{E70AA282-9DC5-4446-9623-AF7BE0F36E51}" presName="sibTrans" presStyleCnt="0"/>
      <dgm:spPr/>
    </dgm:pt>
    <dgm:pt modelId="{38193F80-0051-4981-9064-E8307E0B71AA}" type="pres">
      <dgm:prSet presAssocID="{2C1394A1-9540-4BD6-9E7E-76834690F078}" presName="compNode" presStyleCnt="0"/>
      <dgm:spPr/>
    </dgm:pt>
    <dgm:pt modelId="{4CB7C771-59D0-4C26-8388-1FB48512AC26}" type="pres">
      <dgm:prSet presAssocID="{2C1394A1-9540-4BD6-9E7E-76834690F078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Ekle"/>
        </a:ext>
      </dgm:extLst>
    </dgm:pt>
    <dgm:pt modelId="{47219041-8D2F-4030-8F23-DD33B9733CC2}" type="pres">
      <dgm:prSet presAssocID="{2C1394A1-9540-4BD6-9E7E-76834690F078}" presName="spaceRect" presStyleCnt="0"/>
      <dgm:spPr/>
    </dgm:pt>
    <dgm:pt modelId="{756198BA-0021-4AD5-B2BD-3CD0D75470F2}" type="pres">
      <dgm:prSet presAssocID="{2C1394A1-9540-4BD6-9E7E-76834690F078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4C3ACCDF-EA3E-493B-A7F5-D214C70D5B20}" type="pres">
      <dgm:prSet presAssocID="{ECA7F2B3-DE65-41C4-A374-A5757EFB7E86}" presName="sibTrans" presStyleCnt="0"/>
      <dgm:spPr/>
    </dgm:pt>
    <dgm:pt modelId="{CE568E9E-8D59-4FA3-A59D-1E75FE11E245}" type="pres">
      <dgm:prSet presAssocID="{C6E42CD7-BC24-4B17-A53D-0B4E8DA3937C}" presName="compNode" presStyleCnt="0"/>
      <dgm:spPr/>
    </dgm:pt>
    <dgm:pt modelId="{3B75FA10-34CA-48EC-8674-50A8603BA4E7}" type="pres">
      <dgm:prSet presAssocID="{C6E42CD7-BC24-4B17-A53D-0B4E8DA3937C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ermometre"/>
        </a:ext>
      </dgm:extLst>
    </dgm:pt>
    <dgm:pt modelId="{865F0D90-BDDF-460E-A791-7D9FD9619A53}" type="pres">
      <dgm:prSet presAssocID="{C6E42CD7-BC24-4B17-A53D-0B4E8DA3937C}" presName="spaceRect" presStyleCnt="0"/>
      <dgm:spPr/>
    </dgm:pt>
    <dgm:pt modelId="{5779CDD4-B470-4F14-B4AF-F2627EFEE646}" type="pres">
      <dgm:prSet presAssocID="{C6E42CD7-BC24-4B17-A53D-0B4E8DA3937C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C753F6B5-AEBA-4656-B46A-8AF8863E6AED}" type="pres">
      <dgm:prSet presAssocID="{CAE59F49-8B18-43F4-9FE4-14BE659D1823}" presName="sibTrans" presStyleCnt="0"/>
      <dgm:spPr/>
    </dgm:pt>
    <dgm:pt modelId="{27B52013-7EFE-478F-91FD-FAE968171A50}" type="pres">
      <dgm:prSet presAssocID="{BBB15DFC-6D8E-49F6-9562-BDEA76334F94}" presName="compNode" presStyleCnt="0"/>
      <dgm:spPr/>
    </dgm:pt>
    <dgm:pt modelId="{DDC29859-6996-408F-8D3D-4E79BA105A38}" type="pres">
      <dgm:prSet presAssocID="{BBB15DFC-6D8E-49F6-9562-BDEA76334F9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adeni paralar"/>
        </a:ext>
      </dgm:extLst>
    </dgm:pt>
    <dgm:pt modelId="{3633E8D2-8142-47B6-B211-847959F87108}" type="pres">
      <dgm:prSet presAssocID="{BBB15DFC-6D8E-49F6-9562-BDEA76334F94}" presName="spaceRect" presStyleCnt="0"/>
      <dgm:spPr/>
    </dgm:pt>
    <dgm:pt modelId="{FEED93E4-E723-499D-8EB6-5590522B4D11}" type="pres">
      <dgm:prSet presAssocID="{BBB15DFC-6D8E-49F6-9562-BDEA76334F94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A037AFE-AFD9-4BDC-8FF8-300B3BFDE424}" srcId="{52A55CC5-9CAD-4140-BF51-BB2278DBEBED}" destId="{C6E42CD7-BC24-4B17-A53D-0B4E8DA3937C}" srcOrd="5" destOrd="0" parTransId="{3E9426A7-901E-4B6C-9115-B0C8993ADA57}" sibTransId="{CAE59F49-8B18-43F4-9FE4-14BE659D1823}"/>
    <dgm:cxn modelId="{2C9F6C95-94C0-497D-A7AC-9590F567B6E0}" srcId="{52A55CC5-9CAD-4140-BF51-BB2278DBEBED}" destId="{D52D1CE7-1B12-4693-82C3-8AB2B9E841F4}" srcOrd="1" destOrd="0" parTransId="{547ED330-4E04-4BFB-8107-F38E106A583A}" sibTransId="{B68E030B-7EBE-4297-B9E8-0D1BB92579B6}"/>
    <dgm:cxn modelId="{70C5402D-8229-424C-BCEE-EF847A4909A0}" srcId="{52A55CC5-9CAD-4140-BF51-BB2278DBEBED}" destId="{BBB15DFC-6D8E-49F6-9562-BDEA76334F94}" srcOrd="6" destOrd="0" parTransId="{223078BF-C5D8-4D27-B6E2-E76F127652BD}" sibTransId="{9A1C3D30-9374-4CB4-805B-CBD9FD642C4D}"/>
    <dgm:cxn modelId="{A5E4A2C3-8726-4CDD-AE7E-3FF38B726825}" type="presOf" srcId="{D52D1CE7-1B12-4693-82C3-8AB2B9E841F4}" destId="{68CF79DB-E077-4DC8-836B-C34928AC922A}" srcOrd="0" destOrd="0" presId="urn:microsoft.com/office/officeart/2018/2/layout/IconLabelList"/>
    <dgm:cxn modelId="{88780D5B-1B57-49B7-BD21-04346D9FA362}" type="presOf" srcId="{C6E42CD7-BC24-4B17-A53D-0B4E8DA3937C}" destId="{5779CDD4-B470-4F14-B4AF-F2627EFEE646}" srcOrd="0" destOrd="0" presId="urn:microsoft.com/office/officeart/2018/2/layout/IconLabelList"/>
    <dgm:cxn modelId="{8DBDAB31-E815-4171-8D81-728D9A2261EE}" srcId="{52A55CC5-9CAD-4140-BF51-BB2278DBEBED}" destId="{E6A24A11-6C16-4867-B762-4852BFE95E6D}" srcOrd="2" destOrd="0" parTransId="{76631C8E-6068-4912-9F35-E6F9CE6AD1DE}" sibTransId="{2284AE17-BFFA-46D1-9025-49D4F8DE3989}"/>
    <dgm:cxn modelId="{92118398-A556-44CE-BD18-667BAF76B9A9}" type="presOf" srcId="{52A55CC5-9CAD-4140-BF51-BB2278DBEBED}" destId="{EF369756-4CA0-4E6C-A91B-D0C7D03C771D}" srcOrd="0" destOrd="0" presId="urn:microsoft.com/office/officeart/2018/2/layout/IconLabelList"/>
    <dgm:cxn modelId="{DB846963-C864-4BAB-9E98-E2D57625679F}" srcId="{52A55CC5-9CAD-4140-BF51-BB2278DBEBED}" destId="{46A0C9C9-A194-4323-8FAC-9909FADA14E4}" srcOrd="3" destOrd="0" parTransId="{E16F418F-38B4-4422-A39A-44D0010D5548}" sibTransId="{E70AA282-9DC5-4446-9623-AF7BE0F36E51}"/>
    <dgm:cxn modelId="{DB1EE64F-B4C0-40B2-8ED7-9DD38151BF98}" type="presOf" srcId="{B8263B97-A268-4E78-BB0D-CBB6862C6F25}" destId="{640A7886-A80B-431D-B803-B1D7B919C7E2}" srcOrd="0" destOrd="0" presId="urn:microsoft.com/office/officeart/2018/2/layout/IconLabelList"/>
    <dgm:cxn modelId="{4365581B-5C29-4E5F-B663-934C2DAA11DE}" type="presOf" srcId="{E6A24A11-6C16-4867-B762-4852BFE95E6D}" destId="{146BB9BC-58E8-43FB-8A6A-385EB2458273}" srcOrd="0" destOrd="0" presId="urn:microsoft.com/office/officeart/2018/2/layout/IconLabelList"/>
    <dgm:cxn modelId="{E070E05C-E50D-4BC9-AE3C-8AACB09965FB}" type="presOf" srcId="{BBB15DFC-6D8E-49F6-9562-BDEA76334F94}" destId="{FEED93E4-E723-499D-8EB6-5590522B4D11}" srcOrd="0" destOrd="0" presId="urn:microsoft.com/office/officeart/2018/2/layout/IconLabelList"/>
    <dgm:cxn modelId="{34264161-E802-49AA-B758-E0331379504C}" type="presOf" srcId="{46A0C9C9-A194-4323-8FAC-9909FADA14E4}" destId="{B88B7A11-8E70-4288-89C2-F8568948F59D}" srcOrd="0" destOrd="0" presId="urn:microsoft.com/office/officeart/2018/2/layout/IconLabelList"/>
    <dgm:cxn modelId="{A4FD4CE2-CA22-460E-A0FF-6D22B67F5A40}" srcId="{52A55CC5-9CAD-4140-BF51-BB2278DBEBED}" destId="{B8263B97-A268-4E78-BB0D-CBB6862C6F25}" srcOrd="0" destOrd="0" parTransId="{AF88BA5A-3699-43B8-AC14-499DE6A33764}" sibTransId="{BE7FB57F-F977-4F1E-8BB9-0A68C1B6B84B}"/>
    <dgm:cxn modelId="{35023FEE-E0B0-46D3-9299-F9BC0FE66348}" type="presOf" srcId="{2C1394A1-9540-4BD6-9E7E-76834690F078}" destId="{756198BA-0021-4AD5-B2BD-3CD0D75470F2}" srcOrd="0" destOrd="0" presId="urn:microsoft.com/office/officeart/2018/2/layout/IconLabelList"/>
    <dgm:cxn modelId="{9962CBC9-91A6-483E-BE5C-F513D7437CC1}" srcId="{52A55CC5-9CAD-4140-BF51-BB2278DBEBED}" destId="{2C1394A1-9540-4BD6-9E7E-76834690F078}" srcOrd="4" destOrd="0" parTransId="{2B6330FC-8611-4B70-BBC6-C055D526D185}" sibTransId="{ECA7F2B3-DE65-41C4-A374-A5757EFB7E86}"/>
    <dgm:cxn modelId="{A2720206-B93B-4A0D-B452-BD0D153CF6E1}" type="presParOf" srcId="{EF369756-4CA0-4E6C-A91B-D0C7D03C771D}" destId="{A4536E53-9A00-461E-8747-0B385784506E}" srcOrd="0" destOrd="0" presId="urn:microsoft.com/office/officeart/2018/2/layout/IconLabelList"/>
    <dgm:cxn modelId="{1A2739B8-01A5-4201-9AA5-459A44D2A894}" type="presParOf" srcId="{A4536E53-9A00-461E-8747-0B385784506E}" destId="{96401FDA-6B59-48EA-9AF6-AEC29AE03793}" srcOrd="0" destOrd="0" presId="urn:microsoft.com/office/officeart/2018/2/layout/IconLabelList"/>
    <dgm:cxn modelId="{63357B5A-F6B7-49B1-BA0F-2A9BC9CA6751}" type="presParOf" srcId="{A4536E53-9A00-461E-8747-0B385784506E}" destId="{00841C41-2476-491A-B79E-FC85BF2916BB}" srcOrd="1" destOrd="0" presId="urn:microsoft.com/office/officeart/2018/2/layout/IconLabelList"/>
    <dgm:cxn modelId="{82037FC8-FD9E-4194-B837-FCC8E8C4C610}" type="presParOf" srcId="{A4536E53-9A00-461E-8747-0B385784506E}" destId="{640A7886-A80B-431D-B803-B1D7B919C7E2}" srcOrd="2" destOrd="0" presId="urn:microsoft.com/office/officeart/2018/2/layout/IconLabelList"/>
    <dgm:cxn modelId="{2A2B8B24-306A-488E-A161-C24DDEFB2687}" type="presParOf" srcId="{EF369756-4CA0-4E6C-A91B-D0C7D03C771D}" destId="{72665179-C175-4B12-B899-8998D9F7A44F}" srcOrd="1" destOrd="0" presId="urn:microsoft.com/office/officeart/2018/2/layout/IconLabelList"/>
    <dgm:cxn modelId="{A0F18C7A-80B0-46B2-BF88-C57457AB4966}" type="presParOf" srcId="{EF369756-4CA0-4E6C-A91B-D0C7D03C771D}" destId="{2FFDF7AD-E024-4371-962A-D33B818B6A06}" srcOrd="2" destOrd="0" presId="urn:microsoft.com/office/officeart/2018/2/layout/IconLabelList"/>
    <dgm:cxn modelId="{A1085A22-DD4C-4D17-BC53-D07B44C2F9F1}" type="presParOf" srcId="{2FFDF7AD-E024-4371-962A-D33B818B6A06}" destId="{6DDD8B1A-49BE-4DFE-9015-68C0CC5BB76C}" srcOrd="0" destOrd="0" presId="urn:microsoft.com/office/officeart/2018/2/layout/IconLabelList"/>
    <dgm:cxn modelId="{313E138D-2804-4A88-BAB7-B0C92323C44A}" type="presParOf" srcId="{2FFDF7AD-E024-4371-962A-D33B818B6A06}" destId="{2220D2D1-216C-466E-B1DD-6CBFCAB049A3}" srcOrd="1" destOrd="0" presId="urn:microsoft.com/office/officeart/2018/2/layout/IconLabelList"/>
    <dgm:cxn modelId="{59518980-A2E6-44A4-8CB1-BEB6D6C06A58}" type="presParOf" srcId="{2FFDF7AD-E024-4371-962A-D33B818B6A06}" destId="{68CF79DB-E077-4DC8-836B-C34928AC922A}" srcOrd="2" destOrd="0" presId="urn:microsoft.com/office/officeart/2018/2/layout/IconLabelList"/>
    <dgm:cxn modelId="{938D629B-9AD9-45B4-8C66-087E63369164}" type="presParOf" srcId="{EF369756-4CA0-4E6C-A91B-D0C7D03C771D}" destId="{D98F2943-D668-4CD9-AF2D-5CFC3EC1DBCB}" srcOrd="3" destOrd="0" presId="urn:microsoft.com/office/officeart/2018/2/layout/IconLabelList"/>
    <dgm:cxn modelId="{3CFAB168-E2B5-424F-B300-3BD809D3F8CD}" type="presParOf" srcId="{EF369756-4CA0-4E6C-A91B-D0C7D03C771D}" destId="{C470CEE7-8F68-4BB5-83D7-C337F1B2E08C}" srcOrd="4" destOrd="0" presId="urn:microsoft.com/office/officeart/2018/2/layout/IconLabelList"/>
    <dgm:cxn modelId="{411245EA-FD9E-4A6C-8FD7-C588FEA7BD98}" type="presParOf" srcId="{C470CEE7-8F68-4BB5-83D7-C337F1B2E08C}" destId="{FE8C292E-90CD-4630-AB0A-577F9A5BB11B}" srcOrd="0" destOrd="0" presId="urn:microsoft.com/office/officeart/2018/2/layout/IconLabelList"/>
    <dgm:cxn modelId="{3230CF2F-E6CF-49C2-A1CA-168942190DF4}" type="presParOf" srcId="{C470CEE7-8F68-4BB5-83D7-C337F1B2E08C}" destId="{F7653F48-43C5-4EE1-A553-DC14D7FE295E}" srcOrd="1" destOrd="0" presId="urn:microsoft.com/office/officeart/2018/2/layout/IconLabelList"/>
    <dgm:cxn modelId="{C6521E2B-EF6E-4407-A23B-D0981006F0B2}" type="presParOf" srcId="{C470CEE7-8F68-4BB5-83D7-C337F1B2E08C}" destId="{146BB9BC-58E8-43FB-8A6A-385EB2458273}" srcOrd="2" destOrd="0" presId="urn:microsoft.com/office/officeart/2018/2/layout/IconLabelList"/>
    <dgm:cxn modelId="{9EE3E335-1446-4580-9D45-6D114F391A83}" type="presParOf" srcId="{EF369756-4CA0-4E6C-A91B-D0C7D03C771D}" destId="{63DB5DC6-AD03-405D-8413-3FAA567527AE}" srcOrd="5" destOrd="0" presId="urn:microsoft.com/office/officeart/2018/2/layout/IconLabelList"/>
    <dgm:cxn modelId="{7190940F-CC91-4629-B005-A8823998E28F}" type="presParOf" srcId="{EF369756-4CA0-4E6C-A91B-D0C7D03C771D}" destId="{74D71276-5290-4A1C-9EE2-15B30C942A56}" srcOrd="6" destOrd="0" presId="urn:microsoft.com/office/officeart/2018/2/layout/IconLabelList"/>
    <dgm:cxn modelId="{044A131A-CAE2-423B-BE42-4790A85C68FD}" type="presParOf" srcId="{74D71276-5290-4A1C-9EE2-15B30C942A56}" destId="{C6363992-CAA2-42C7-8E65-33068158D5A5}" srcOrd="0" destOrd="0" presId="urn:microsoft.com/office/officeart/2018/2/layout/IconLabelList"/>
    <dgm:cxn modelId="{9BC55D41-FB0F-4B5E-8AA3-79D7ECBB5235}" type="presParOf" srcId="{74D71276-5290-4A1C-9EE2-15B30C942A56}" destId="{37495797-F9B7-4B3C-A9EE-FE002EDC5A38}" srcOrd="1" destOrd="0" presId="urn:microsoft.com/office/officeart/2018/2/layout/IconLabelList"/>
    <dgm:cxn modelId="{20C2F88D-A106-4E30-9BD2-1F7ED5F6DCCC}" type="presParOf" srcId="{74D71276-5290-4A1C-9EE2-15B30C942A56}" destId="{B88B7A11-8E70-4288-89C2-F8568948F59D}" srcOrd="2" destOrd="0" presId="urn:microsoft.com/office/officeart/2018/2/layout/IconLabelList"/>
    <dgm:cxn modelId="{7F4A3647-2EE9-4A84-9FDC-284514BBCA18}" type="presParOf" srcId="{EF369756-4CA0-4E6C-A91B-D0C7D03C771D}" destId="{71D9BA19-9401-4132-9719-54C78EF98116}" srcOrd="7" destOrd="0" presId="urn:microsoft.com/office/officeart/2018/2/layout/IconLabelList"/>
    <dgm:cxn modelId="{F2E9AD02-4D9E-4A65-A3C6-6C8C263666E4}" type="presParOf" srcId="{EF369756-4CA0-4E6C-A91B-D0C7D03C771D}" destId="{38193F80-0051-4981-9064-E8307E0B71AA}" srcOrd="8" destOrd="0" presId="urn:microsoft.com/office/officeart/2018/2/layout/IconLabelList"/>
    <dgm:cxn modelId="{BC98C807-07FB-49F6-B441-659A6DBE54C6}" type="presParOf" srcId="{38193F80-0051-4981-9064-E8307E0B71AA}" destId="{4CB7C771-59D0-4C26-8388-1FB48512AC26}" srcOrd="0" destOrd="0" presId="urn:microsoft.com/office/officeart/2018/2/layout/IconLabelList"/>
    <dgm:cxn modelId="{F15498AA-C83A-4012-8C0E-0D9763A2CF25}" type="presParOf" srcId="{38193F80-0051-4981-9064-E8307E0B71AA}" destId="{47219041-8D2F-4030-8F23-DD33B9733CC2}" srcOrd="1" destOrd="0" presId="urn:microsoft.com/office/officeart/2018/2/layout/IconLabelList"/>
    <dgm:cxn modelId="{B6BFCB64-7095-466A-B2DC-A809DDB32097}" type="presParOf" srcId="{38193F80-0051-4981-9064-E8307E0B71AA}" destId="{756198BA-0021-4AD5-B2BD-3CD0D75470F2}" srcOrd="2" destOrd="0" presId="urn:microsoft.com/office/officeart/2018/2/layout/IconLabelList"/>
    <dgm:cxn modelId="{7C31A8A3-3E4A-4051-A7E2-B63C5FFDFABC}" type="presParOf" srcId="{EF369756-4CA0-4E6C-A91B-D0C7D03C771D}" destId="{4C3ACCDF-EA3E-493B-A7F5-D214C70D5B20}" srcOrd="9" destOrd="0" presId="urn:microsoft.com/office/officeart/2018/2/layout/IconLabelList"/>
    <dgm:cxn modelId="{35D153AD-CFDD-4966-98C3-84AB61CFAB32}" type="presParOf" srcId="{EF369756-4CA0-4E6C-A91B-D0C7D03C771D}" destId="{CE568E9E-8D59-4FA3-A59D-1E75FE11E245}" srcOrd="10" destOrd="0" presId="urn:microsoft.com/office/officeart/2018/2/layout/IconLabelList"/>
    <dgm:cxn modelId="{586913B2-A96B-4DF6-95AC-CB43B12CE9ED}" type="presParOf" srcId="{CE568E9E-8D59-4FA3-A59D-1E75FE11E245}" destId="{3B75FA10-34CA-48EC-8674-50A8603BA4E7}" srcOrd="0" destOrd="0" presId="urn:microsoft.com/office/officeart/2018/2/layout/IconLabelList"/>
    <dgm:cxn modelId="{946F2E0C-A2EB-41C2-8965-C9F0FED9264D}" type="presParOf" srcId="{CE568E9E-8D59-4FA3-A59D-1E75FE11E245}" destId="{865F0D90-BDDF-460E-A791-7D9FD9619A53}" srcOrd="1" destOrd="0" presId="urn:microsoft.com/office/officeart/2018/2/layout/IconLabelList"/>
    <dgm:cxn modelId="{8AE3D591-0C4E-48AC-9A33-FD419969FC73}" type="presParOf" srcId="{CE568E9E-8D59-4FA3-A59D-1E75FE11E245}" destId="{5779CDD4-B470-4F14-B4AF-F2627EFEE646}" srcOrd="2" destOrd="0" presId="urn:microsoft.com/office/officeart/2018/2/layout/IconLabelList"/>
    <dgm:cxn modelId="{820E7826-B714-49F8-B254-62FF7FE780C4}" type="presParOf" srcId="{EF369756-4CA0-4E6C-A91B-D0C7D03C771D}" destId="{C753F6B5-AEBA-4656-B46A-8AF8863E6AED}" srcOrd="11" destOrd="0" presId="urn:microsoft.com/office/officeart/2018/2/layout/IconLabelList"/>
    <dgm:cxn modelId="{A39E51D1-7E09-4F67-9EF9-AEE2A1E57408}" type="presParOf" srcId="{EF369756-4CA0-4E6C-A91B-D0C7D03C771D}" destId="{27B52013-7EFE-478F-91FD-FAE968171A50}" srcOrd="12" destOrd="0" presId="urn:microsoft.com/office/officeart/2018/2/layout/IconLabelList"/>
    <dgm:cxn modelId="{D3ED42C1-9138-4090-BF66-017ADC540F37}" type="presParOf" srcId="{27B52013-7EFE-478F-91FD-FAE968171A50}" destId="{DDC29859-6996-408F-8D3D-4E79BA105A38}" srcOrd="0" destOrd="0" presId="urn:microsoft.com/office/officeart/2018/2/layout/IconLabelList"/>
    <dgm:cxn modelId="{8B21A8C0-C45E-4926-ABB3-E38898D88B9D}" type="presParOf" srcId="{27B52013-7EFE-478F-91FD-FAE968171A50}" destId="{3633E8D2-8142-47B6-B211-847959F87108}" srcOrd="1" destOrd="0" presId="urn:microsoft.com/office/officeart/2018/2/layout/IconLabelList"/>
    <dgm:cxn modelId="{775F8B1A-84D0-476D-86E6-68CB363FA0D3}" type="presParOf" srcId="{27B52013-7EFE-478F-91FD-FAE968171A50}" destId="{FEED93E4-E723-499D-8EB6-5590522B4D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01FDA-6B59-48EA-9AF6-AEC29AE03793}">
      <dsp:nvSpPr>
        <dsp:cNvPr id="0" name=""/>
        <dsp:cNvSpPr/>
      </dsp:nvSpPr>
      <dsp:spPr>
        <a:xfrm>
          <a:off x="916666" y="441505"/>
          <a:ext cx="748300" cy="748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A7886-A80B-431D-B803-B1D7B919C7E2}">
      <dsp:nvSpPr>
        <dsp:cNvPr id="0" name=""/>
        <dsp:cNvSpPr/>
      </dsp:nvSpPr>
      <dsp:spPr>
        <a:xfrm>
          <a:off x="459371" y="1490863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Bağımsızlık Tarihi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Aralık 1971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371" y="1490863"/>
        <a:ext cx="1662890" cy="665156"/>
      </dsp:txXfrm>
    </dsp:sp>
    <dsp:sp modelId="{6DDD8B1A-49BE-4DFE-9015-68C0CC5BB76C}">
      <dsp:nvSpPr>
        <dsp:cNvPr id="0" name=""/>
        <dsp:cNvSpPr/>
      </dsp:nvSpPr>
      <dsp:spPr>
        <a:xfrm>
          <a:off x="2870562" y="441505"/>
          <a:ext cx="748300" cy="7483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F79DB-E077-4DC8-836B-C34928AC922A}">
      <dsp:nvSpPr>
        <dsp:cNvPr id="0" name=""/>
        <dsp:cNvSpPr/>
      </dsp:nvSpPr>
      <dsp:spPr>
        <a:xfrm>
          <a:off x="2413267" y="1490863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Başkenti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 </a:t>
          </a:r>
          <a:r>
            <a:rPr lang="tr-TR" sz="1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Dhabi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67" y="1490863"/>
        <a:ext cx="1662890" cy="665156"/>
      </dsp:txXfrm>
    </dsp:sp>
    <dsp:sp modelId="{FE8C292E-90CD-4630-AB0A-577F9A5BB11B}">
      <dsp:nvSpPr>
        <dsp:cNvPr id="0" name=""/>
        <dsp:cNvSpPr/>
      </dsp:nvSpPr>
      <dsp:spPr>
        <a:xfrm>
          <a:off x="4824459" y="441505"/>
          <a:ext cx="748300" cy="7483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BB9BC-58E8-43FB-8A6A-385EB2458273}">
      <dsp:nvSpPr>
        <dsp:cNvPr id="0" name=""/>
        <dsp:cNvSpPr/>
      </dsp:nvSpPr>
      <dsp:spPr>
        <a:xfrm>
          <a:off x="4367164" y="1490863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Anadili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Arapça</a:t>
          </a:r>
          <a:endParaRPr lang="en-US" sz="17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164" y="1490863"/>
        <a:ext cx="1662890" cy="665156"/>
      </dsp:txXfrm>
    </dsp:sp>
    <dsp:sp modelId="{C6363992-CAA2-42C7-8E65-33068158D5A5}">
      <dsp:nvSpPr>
        <dsp:cNvPr id="0" name=""/>
        <dsp:cNvSpPr/>
      </dsp:nvSpPr>
      <dsp:spPr>
        <a:xfrm>
          <a:off x="916666" y="2571742"/>
          <a:ext cx="748300" cy="7483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B7A11-8E70-4288-89C2-F8568948F59D}">
      <dsp:nvSpPr>
        <dsp:cNvPr id="0" name=""/>
        <dsp:cNvSpPr/>
      </dsp:nvSpPr>
      <dsp:spPr>
        <a:xfrm>
          <a:off x="459371" y="362110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Yönetim Şekli 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Mutlak</a:t>
          </a:r>
          <a:r>
            <a:rPr lang="tr-TR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Monarşi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371" y="3621100"/>
        <a:ext cx="1662890" cy="665156"/>
      </dsp:txXfrm>
    </dsp:sp>
    <dsp:sp modelId="{4CB7C771-59D0-4C26-8388-1FB48512AC26}">
      <dsp:nvSpPr>
        <dsp:cNvPr id="0" name=""/>
        <dsp:cNvSpPr/>
      </dsp:nvSpPr>
      <dsp:spPr>
        <a:xfrm>
          <a:off x="2870562" y="2571742"/>
          <a:ext cx="748300" cy="748300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98BA-0021-4AD5-B2BD-3CD0D75470F2}">
      <dsp:nvSpPr>
        <dsp:cNvPr id="0" name=""/>
        <dsp:cNvSpPr/>
      </dsp:nvSpPr>
      <dsp:spPr>
        <a:xfrm>
          <a:off x="2413267" y="362110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Toplam </a:t>
          </a:r>
          <a:r>
            <a:rPr lang="tr-TR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Nüfüs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5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9.958.000 </a:t>
          </a:r>
          <a:r>
            <a:rPr lang="tr-TR" sz="11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(IMF-2022)</a:t>
          </a:r>
          <a:r>
            <a:rPr lang="tr-TR" sz="1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67" y="3621100"/>
        <a:ext cx="1662890" cy="665156"/>
      </dsp:txXfrm>
    </dsp:sp>
    <dsp:sp modelId="{3B75FA10-34CA-48EC-8674-50A8603BA4E7}">
      <dsp:nvSpPr>
        <dsp:cNvPr id="0" name=""/>
        <dsp:cNvSpPr/>
      </dsp:nvSpPr>
      <dsp:spPr>
        <a:xfrm>
          <a:off x="4824459" y="2571742"/>
          <a:ext cx="748300" cy="748300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9CDD4-B470-4F14-B4AF-F2627EFEE646}">
      <dsp:nvSpPr>
        <dsp:cNvPr id="0" name=""/>
        <dsp:cNvSpPr/>
      </dsp:nvSpPr>
      <dsp:spPr>
        <a:xfrm>
          <a:off x="4367164" y="362110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Yüzölçümü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83.600 </a:t>
          </a:r>
          <a:r>
            <a:rPr lang="tr-TR" sz="17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km²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164" y="3621100"/>
        <a:ext cx="1662890" cy="665156"/>
      </dsp:txXfrm>
    </dsp:sp>
    <dsp:sp modelId="{DDC29859-6996-408F-8D3D-4E79BA105A38}">
      <dsp:nvSpPr>
        <dsp:cNvPr id="0" name=""/>
        <dsp:cNvSpPr/>
      </dsp:nvSpPr>
      <dsp:spPr>
        <a:xfrm>
          <a:off x="2870562" y="4701979"/>
          <a:ext cx="748300" cy="7483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D93E4-E723-499D-8EB6-5590522B4D11}">
      <dsp:nvSpPr>
        <dsp:cNvPr id="0" name=""/>
        <dsp:cNvSpPr/>
      </dsp:nvSpPr>
      <dsp:spPr>
        <a:xfrm>
          <a:off x="2413267" y="5751337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Para Birimi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  <a:r>
            <a:rPr lang="tr-TR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7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Dirham</a:t>
          </a:r>
          <a:endParaRPr lang="en-US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67" y="5751337"/>
        <a:ext cx="1662890" cy="66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19:47:4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24575,'632'38'29,"-248"-8"-463,1329 23-1796,15-55 2687,-605-2 856,918 4-1813,-1868 0-6326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19:47:56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8747 3 24575,'-709'-2'0,"-775"5"0,774 29 11,110-1-891,-2154-15-587,1750-20 1220,-406 4-1116,1334 0-2882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24B310-346B-CBA3-6127-196D273B2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4AAC414-E8E3-7C05-5838-C269A9C40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6B177F-0868-7B28-939E-95FDFE83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3DB228-2F7A-906B-8FF2-64E52BCD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5F7E0A-3659-8923-2870-B0DA7143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79CFA-7C0E-6D74-197C-AE9D9BA1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A39072-6BAD-DE5F-9173-47072AFF5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E95B5A-BDC9-9417-0A7C-D5C3A821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49D2DD-D01A-03D2-4AF4-A0EDCE1C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E4F97C-9224-D2FA-B93C-B94FBF45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3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14806A0-5687-9240-C905-75BB5AB5B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1AFA9B-79C9-8881-CCC2-7BCDA6EE1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251718-3303-19BE-A855-F5E04F4D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0D0BF4-4384-61C1-42B8-2CD05E2A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4C9E92-3E4B-C1F9-AAE6-59968DE0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0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7E34A1-B8D7-45D6-088E-06101B0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FD29F2-2E88-DBFF-8FF7-4474C974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55D37C-6C5D-0DBC-8609-89C1EE35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790896-A55B-06C3-D7AE-3C9AEDD2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8EF07B-1C6C-0E0C-91A0-7C04446F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55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0B190E-FE77-5E31-9327-D5247C2D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CBDEF3-37C2-7CD9-6553-E31A8B43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BC4A28-DD67-41BD-D98E-B05056BC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1091A7-EC49-AD2D-9E16-3EBD808C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C5A90F-C461-C6CC-BAFD-C3930DC1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88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4A0235-F977-1674-250F-4E8200E5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9B37B7-EB3C-3F4C-2827-421E84F33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F17ACF-3C16-9072-A685-88C7B4EE7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61EE8E-088F-260E-F7EF-B0200745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EE84E0-45FE-E65E-E54F-102149BE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11CC512-A793-F19A-5297-595DCB31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6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4EA7F-01ED-01A3-0D64-29720DA1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BF2530-698E-6897-6F07-63259A6B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B95823-4A16-7D49-0D98-4C708665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921CA80-3F5F-B0FD-EFED-E6D2A19C4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5DA565E-A465-475F-802A-C7DF55757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DB1EED8-5307-03BD-12E2-1F0F0D80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E5E4EFC-D942-7369-73B8-A7BC1C93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45F1C68-6396-8567-8B24-01490B30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44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5E9F01-203F-57EC-38BA-977F107F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A363743-01F8-66C9-5AFC-8F873FDC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38F4A3-00D3-E698-E92B-C5D7F950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97C9505-54D6-0C3B-9E9E-9E03A889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18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9CBB4E5-8E29-279C-A22F-1850334B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59A3DC5-A2A1-574A-DB0E-95357AAC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1DFFBC-0246-C1DF-7E56-9FD84B11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89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A1B3A-659D-4F26-8CEF-5CAEAC20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E78E6D-9AD2-5F6B-B6D6-ABCACF52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C98DFE-737E-3D32-6538-45D2480B0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F7138EB-BAB3-FF21-9B48-DC23DDD2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BB7F47-25C6-3B67-9D69-0958C707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3E92B4-ECD4-EB61-EB3A-22C580E2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6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9E3FA9-1E79-44BF-C5A3-45B87C6A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13C76B3-A112-125E-3E43-B0DBB54B7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E78165-858D-4624-B144-98B6ACAA9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359F7C-8AFB-A93D-AF5B-3016743E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9B0A265-AD9E-B55E-9E30-F15FEA9D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6B4C7B-A17D-D2DD-AF57-6093184F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1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242809-BC09-1481-4CA4-022BE9B2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E3DABB-CA01-6519-AC30-2BD730AA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ED782D-23F7-7382-5CEE-4585D1BEA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34F6-11DB-476B-A0D9-86EEAE83F53C}" type="datetimeFigureOut">
              <a:rPr lang="tr-TR" smtClean="0"/>
              <a:t>24.06.2022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EBFA67-EB2D-B1A2-1DB7-37EA39A9B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0B1198-623E-4763-1DB6-0E1AAB6FF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D699-62C7-4D36-AAF0-FBE7CC9A49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9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63.jpeg"/><Relationship Id="rId16" Type="http://schemas.openxmlformats.org/officeDocument/2006/relationships/image" Target="../media/image77.jpe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19" Type="http://schemas.openxmlformats.org/officeDocument/2006/relationships/image" Target="../media/image80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7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A3B2582-BBF9-5F8D-2DBB-F180C1CDFD53}"/>
              </a:ext>
            </a:extLst>
          </p:cNvPr>
          <p:cNvSpPr txBox="1"/>
          <p:nvPr/>
        </p:nvSpPr>
        <p:spPr>
          <a:xfrm>
            <a:off x="810169" y="1844622"/>
            <a:ext cx="5496636" cy="30469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 TİCARET KÖPRÜSÜ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ÜLKE SUNUM YARIŞMASI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 : Birleşik Arap Emirlikleri </a:t>
            </a:r>
          </a:p>
          <a:p>
            <a:pPr marL="0" indent="0">
              <a:buNone/>
            </a:pPr>
            <a:endParaRPr lang="tr-TR" spc="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Yarışmacı</a:t>
            </a:r>
            <a:r>
              <a:rPr lang="en-US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TASNIM SAADI</a:t>
            </a:r>
          </a:p>
          <a:p>
            <a:pPr marL="0" indent="0">
              <a:buNone/>
            </a:pPr>
            <a:endParaRPr lang="tr-TR" spc="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: DİN PSİKOLOJİSİ \ YL</a:t>
            </a:r>
            <a:endParaRPr lang="en-US" sz="2000" spc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04C47F-68A8-20B0-A315-B7A6929DA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2" y="5439365"/>
            <a:ext cx="3427660" cy="127272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B579620-AF02-4F89-14B8-71053A31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28" y="5518113"/>
            <a:ext cx="2485781" cy="1115232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0195189-D527-96A1-6233-8B24B3CAF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45" y="431174"/>
            <a:ext cx="971348" cy="58869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FF94D1A-ECB6-5775-7767-FFED89E9C0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06" y="421493"/>
            <a:ext cx="1224932" cy="64890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59FAAC5-9B35-7E34-6D51-171D63FBB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4" y="196948"/>
            <a:ext cx="4481353" cy="64363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D0351C-4A8C-07B8-8C00-9D7F9989D3F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70151" y="431174"/>
            <a:ext cx="835821" cy="58869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7AF06E8-7D16-E8D2-2BB5-9A1B4B2280D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89" y="431174"/>
            <a:ext cx="490460" cy="6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85E13A-530C-42A8-B2DB-6F14D4F21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4" y="643467"/>
            <a:ext cx="10115355" cy="5571065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2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71FB162-921F-9619-A672-E1E2BF90E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B09A2CC-6A4B-C7E8-4A15-0AD25294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21" y="643467"/>
            <a:ext cx="932395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602D0CE-3C94-536B-4F7B-D8DFEBD9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457200"/>
            <a:ext cx="105085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F66033B-CAEF-3E51-2FF7-32E2B892C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643467"/>
            <a:ext cx="1043521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162AC36-D929-1DF9-6469-B5ADFC09B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5" y="422031"/>
            <a:ext cx="10733649" cy="64359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B1CAFF1-6673-4A71-97C8-BBF7CE7763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27" y="422031"/>
            <a:ext cx="1169327" cy="6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manda yığın halinde ve bir tırda kargo nakliye konteynerleri">
            <a:extLst>
              <a:ext uri="{FF2B5EF4-FFF2-40B4-BE49-F238E27FC236}">
                <a16:creationId xmlns:a16="http://schemas.microsoft.com/office/drawing/2014/main" id="{A195F877-1380-83BD-4947-50BDB2718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48" b="47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B0751F6-3E49-6E83-0A30-3D5D5AAA8059}"/>
              </a:ext>
            </a:extLst>
          </p:cNvPr>
          <p:cNvSpPr txBox="1"/>
          <p:nvPr/>
        </p:nvSpPr>
        <p:spPr>
          <a:xfrm>
            <a:off x="1397391" y="1398289"/>
            <a:ext cx="9144000" cy="1754326"/>
          </a:xfrm>
          <a:prstGeom prst="rect">
            <a:avLst/>
          </a:prstGeom>
          <a:solidFill>
            <a:srgbClr val="FFFFFF">
              <a:alpha val="91000"/>
            </a:srgbClr>
          </a:solidFill>
          <a:ln w="279400" cap="sq" cmpd="thinThick" algn="ctr">
            <a:solidFill>
              <a:srgbClr val="FFFFFF">
                <a:alpha val="91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Türkiye’nin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BAE’e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Çok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İhraç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Ettiği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Ürünler</a:t>
            </a:r>
            <a:r>
              <a:rPr lang="en-US" sz="6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90438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5B90F846-E5FA-94A1-12A3-9323A1F9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395144"/>
            <a:ext cx="3198782" cy="2691571"/>
          </a:xfrm>
          <a:prstGeom prst="rect">
            <a:avLst/>
          </a:prstGeom>
        </p:spPr>
      </p:pic>
      <p:pic>
        <p:nvPicPr>
          <p:cNvPr id="27" name="Resim 26" descr="gümüş içeren bir resim&#10;&#10;Açıklama otomatik olarak oluşturuldu">
            <a:extLst>
              <a:ext uri="{FF2B5EF4-FFF2-40B4-BE49-F238E27FC236}">
                <a16:creationId xmlns:a16="http://schemas.microsoft.com/office/drawing/2014/main" id="{ECC90B13-2169-938F-4675-38ACBE40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3429000"/>
            <a:ext cx="2813538" cy="2534816"/>
          </a:xfrm>
          <a:prstGeom prst="rect">
            <a:avLst/>
          </a:prstGeom>
        </p:spPr>
      </p:pic>
      <p:pic>
        <p:nvPicPr>
          <p:cNvPr id="31" name="Resim 30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97C07B13-C7F3-3180-7ABC-44AD3D295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45" y="395143"/>
            <a:ext cx="2046314" cy="2691571"/>
          </a:xfrm>
          <a:prstGeom prst="rect">
            <a:avLst/>
          </a:prstGeom>
        </p:spPr>
      </p:pic>
      <p:pic>
        <p:nvPicPr>
          <p:cNvPr id="33" name="Resim 32" descr="ışık, birkaç içeren bir resim&#10;&#10;Açıklama otomatik olarak oluşturuldu">
            <a:extLst>
              <a:ext uri="{FF2B5EF4-FFF2-40B4-BE49-F238E27FC236}">
                <a16:creationId xmlns:a16="http://schemas.microsoft.com/office/drawing/2014/main" id="{90B027DF-5D75-3CA9-64E0-202ADEA77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53" y="3441721"/>
            <a:ext cx="2204736" cy="2534816"/>
          </a:xfrm>
          <a:prstGeom prst="rect">
            <a:avLst/>
          </a:prstGeom>
        </p:spPr>
      </p:pic>
      <p:pic>
        <p:nvPicPr>
          <p:cNvPr id="35" name="Resim 34" descr="tablo, bardak, yiyecek, tabak içeren bir resim&#10;&#10;Açıklama otomatik olarak oluşturuldu">
            <a:extLst>
              <a:ext uri="{FF2B5EF4-FFF2-40B4-BE49-F238E27FC236}">
                <a16:creationId xmlns:a16="http://schemas.microsoft.com/office/drawing/2014/main" id="{C609FA1D-27F7-FC57-B214-38C7EFB5C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89" y="395144"/>
            <a:ext cx="2694346" cy="2691570"/>
          </a:xfrm>
          <a:prstGeom prst="rect">
            <a:avLst/>
          </a:prstGeom>
        </p:spPr>
      </p:pic>
      <p:pic>
        <p:nvPicPr>
          <p:cNvPr id="37" name="Resim 36" descr="iç mekan, duvar, yer, pencere içeren bir resim&#10;&#10;Açıklama otomatik olarak oluşturuldu">
            <a:extLst>
              <a:ext uri="{FF2B5EF4-FFF2-40B4-BE49-F238E27FC236}">
                <a16:creationId xmlns:a16="http://schemas.microsoft.com/office/drawing/2014/main" id="{9EDE6B23-82A2-51B9-708D-DC6AD7F4F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73" y="3429000"/>
            <a:ext cx="2204736" cy="2534816"/>
          </a:xfrm>
          <a:prstGeom prst="rect">
            <a:avLst/>
          </a:prstGeom>
        </p:spPr>
      </p:pic>
      <p:pic>
        <p:nvPicPr>
          <p:cNvPr id="39" name="Resim 38" descr="yiyecek, tatlı, bal içeren bir resim&#10;&#10;Açıklama otomatik olarak oluşturuldu">
            <a:extLst>
              <a:ext uri="{FF2B5EF4-FFF2-40B4-BE49-F238E27FC236}">
                <a16:creationId xmlns:a16="http://schemas.microsoft.com/office/drawing/2014/main" id="{3649AD20-F7AC-6248-8591-97E88760F9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1" y="395143"/>
            <a:ext cx="1688123" cy="2691571"/>
          </a:xfrm>
          <a:prstGeom prst="rect">
            <a:avLst/>
          </a:prstGeom>
        </p:spPr>
      </p:pic>
      <p:pic>
        <p:nvPicPr>
          <p:cNvPr id="41" name="Resim 40" descr="kap, sepet içeren bir resim&#10;&#10;Açıklama otomatik olarak oluşturuldu">
            <a:extLst>
              <a:ext uri="{FF2B5EF4-FFF2-40B4-BE49-F238E27FC236}">
                <a16:creationId xmlns:a16="http://schemas.microsoft.com/office/drawing/2014/main" id="{2A7F374C-3036-5DD8-CC96-F89B7D8D4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00" y="3429000"/>
            <a:ext cx="2204736" cy="25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8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506C96B-F735-510E-1B70-FAE44F97A690}"/>
              </a:ext>
            </a:extLst>
          </p:cNvPr>
          <p:cNvSpPr txBox="1"/>
          <p:nvPr/>
        </p:nvSpPr>
        <p:spPr>
          <a:xfrm>
            <a:off x="137097" y="177421"/>
            <a:ext cx="12054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Türkiye’nin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BAE’</a:t>
            </a:r>
            <a:r>
              <a:rPr lang="tr-T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 </a:t>
            </a:r>
            <a:r>
              <a:rPr lang="tr-T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İhracat Potansiyeline Göre Sektörler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tr-TR" sz="4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739749-A4D1-9ECB-0A06-226C3E2A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955343"/>
            <a:ext cx="11600597" cy="536357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4A77B06-0D36-D75A-D7CC-D4EE61F25AD2}"/>
              </a:ext>
            </a:extLst>
          </p:cNvPr>
          <p:cNvSpPr txBox="1"/>
          <p:nvPr/>
        </p:nvSpPr>
        <p:spPr>
          <a:xfrm>
            <a:off x="8818728" y="6318913"/>
            <a:ext cx="32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T.C TİCARET BAKANLIĞI</a:t>
            </a:r>
          </a:p>
        </p:txBody>
      </p:sp>
    </p:spTree>
    <p:extLst>
      <p:ext uri="{BB962C8B-B14F-4D97-AF65-F5344CB8AC3E}">
        <p14:creationId xmlns:p14="http://schemas.microsoft.com/office/powerpoint/2010/main" val="283125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6B7A2B28-42B5-A0C6-BCB2-05AA40CAD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360C3D7-338F-8CC7-844F-DC3929FD460B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Türkiye’nin BAE’den En Çok İthal Ettiği Ürünler (2021)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2A7F6-608F-5512-DC11-CE4164770B00}"/>
              </a:ext>
            </a:extLst>
          </p:cNvPr>
          <p:cNvSpPr txBox="1">
            <a:spLocks/>
          </p:cNvSpPr>
          <p:nvPr/>
        </p:nvSpPr>
        <p:spPr>
          <a:xfrm>
            <a:off x="4435636" y="121978"/>
            <a:ext cx="226854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kern="1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İ Ç E R İ 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AF4F8E5-4CA3-43D1-A268-70492D94FC32}"/>
              </a:ext>
            </a:extLst>
          </p:cNvPr>
          <p:cNvSpPr txBox="1"/>
          <p:nvPr/>
        </p:nvSpPr>
        <p:spPr>
          <a:xfrm>
            <a:off x="670705" y="1457471"/>
            <a:ext cx="4899204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Görünüm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Sıralaması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İthalatında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İhracatında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Başlıca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Fiyatlandırma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1296DC-401C-7A9D-1106-1CC973596528}"/>
              </a:ext>
            </a:extLst>
          </p:cNvPr>
          <p:cNvSpPr txBox="1"/>
          <p:nvPr/>
        </p:nvSpPr>
        <p:spPr>
          <a:xfrm>
            <a:off x="6096000" y="1457471"/>
            <a:ext cx="5290779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 BAE ile Ticareti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 BAE ile İthalatında ve İhracatında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aşlıca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 Grupları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Yabancı Yatırımlar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Teşvikler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İçin Potansiyel Sektörler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 Önerileri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İthalat Önerileri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 descr="metin, doğa, sahil içeren bir resim&#10;&#10;Açıklama otomatik olarak oluşturuldu">
            <a:extLst>
              <a:ext uri="{FF2B5EF4-FFF2-40B4-BE49-F238E27FC236}">
                <a16:creationId xmlns:a16="http://schemas.microsoft.com/office/drawing/2014/main" id="{995BDB1D-E611-0414-80B0-DBFBEAC8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06" y="5433534"/>
            <a:ext cx="2321394" cy="1422678"/>
          </a:xfrm>
          <a:prstGeom prst="rect">
            <a:avLst/>
          </a:prstGeom>
        </p:spPr>
      </p:pic>
      <p:pic>
        <p:nvPicPr>
          <p:cNvPr id="12" name="Resim 11" descr="gök, şehir, açık hava, iz içeren bir resim&#10;&#10;Açıklama otomatik olarak oluşturuldu">
            <a:extLst>
              <a:ext uri="{FF2B5EF4-FFF2-40B4-BE49-F238E27FC236}">
                <a16:creationId xmlns:a16="http://schemas.microsoft.com/office/drawing/2014/main" id="{81016323-B7EF-CDF3-32AF-5A7292BB66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88" y="4487838"/>
            <a:ext cx="1625250" cy="912691"/>
          </a:xfrm>
          <a:prstGeom prst="rect">
            <a:avLst/>
          </a:prstGeom>
        </p:spPr>
      </p:pic>
      <p:pic>
        <p:nvPicPr>
          <p:cNvPr id="16" name="Resim 15" descr="gök, açık hava, şehir, birkaç içeren bir resim&#10;&#10;Açıklama otomatik olarak oluşturuldu">
            <a:extLst>
              <a:ext uri="{FF2B5EF4-FFF2-40B4-BE49-F238E27FC236}">
                <a16:creationId xmlns:a16="http://schemas.microsoft.com/office/drawing/2014/main" id="{6D3454CB-86A2-D482-AC2C-B4DAC5A785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06" y="3535510"/>
            <a:ext cx="1273032" cy="9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3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esim 27">
            <a:extLst>
              <a:ext uri="{FF2B5EF4-FFF2-40B4-BE49-F238E27FC236}">
                <a16:creationId xmlns:a16="http://schemas.microsoft.com/office/drawing/2014/main" id="{E31B9E05-C1AB-1403-A10E-D84A94AC3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7" y="627667"/>
            <a:ext cx="2935907" cy="1834180"/>
          </a:xfrm>
          <a:prstGeom prst="rect">
            <a:avLst/>
          </a:prstGeom>
        </p:spPr>
      </p:pic>
      <p:pic>
        <p:nvPicPr>
          <p:cNvPr id="30" name="Resim 29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C8903EDF-1230-7A8E-F001-E5D00BF4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5" y="627667"/>
            <a:ext cx="3327785" cy="1834181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0F2D35B9-7530-99D1-6E80-CC4A4A4C5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8" y="627668"/>
            <a:ext cx="2698116" cy="1834180"/>
          </a:xfrm>
          <a:prstGeom prst="rect">
            <a:avLst/>
          </a:prstGeom>
        </p:spPr>
      </p:pic>
      <p:pic>
        <p:nvPicPr>
          <p:cNvPr id="34" name="Resim 33" descr="müzik, büyük zil içeren bir resim&#10;&#10;Açıklama otomatik olarak oluşturuldu">
            <a:extLst>
              <a:ext uri="{FF2B5EF4-FFF2-40B4-BE49-F238E27FC236}">
                <a16:creationId xmlns:a16="http://schemas.microsoft.com/office/drawing/2014/main" id="{B33259A0-F8DF-B08E-C028-EB767A0EC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7" y="2645241"/>
            <a:ext cx="2935907" cy="1957271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8E8E17FA-5964-0988-321C-D44AF3C81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51" y="2645241"/>
            <a:ext cx="3327785" cy="1957271"/>
          </a:xfrm>
          <a:prstGeom prst="rect">
            <a:avLst/>
          </a:prstGeom>
        </p:spPr>
      </p:pic>
      <p:pic>
        <p:nvPicPr>
          <p:cNvPr id="38" name="Resim 37" descr="motor içeren bir resim&#10;&#10;Açıklama otomatik olarak oluşturuldu">
            <a:extLst>
              <a:ext uri="{FF2B5EF4-FFF2-40B4-BE49-F238E27FC236}">
                <a16:creationId xmlns:a16="http://schemas.microsoft.com/office/drawing/2014/main" id="{84DE43D8-EAAB-76C1-3ED1-CDCCC2D55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7" y="2812460"/>
            <a:ext cx="2698116" cy="1510297"/>
          </a:xfrm>
          <a:prstGeom prst="rect">
            <a:avLst/>
          </a:prstGeom>
        </p:spPr>
      </p:pic>
      <p:pic>
        <p:nvPicPr>
          <p:cNvPr id="40" name="Resim 39" descr="siyah, motor, deri, dişli içeren bir resim&#10;&#10;Açıklama otomatik olarak oluşturuldu">
            <a:extLst>
              <a:ext uri="{FF2B5EF4-FFF2-40B4-BE49-F238E27FC236}">
                <a16:creationId xmlns:a16="http://schemas.microsoft.com/office/drawing/2014/main" id="{EA58D213-35C0-BC43-9DDD-BE0E71527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7" y="4659307"/>
            <a:ext cx="2698116" cy="1571026"/>
          </a:xfrm>
          <a:prstGeom prst="rect">
            <a:avLst/>
          </a:prstGeom>
        </p:spPr>
      </p:pic>
      <p:pic>
        <p:nvPicPr>
          <p:cNvPr id="42" name="Resim 41" descr="parça, yemek içeren bir resim&#10;&#10;Açıklama otomatik olarak oluşturuldu">
            <a:extLst>
              <a:ext uri="{FF2B5EF4-FFF2-40B4-BE49-F238E27FC236}">
                <a16:creationId xmlns:a16="http://schemas.microsoft.com/office/drawing/2014/main" id="{85E2D7EC-08BD-DFBA-4C8C-E6AC2CA0B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51" y="4785905"/>
            <a:ext cx="3327785" cy="1444427"/>
          </a:xfrm>
          <a:prstGeom prst="rect">
            <a:avLst/>
          </a:prstGeom>
        </p:spPr>
      </p:pic>
      <p:pic>
        <p:nvPicPr>
          <p:cNvPr id="46" name="Resim 45" descr="tablo, iç mekan içeren bir resim&#10;&#10;Açıklama otomatik olarak oluşturuldu">
            <a:extLst>
              <a:ext uri="{FF2B5EF4-FFF2-40B4-BE49-F238E27FC236}">
                <a16:creationId xmlns:a16="http://schemas.microsoft.com/office/drawing/2014/main" id="{7DCF5BA0-1896-3562-E537-7CD204575F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8" y="4785906"/>
            <a:ext cx="2934592" cy="14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2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İnsanların renkli Karmış rakamları">
            <a:extLst>
              <a:ext uri="{FF2B5EF4-FFF2-40B4-BE49-F238E27FC236}">
                <a16:creationId xmlns:a16="http://schemas.microsoft.com/office/drawing/2014/main" id="{F7E85C5E-8EA7-84AA-A5EE-6F801762A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7E5BE-66C5-DF7C-8AB1-FFF6050F2BCC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Doğrudan Yabancı Yatırımlar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7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Şehirde 'in kuş bakışı görünümü">
            <a:extLst>
              <a:ext uri="{FF2B5EF4-FFF2-40B4-BE49-F238E27FC236}">
                <a16:creationId xmlns:a16="http://schemas.microsoft.com/office/drawing/2014/main" id="{62D7C327-F04A-2D31-7C31-600E6DB6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F9B24D7-425D-77C2-B6E4-339820980098}"/>
              </a:ext>
            </a:extLst>
          </p:cNvPr>
          <p:cNvSpPr txBox="1"/>
          <p:nvPr/>
        </p:nvSpPr>
        <p:spPr>
          <a:xfrm>
            <a:off x="594110" y="487755"/>
            <a:ext cx="5221266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Türkiye’nin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BAE’ye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ilgisini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haklı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kılan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birkaç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faktör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E5FA8F3-D837-0DC2-EEB1-44EBF535D97E}"/>
              </a:ext>
            </a:extLst>
          </p:cNvPr>
          <p:cNvSpPr txBox="1"/>
          <p:nvPr/>
        </p:nvSpPr>
        <p:spPr>
          <a:xfrm>
            <a:off x="465497" y="1999309"/>
            <a:ext cx="5478364" cy="3909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Dubai,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rekabetin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yoğun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pazardır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Dubai,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bulunduğu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coğrafyada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(hub)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stratejisi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izlemektedir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nüfus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olduğundan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ticareti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“re-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export”a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dayanmaktadır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Liman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bölgelerinde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altyapı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anlayışı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gelişmiştir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Batının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sistemini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benimsemiştir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Dubai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dünyanın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üçüncü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bölgede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sıradaki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re-export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merkezidir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Kalkınma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özelliği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ekonomiyi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petrol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doğalgaza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bağımlı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olmaktan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çıkarmak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kaynaklarında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çeşitliliği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sağlamaktır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9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84A0A-5AC0-D479-EB80-98A7A9A2217B}"/>
              </a:ext>
            </a:extLst>
          </p:cNvPr>
          <p:cNvSpPr txBox="1">
            <a:spLocks/>
          </p:cNvSpPr>
          <p:nvPr/>
        </p:nvSpPr>
        <p:spPr>
          <a:xfrm>
            <a:off x="327349" y="83821"/>
            <a:ext cx="2760915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kern="12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Teşvikler</a:t>
            </a:r>
            <a:endParaRPr lang="en-US" sz="3600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0B4E90-01C1-FA35-11BE-AA7E3D955A69}"/>
              </a:ext>
            </a:extLst>
          </p:cNvPr>
          <p:cNvSpPr txBox="1">
            <a:spLocks/>
          </p:cNvSpPr>
          <p:nvPr/>
        </p:nvSpPr>
        <p:spPr>
          <a:xfrm>
            <a:off x="1520479" y="963999"/>
            <a:ext cx="9199339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Bankacılık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büyümesinde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vadeli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olumlu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görünüm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sektöründeki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Dubai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savunmada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gelişmeler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savunma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sektörlerinde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fırsatlar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yaratacaktır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GCC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konularında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yaşanabilecek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birlikleri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OPEC’te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güvercin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mesajları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tanınmakta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durum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olumludur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kolaylığındaki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4/5’tür.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Lojistik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3/5’tür.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ithalatı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3.55%’dir. </a:t>
            </a:r>
          </a:p>
          <a:p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kurmak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3.8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gündür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taşımacılığı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navlun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 – km) 14.76 Bin.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Konteynır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trafiği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(TEU:20 fit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eşdeğer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19.17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kuru (1 USD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karşılığı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3.67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Sevkiyat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noktasından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yükleme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limanına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gündür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limanından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alıcıya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gündür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Resim 8" descr="gök, açık hava, şehir, birkaç içeren bir resim&#10;&#10;Açıklama otomatik olarak oluşturuldu">
            <a:extLst>
              <a:ext uri="{FF2B5EF4-FFF2-40B4-BE49-F238E27FC236}">
                <a16:creationId xmlns:a16="http://schemas.microsoft.com/office/drawing/2014/main" id="{A3298E2C-6808-6FA6-A03C-59A02611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90" y="5002072"/>
            <a:ext cx="3140761" cy="177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 descr="şehir, birkaç içeren bir resim&#10;&#10;Açıklama otomatik olarak oluşturuldu">
            <a:extLst>
              <a:ext uri="{FF2B5EF4-FFF2-40B4-BE49-F238E27FC236}">
                <a16:creationId xmlns:a16="http://schemas.microsoft.com/office/drawing/2014/main" id="{6CBD0900-2930-9BD5-AB3F-EDB29262C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90" y="3697010"/>
            <a:ext cx="3140760" cy="118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03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0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B içindeki Dijital grafikler ve numaralar">
            <a:extLst>
              <a:ext uri="{FF2B5EF4-FFF2-40B4-BE49-F238E27FC236}">
                <a16:creationId xmlns:a16="http://schemas.microsoft.com/office/drawing/2014/main" id="{548CB1AC-488E-FA35-1680-70E29CBE8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7" r="1" b="5964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BDF8F5F-D119-46D7-B35A-FF6930D5D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5490560"/>
            <a:ext cx="803394" cy="855268"/>
            <a:chOff x="10246841" y="5975889"/>
            <a:chExt cx="1378553" cy="14675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23129E-6C02-428A-AF00-97CD5D2016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AC01A6-6210-456F-BDA3-E221EF6E7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7100AA-BF68-4139-8224-79EA1F916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274247" y="753374"/>
            <a:ext cx="5353835" cy="5353836"/>
          </a:xfrm>
          <a:custGeom>
            <a:avLst/>
            <a:gdLst>
              <a:gd name="connsiteX0" fmla="*/ 5273742 w 5353835"/>
              <a:gd name="connsiteY0" fmla="*/ 690509 h 5353836"/>
              <a:gd name="connsiteX1" fmla="*/ 5353835 w 5353835"/>
              <a:gd name="connsiteY1" fmla="*/ 770602 h 5353836"/>
              <a:gd name="connsiteX2" fmla="*/ 5353835 w 5353835"/>
              <a:gd name="connsiteY2" fmla="*/ 4854514 h 5353836"/>
              <a:gd name="connsiteX3" fmla="*/ 5273742 w 5353835"/>
              <a:gd name="connsiteY3" fmla="*/ 4934608 h 5353836"/>
              <a:gd name="connsiteX4" fmla="*/ 502667 w 5353835"/>
              <a:gd name="connsiteY4" fmla="*/ 0 h 5353836"/>
              <a:gd name="connsiteX5" fmla="*/ 4583234 w 5353835"/>
              <a:gd name="connsiteY5" fmla="*/ 1 h 5353836"/>
              <a:gd name="connsiteX6" fmla="*/ 4663327 w 5353835"/>
              <a:gd name="connsiteY6" fmla="*/ 80094 h 5353836"/>
              <a:gd name="connsiteX7" fmla="*/ 422574 w 5353835"/>
              <a:gd name="connsiteY7" fmla="*/ 80094 h 5353836"/>
              <a:gd name="connsiteX8" fmla="*/ 0 w 5353835"/>
              <a:gd name="connsiteY8" fmla="*/ 502667 h 5353836"/>
              <a:gd name="connsiteX9" fmla="*/ 80093 w 5353835"/>
              <a:gd name="connsiteY9" fmla="*/ 422574 h 5353836"/>
              <a:gd name="connsiteX10" fmla="*/ 80093 w 5353835"/>
              <a:gd name="connsiteY10" fmla="*/ 5273743 h 5353836"/>
              <a:gd name="connsiteX11" fmla="*/ 4934607 w 5353835"/>
              <a:gd name="connsiteY11" fmla="*/ 5273743 h 5353836"/>
              <a:gd name="connsiteX12" fmla="*/ 4854514 w 5353835"/>
              <a:gd name="connsiteY12" fmla="*/ 5353836 h 5353836"/>
              <a:gd name="connsiteX13" fmla="*/ 0 w 5353835"/>
              <a:gd name="connsiteY13" fmla="*/ 5353836 h 53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6">
                <a:moveTo>
                  <a:pt x="5273742" y="690509"/>
                </a:moveTo>
                <a:lnTo>
                  <a:pt x="5353835" y="770602"/>
                </a:lnTo>
                <a:lnTo>
                  <a:pt x="5353835" y="4854514"/>
                </a:lnTo>
                <a:lnTo>
                  <a:pt x="5273742" y="4934608"/>
                </a:lnTo>
                <a:close/>
                <a:moveTo>
                  <a:pt x="502667" y="0"/>
                </a:moveTo>
                <a:lnTo>
                  <a:pt x="4583234" y="1"/>
                </a:lnTo>
                <a:lnTo>
                  <a:pt x="4663327" y="80094"/>
                </a:lnTo>
                <a:lnTo>
                  <a:pt x="422574" y="80094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5273743"/>
                </a:lnTo>
                <a:lnTo>
                  <a:pt x="4934607" y="5273743"/>
                </a:lnTo>
                <a:lnTo>
                  <a:pt x="4854514" y="5353836"/>
                </a:lnTo>
                <a:lnTo>
                  <a:pt x="0" y="535383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D418C-D450-7D7F-D4B5-F2B69760DC17}"/>
              </a:ext>
            </a:extLst>
          </p:cNvPr>
          <p:cNvSpPr txBox="1">
            <a:spLocks/>
          </p:cNvSpPr>
          <p:nvPr/>
        </p:nvSpPr>
        <p:spPr>
          <a:xfrm>
            <a:off x="682698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BAE’ye Doğrudan Yatırım Olarak Gelen ve Faaliyet Gösteren Bazı Türk Şirketler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9C60AD-F4C2-4B03-8DAE-163F0B32A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5814" y="-998971"/>
            <a:ext cx="1946803" cy="2536194"/>
            <a:chOff x="10136578" y="-985323"/>
            <a:chExt cx="1946803" cy="253619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16F10D-FCDE-46BA-8978-8EE1228D75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951582" y="-621194"/>
              <a:ext cx="2495927" cy="1767670"/>
            </a:xfrm>
            <a:custGeom>
              <a:avLst/>
              <a:gdLst>
                <a:gd name="connsiteX0" fmla="*/ 0 w 2495927"/>
                <a:gd name="connsiteY0" fmla="*/ 1767670 h 1767670"/>
                <a:gd name="connsiteX1" fmla="*/ 1767670 w 2495927"/>
                <a:gd name="connsiteY1" fmla="*/ 0 h 1767670"/>
                <a:gd name="connsiteX2" fmla="*/ 2495927 w 2495927"/>
                <a:gd name="connsiteY2" fmla="*/ 728256 h 1767670"/>
                <a:gd name="connsiteX3" fmla="*/ 2495927 w 2495927"/>
                <a:gd name="connsiteY3" fmla="*/ 1767670 h 17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927" h="1767670">
                  <a:moveTo>
                    <a:pt x="0" y="1767670"/>
                  </a:moveTo>
                  <a:lnTo>
                    <a:pt x="1767670" y="0"/>
                  </a:lnTo>
                  <a:lnTo>
                    <a:pt x="2495927" y="728256"/>
                  </a:lnTo>
                  <a:lnTo>
                    <a:pt x="2495927" y="176767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536437-C633-43E7-9209-A68E4E7F1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136578" y="419910"/>
              <a:ext cx="1130961" cy="113096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9D8280-A836-4962-94D3-CEAE4E0B1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69300" y="6047150"/>
            <a:ext cx="1636826" cy="818414"/>
            <a:chOff x="8085870" y="5837885"/>
            <a:chExt cx="2055357" cy="10276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50DA1F-B4DA-47F1-A5DC-F705E34BD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6631CE7-7E0C-4568-8450-33D7CC534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60D1EE-8AC7-4766-B65A-A205CE1005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15948" y="5609070"/>
            <a:ext cx="780052" cy="747280"/>
            <a:chOff x="7011922" y="4095164"/>
            <a:chExt cx="1203067" cy="115252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41B26B-1A89-4EB0-931E-5168A0112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C2C148-AE74-4AED-BCB0-018969CBE9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45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2F8C829B-6ED5-732E-5AD2-4E89C3B2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4" y="118535"/>
            <a:ext cx="1578874" cy="738471"/>
          </a:xfrm>
          <a:prstGeom prst="rect">
            <a:avLst/>
          </a:prstGeom>
        </p:spPr>
      </p:pic>
      <p:pic>
        <p:nvPicPr>
          <p:cNvPr id="9" name="Resim 8" descr="metin, açık hava içeren bir resim&#10;&#10;Açıklama otomatik olarak oluşturuldu">
            <a:extLst>
              <a:ext uri="{FF2B5EF4-FFF2-40B4-BE49-F238E27FC236}">
                <a16:creationId xmlns:a16="http://schemas.microsoft.com/office/drawing/2014/main" id="{CAE024C5-14C9-670B-0200-685756631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75" y="2910776"/>
            <a:ext cx="1694620" cy="143803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A9680CA-2E8C-0BFF-15D6-92A8B2B6E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51" y="332267"/>
            <a:ext cx="2028034" cy="154888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C2B1D6F-E26D-5AA3-349C-F787A400B1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88" y="2182023"/>
            <a:ext cx="2431559" cy="688625"/>
          </a:xfrm>
          <a:prstGeom prst="rect">
            <a:avLst/>
          </a:prstGeom>
        </p:spPr>
      </p:pic>
      <p:pic>
        <p:nvPicPr>
          <p:cNvPr id="15" name="Resim 14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BB968F45-1D7B-CC2D-21A0-1A234DB84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803550"/>
            <a:ext cx="2720091" cy="667987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757012E-13E4-523A-B84B-BB1F6AC09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16" y="1837711"/>
            <a:ext cx="2810334" cy="688625"/>
          </a:xfrm>
          <a:prstGeom prst="rect">
            <a:avLst/>
          </a:prstGeom>
        </p:spPr>
      </p:pic>
      <p:pic>
        <p:nvPicPr>
          <p:cNvPr id="19" name="Resim 18" descr="metin, ayna içeren bir resim&#10;&#10;Açıklama otomatik olarak oluşturuldu">
            <a:extLst>
              <a:ext uri="{FF2B5EF4-FFF2-40B4-BE49-F238E27FC236}">
                <a16:creationId xmlns:a16="http://schemas.microsoft.com/office/drawing/2014/main" id="{F38186D9-C175-BBCE-AD54-3A3D40DF1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64" y="474036"/>
            <a:ext cx="1192248" cy="1192248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C241FB6-2660-530C-E405-046B16479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" y="2381439"/>
            <a:ext cx="3304398" cy="2807023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7F306CE-3894-7600-0810-3752E9869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0" y="4476750"/>
            <a:ext cx="2381250" cy="2381250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36666CED-378C-3CAF-CF87-FA77EB754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1" y="1309160"/>
            <a:ext cx="1881299" cy="872864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F5383ED7-F1C6-9819-C417-38314869466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5" y="118535"/>
            <a:ext cx="1478727" cy="945852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A474C57C-C890-F790-123B-3B65CDA5A2E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4" y="1618372"/>
            <a:ext cx="1478727" cy="738419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5E2C24-88EF-BF81-5926-A5B144AA32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39" y="2665834"/>
            <a:ext cx="2609850" cy="1733550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E9C6E71F-343F-C74E-0AD6-8BA4B5206B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33" y="3037711"/>
            <a:ext cx="2431559" cy="1361673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5710E0F4-6649-28AE-B988-5EF8D57451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67" y="4607381"/>
            <a:ext cx="3047902" cy="1583106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39E54B60-5AF2-F2AF-E661-56F06DCE14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6" y="2145600"/>
            <a:ext cx="1706753" cy="1046075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34760BBB-89D2-2BD4-4B32-581A1159A6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63" y="4784994"/>
            <a:ext cx="2308559" cy="1731419"/>
          </a:xfrm>
          <a:prstGeom prst="rect">
            <a:avLst/>
          </a:prstGeom>
        </p:spPr>
      </p:pic>
      <p:pic>
        <p:nvPicPr>
          <p:cNvPr id="41" name="Resim 40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2EAD70F4-924A-C6C9-DBEE-1F1CFDACF6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16" y="4311935"/>
            <a:ext cx="2431559" cy="784730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BB15098F-F370-F6A5-7EFE-FC9B4D8CBC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99" y="5007897"/>
            <a:ext cx="1665548" cy="16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4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İnşaat silueti 'daki scafkatın batımı">
            <a:extLst>
              <a:ext uri="{FF2B5EF4-FFF2-40B4-BE49-F238E27FC236}">
                <a16:creationId xmlns:a16="http://schemas.microsoft.com/office/drawing/2014/main" id="{C582806A-48E9-CC1D-F114-5560CBFE9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2E36D-0F8F-49C8-4B17-82792C46B9B6}"/>
              </a:ext>
            </a:extLst>
          </p:cNvPr>
          <p:cNvSpPr txBox="1">
            <a:spLocks/>
          </p:cNvSpPr>
          <p:nvPr/>
        </p:nvSpPr>
        <p:spPr>
          <a:xfrm>
            <a:off x="594805" y="640263"/>
            <a:ext cx="3759240" cy="2637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Potansiyel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Sektörler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0A13-86AC-2EC0-90DF-EFC89E3CB9DF}"/>
              </a:ext>
            </a:extLst>
          </p:cNvPr>
          <p:cNvSpPr txBox="1">
            <a:spLocks/>
          </p:cNvSpPr>
          <p:nvPr/>
        </p:nvSpPr>
        <p:spPr>
          <a:xfrm>
            <a:off x="594805" y="2668559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İnşaat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sektörü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92443D-9E68-6858-5604-4F313F298867}"/>
              </a:ext>
            </a:extLst>
          </p:cNvPr>
          <p:cNvSpPr txBox="1"/>
          <p:nvPr/>
        </p:nvSpPr>
        <p:spPr>
          <a:xfrm>
            <a:off x="1135129" y="3204931"/>
            <a:ext cx="1670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Gayrimenkul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359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açık hava, bina, tatil köyü içeren bir resim&#10;&#10;Açıklama otomatik olarak oluşturuldu">
            <a:extLst>
              <a:ext uri="{FF2B5EF4-FFF2-40B4-BE49-F238E27FC236}">
                <a16:creationId xmlns:a16="http://schemas.microsoft.com/office/drawing/2014/main" id="{72BEE509-CE26-646C-78B8-4F39554BC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0" r="-3" b="7807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7" name="Resim 6" descr="açık hava, sahil, tatil köyü içeren bir resim&#10;&#10;Açıklama otomatik olarak oluşturuldu">
            <a:extLst>
              <a:ext uri="{FF2B5EF4-FFF2-40B4-BE49-F238E27FC236}">
                <a16:creationId xmlns:a16="http://schemas.microsoft.com/office/drawing/2014/main" id="{B888350D-3ACF-7F5B-7AD0-B9600D83E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r="-2" b="-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9" name="Resim 8" descr="gök, açık hava, doğa, taş içeren bir resim&#10;&#10;Açıklama otomatik olarak oluşturuldu">
            <a:extLst>
              <a:ext uri="{FF2B5EF4-FFF2-40B4-BE49-F238E27FC236}">
                <a16:creationId xmlns:a16="http://schemas.microsoft.com/office/drawing/2014/main" id="{66E6BAAC-F423-E85E-D3B8-DF4911C57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Resim 4" descr="açık hava içeren bir resim&#10;&#10;Açıklama otomatik olarak oluşturuldu">
            <a:extLst>
              <a:ext uri="{FF2B5EF4-FFF2-40B4-BE49-F238E27FC236}">
                <a16:creationId xmlns:a16="http://schemas.microsoft.com/office/drawing/2014/main" id="{824E0884-9CCC-BEE5-669E-D1308167F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6" r="1" b="1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929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 descr="doğa, sahil, tatil köyü içeren bir resim&#10;&#10;Açıklama otomatik olarak oluşturuldu">
            <a:extLst>
              <a:ext uri="{FF2B5EF4-FFF2-40B4-BE49-F238E27FC236}">
                <a16:creationId xmlns:a16="http://schemas.microsoft.com/office/drawing/2014/main" id="{9C81476A-78C2-B1ED-6894-8960FF6C2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7" r="-3" b="-3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Resim 4" descr="gök, açık hava, tatil köyü içeren bir resim&#10;&#10;Açıklama otomatik olarak oluşturuldu">
            <a:extLst>
              <a:ext uri="{FF2B5EF4-FFF2-40B4-BE49-F238E27FC236}">
                <a16:creationId xmlns:a16="http://schemas.microsoft.com/office/drawing/2014/main" id="{8C52BBD4-B36B-8B44-7DB3-AD4E202BF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0" r="-3" b="-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Resim 2" descr="açık hava, şehir, birkaç içeren bir resim&#10;&#10;Açıklama otomatik olarak oluşturuldu">
            <a:extLst>
              <a:ext uri="{FF2B5EF4-FFF2-40B4-BE49-F238E27FC236}">
                <a16:creationId xmlns:a16="http://schemas.microsoft.com/office/drawing/2014/main" id="{31C6F6B7-866E-3844-967F-6FD5288C1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Resim 6" descr="şehir, tatil köyü içeren bir resim&#10;&#10;Açıklama otomatik olarak oluşturuldu">
            <a:extLst>
              <a:ext uri="{FF2B5EF4-FFF2-40B4-BE49-F238E27FC236}">
                <a16:creationId xmlns:a16="http://schemas.microsoft.com/office/drawing/2014/main" id="{A514C19F-A21D-0D4B-7BDA-B12D9E9EAE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-3" b="-3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5240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65BB-EB22-A03B-F040-45D55F1079CB}"/>
              </a:ext>
            </a:extLst>
          </p:cNvPr>
          <p:cNvSpPr txBox="1">
            <a:spLocks/>
          </p:cNvSpPr>
          <p:nvPr/>
        </p:nvSpPr>
        <p:spPr>
          <a:xfrm>
            <a:off x="646111" y="298713"/>
            <a:ext cx="9404723" cy="1400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İçin Potansiyel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Sektörlerc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27A4-BA16-1638-054C-BE4BF02516C8}"/>
              </a:ext>
            </a:extLst>
          </p:cNvPr>
          <p:cNvSpPr txBox="1">
            <a:spLocks/>
          </p:cNvSpPr>
          <p:nvPr/>
        </p:nvSpPr>
        <p:spPr>
          <a:xfrm>
            <a:off x="875201" y="1135136"/>
            <a:ext cx="8946541" cy="49831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Sanayi </a:t>
            </a:r>
            <a:r>
              <a:rPr lang="tr-T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sektörü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Tekstil</a:t>
            </a:r>
            <a:endParaRPr lang="tr-T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5586D84-B598-5320-2CA4-757F1298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6" y="2832147"/>
            <a:ext cx="5954121" cy="334769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600E62B-B6C2-74C0-918A-0E79AA9ED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3179" y="1443616"/>
            <a:ext cx="7012004" cy="46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harita içeren bir resim&#10;&#10;Açıklama otomatik olarak oluşturuldu">
            <a:extLst>
              <a:ext uri="{FF2B5EF4-FFF2-40B4-BE49-F238E27FC236}">
                <a16:creationId xmlns:a16="http://schemas.microsoft.com/office/drawing/2014/main" id="{7885902F-A15B-D64F-7A1B-F2B3B16D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5" y="3259736"/>
            <a:ext cx="4833928" cy="3395835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46F75-CB78-1DCE-5B67-0D3EDD4BCA73}"/>
              </a:ext>
            </a:extLst>
          </p:cNvPr>
          <p:cNvSpPr txBox="1">
            <a:spLocks/>
          </p:cNvSpPr>
          <p:nvPr/>
        </p:nvSpPr>
        <p:spPr>
          <a:xfrm>
            <a:off x="2062089" y="420976"/>
            <a:ext cx="3002280" cy="209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endParaRPr lang="en-US" sz="5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endParaRPr lang="en-US" sz="5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A2D474F-3C13-B228-1CAB-A5AB2F1FE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34242"/>
              </p:ext>
            </p:extLst>
          </p:nvPr>
        </p:nvGraphicFramePr>
        <p:xfrm>
          <a:off x="4864374" y="-1"/>
          <a:ext cx="648942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27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7320-E497-4F31-7152-CDE91B20112F}"/>
              </a:ext>
            </a:extLst>
          </p:cNvPr>
          <p:cNvSpPr txBox="1">
            <a:spLocks/>
          </p:cNvSpPr>
          <p:nvPr/>
        </p:nvSpPr>
        <p:spPr>
          <a:xfrm>
            <a:off x="5021821" y="4004732"/>
            <a:ext cx="6465287" cy="132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İHRACAT ÖNERİSİ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D99E348C-EEE4-BC26-4E3A-0AD12194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" y="628650"/>
            <a:ext cx="3065265" cy="54493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Resim 10" descr="kıyafet içeren bir resim&#10;&#10;Açıklama otomatik olarak oluşturuldu">
            <a:extLst>
              <a:ext uri="{FF2B5EF4-FFF2-40B4-BE49-F238E27FC236}">
                <a16:creationId xmlns:a16="http://schemas.microsoft.com/office/drawing/2014/main" id="{D44D2228-9235-FCF9-E9CE-F19BD3252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01" y="628649"/>
            <a:ext cx="2184173" cy="26394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Resim 8" descr="iç mekan, yer, perde içeren bir resim&#10;&#10;Açıklama otomatik olarak oluşturuldu">
            <a:extLst>
              <a:ext uri="{FF2B5EF4-FFF2-40B4-BE49-F238E27FC236}">
                <a16:creationId xmlns:a16="http://schemas.microsoft.com/office/drawing/2014/main" id="{D6147EA8-FACE-1F83-BEAA-7EF95CC14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91" y="628649"/>
            <a:ext cx="2131383" cy="263948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1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6B1822C-C338-D87A-6EAD-55D401005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2300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iç mekan, perde içeren bir resim&#10;&#10;Açıklama otomatik olarak oluşturuldu">
            <a:extLst>
              <a:ext uri="{FF2B5EF4-FFF2-40B4-BE49-F238E27FC236}">
                <a16:creationId xmlns:a16="http://schemas.microsoft.com/office/drawing/2014/main" id="{7F88AC73-D847-DF0A-82CA-7C896C7F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6" b="3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37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sim 2" descr="kıyafet içeren bir resim&#10;&#10;Açıklama otomatik olarak oluşturuldu">
            <a:extLst>
              <a:ext uri="{FF2B5EF4-FFF2-40B4-BE49-F238E27FC236}">
                <a16:creationId xmlns:a16="http://schemas.microsoft.com/office/drawing/2014/main" id="{AA15690F-A3CD-3942-02D6-02E40FCA2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r="-2" b="2206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Resim 4" descr="kıyafet, iç mekan, yatak, kıyafetler içeren bir resim&#10;&#10;Açıklama otomatik olarak oluşturuldu">
            <a:extLst>
              <a:ext uri="{FF2B5EF4-FFF2-40B4-BE49-F238E27FC236}">
                <a16:creationId xmlns:a16="http://schemas.microsoft.com/office/drawing/2014/main" id="{1D31D8C0-CFC6-3389-7B89-5CC325E9A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530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D517138-DF86-0359-22AB-E8EE7E9AB21B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PİJAMA TAKIMI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8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8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ıyafet, pantolon içeren bir resim&#10;&#10;Açıklama otomatik olarak oluşturuldu">
            <a:extLst>
              <a:ext uri="{FF2B5EF4-FFF2-40B4-BE49-F238E27FC236}">
                <a16:creationId xmlns:a16="http://schemas.microsoft.com/office/drawing/2014/main" id="{C5FE9C18-FE14-FFB8-EBE7-306F00D5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4" y="643467"/>
            <a:ext cx="2475653" cy="24756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 descr="sarı içeren bir resim&#10;&#10;Açıklama otomatik olarak oluşturuldu">
            <a:extLst>
              <a:ext uri="{FF2B5EF4-FFF2-40B4-BE49-F238E27FC236}">
                <a16:creationId xmlns:a16="http://schemas.microsoft.com/office/drawing/2014/main" id="{689076A2-2E80-654F-C2BE-95A90DE1A8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9" y="3748194"/>
            <a:ext cx="1853723" cy="24716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kıyafet, kişi içeren bir resim&#10;&#10;Açıklama otomatik olarak oluşturuldu">
            <a:extLst>
              <a:ext uri="{FF2B5EF4-FFF2-40B4-BE49-F238E27FC236}">
                <a16:creationId xmlns:a16="http://schemas.microsoft.com/office/drawing/2014/main" id="{68900D44-0231-70C2-D854-9EA66D3BE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999399"/>
            <a:ext cx="3252903" cy="48732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10BC2A-DE97-11A0-7CB8-EFEAA5600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999399"/>
            <a:ext cx="3252903" cy="48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03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kıyafet, etek içeren bir resim&#10;&#10;Açıklama otomatik olarak oluşturuldu">
            <a:extLst>
              <a:ext uri="{FF2B5EF4-FFF2-40B4-BE49-F238E27FC236}">
                <a16:creationId xmlns:a16="http://schemas.microsoft.com/office/drawing/2014/main" id="{BA6535C7-D391-465E-D1A7-BC16A63F0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24" y="1364807"/>
            <a:ext cx="3407552" cy="41222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 descr="pembe, bez, etek, kıyafetler içeren bir resim&#10;&#10;Açıklama otomatik olarak oluşturuldu">
            <a:extLst>
              <a:ext uri="{FF2B5EF4-FFF2-40B4-BE49-F238E27FC236}">
                <a16:creationId xmlns:a16="http://schemas.microsoft.com/office/drawing/2014/main" id="{B3B259CF-E4BE-B5C3-4031-E9E41B46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6" y="1123528"/>
            <a:ext cx="3610147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 descr="kıyafet, pembe, etek içeren bir resim&#10;&#10;Açıklama otomatik olarak oluşturuldu">
            <a:extLst>
              <a:ext uri="{FF2B5EF4-FFF2-40B4-BE49-F238E27FC236}">
                <a16:creationId xmlns:a16="http://schemas.microsoft.com/office/drawing/2014/main" id="{C6D3B197-AC48-1C63-06D6-8373C3FE7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667368"/>
            <a:ext cx="3517120" cy="351712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ECC672-AC16-DEA4-B77F-D2F332E963D3}"/>
              </a:ext>
            </a:extLst>
          </p:cNvPr>
          <p:cNvSpPr txBox="1"/>
          <p:nvPr/>
        </p:nvSpPr>
        <p:spPr>
          <a:xfrm>
            <a:off x="6485935" y="538753"/>
            <a:ext cx="498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 ÇOCUK ELBİSESİ</a:t>
            </a:r>
          </a:p>
        </p:txBody>
      </p:sp>
    </p:spTree>
    <p:extLst>
      <p:ext uri="{BB962C8B-B14F-4D97-AF65-F5344CB8AC3E}">
        <p14:creationId xmlns:p14="http://schemas.microsoft.com/office/powerpoint/2010/main" val="33859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04601-6782-2A42-38F3-853D9A7146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000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Dikkatiniz İçin Teşekkür Ederim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B013F15-711D-D4C9-C274-A9EFD8253AE2}"/>
              </a:ext>
            </a:extLst>
          </p:cNvPr>
          <p:cNvSpPr txBox="1"/>
          <p:nvPr/>
        </p:nvSpPr>
        <p:spPr>
          <a:xfrm>
            <a:off x="470263" y="2049661"/>
            <a:ext cx="3707290" cy="4316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İSİM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TASNIM SAADI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ÜNİVERSİTE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ULUDAĞ ÜNİVERSİTESİ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DİN PSİKOLOJİSİ</a:t>
            </a:r>
            <a:r>
              <a:rPr lang="tr-T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YL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530 930 25 18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MAİL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tasnimsaadi1999@gmail.com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B0BCBE-4255-1254-D066-303BA861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7" y="709904"/>
            <a:ext cx="4495300" cy="2371270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827B04D-D09A-1EE8-6B82-E2BFA8031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11" y="3557962"/>
            <a:ext cx="5589626" cy="208213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3F126A3-278D-D4FF-50E9-5E0AA7AABD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68" y="893450"/>
            <a:ext cx="1224932" cy="6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arita içeren bir resim&#10;&#10;Açıklama otomatik olarak oluşturuldu">
            <a:extLst>
              <a:ext uri="{FF2B5EF4-FFF2-40B4-BE49-F238E27FC236}">
                <a16:creationId xmlns:a16="http://schemas.microsoft.com/office/drawing/2014/main" id="{ED6E4693-0D4E-63AC-D35E-2688B567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30705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2A08333F-094C-6C9E-C73C-9392F4952854}"/>
              </a:ext>
            </a:extLst>
          </p:cNvPr>
          <p:cNvSpPr txBox="1">
            <a:spLocks/>
          </p:cNvSpPr>
          <p:nvPr/>
        </p:nvSpPr>
        <p:spPr>
          <a:xfrm>
            <a:off x="95535" y="259308"/>
            <a:ext cx="4178490" cy="1050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Coğrafi Konum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81C5FAE6-45E4-8683-E545-9BA0E4F4CB06}"/>
                  </a:ext>
                </a:extLst>
              </p14:cNvPr>
              <p14:cNvContentPartPr/>
              <p14:nvPr/>
            </p14:nvContentPartPr>
            <p14:xfrm>
              <a:off x="6564245" y="2306090"/>
              <a:ext cx="2806200" cy="4392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81C5FAE6-45E4-8683-E545-9BA0E4F4CB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5605" y="2297090"/>
                <a:ext cx="28238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35F87981-CBFB-43A8-DFCF-EA6748D58462}"/>
                  </a:ext>
                </a:extLst>
              </p14:cNvPr>
              <p14:cNvContentPartPr/>
              <p14:nvPr/>
            </p14:nvContentPartPr>
            <p14:xfrm>
              <a:off x="5394245" y="4584530"/>
              <a:ext cx="3149280" cy="2988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35F87981-CBFB-43A8-DFCF-EA6748D584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5245" y="4575890"/>
                <a:ext cx="3166920" cy="47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etin kutusu 10">
            <a:extLst>
              <a:ext uri="{FF2B5EF4-FFF2-40B4-BE49-F238E27FC236}">
                <a16:creationId xmlns:a16="http://schemas.microsoft.com/office/drawing/2014/main" id="{16DBA5B5-F278-FB3D-0FEF-49420FBB4E93}"/>
              </a:ext>
            </a:extLst>
          </p:cNvPr>
          <p:cNvSpPr txBox="1"/>
          <p:nvPr/>
        </p:nvSpPr>
        <p:spPr>
          <a:xfrm>
            <a:off x="9553433" y="2165344"/>
            <a:ext cx="17479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TÜRKİYE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0495B64-4F35-35EF-640D-24C259DD38CA}"/>
              </a:ext>
            </a:extLst>
          </p:cNvPr>
          <p:cNvSpPr txBox="1"/>
          <p:nvPr/>
        </p:nvSpPr>
        <p:spPr>
          <a:xfrm>
            <a:off x="3737391" y="3991162"/>
            <a:ext cx="24919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BİRLİŞİK ARAP ÜLKELERİ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DE56562-E5EA-3BDF-8633-D76DBA56A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8" y="941909"/>
            <a:ext cx="3110985" cy="17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0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3763260-CF71-8E62-FE0F-FB4205E1F79B}"/>
              </a:ext>
            </a:extLst>
          </p:cNvPr>
          <p:cNvSpPr txBox="1"/>
          <p:nvPr/>
        </p:nvSpPr>
        <p:spPr>
          <a:xfrm>
            <a:off x="670705" y="238923"/>
            <a:ext cx="6728882" cy="647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BAE, Arap/Iran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Körfezine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Hint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Okyanusuna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kıyısı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Yedi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emirlik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coğrafya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Dhabi’dir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topraklarının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%86’sını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kaplamaktadır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Dubai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topraklarının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%5’ini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oluşturmaktadır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 200'e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yakın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adayı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Abu Dhabi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şehri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adalardan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kurulmuştur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nisan-ekim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görülmektedir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Kışları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-mart)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hakim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olmakta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14-23°C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değişmektedir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gelmiştir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Konutlarda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deniz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arıtmasıdır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harita içeren bir resim&#10;&#10;Açıklama otomatik olarak oluşturuldu">
            <a:extLst>
              <a:ext uri="{FF2B5EF4-FFF2-40B4-BE49-F238E27FC236}">
                <a16:creationId xmlns:a16="http://schemas.microsoft.com/office/drawing/2014/main" id="{BD625EA4-B22A-D9A5-0C84-05B14BA34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61" y="1130065"/>
            <a:ext cx="4319990" cy="50468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85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826AE8E-AD58-BBCE-1A54-589F9FE03CA6}"/>
              </a:ext>
            </a:extLst>
          </p:cNvPr>
          <p:cNvSpPr txBox="1"/>
          <p:nvPr/>
        </p:nvSpPr>
        <p:spPr>
          <a:xfrm>
            <a:off x="965200" y="4428318"/>
            <a:ext cx="85085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Doğal</a:t>
            </a:r>
            <a:r>
              <a:rPr lang="en-US" sz="6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Kaynakları</a:t>
            </a:r>
            <a:r>
              <a:rPr lang="en-US" sz="6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</a:t>
            </a:r>
            <a:r>
              <a:rPr lang="en-US" sz="6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Çevre</a:t>
            </a:r>
            <a:endParaRPr lang="en-US" sz="6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Resim 12" descr="renkli, yemek, farklı içeren bir resim&#10;&#10;Açıklama otomatik olarak oluşturuldu">
            <a:extLst>
              <a:ext uri="{FF2B5EF4-FFF2-40B4-BE49-F238E27FC236}">
                <a16:creationId xmlns:a16="http://schemas.microsoft.com/office/drawing/2014/main" id="{B615283B-D3F5-1BFE-0FC9-EB61AFC9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8230" b="-2"/>
          <a:stretch/>
        </p:blipFill>
        <p:spPr>
          <a:xfrm>
            <a:off x="1" y="10"/>
            <a:ext cx="4003040" cy="422670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8E83730-8B7B-A9FD-9CBF-F104930C3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16522" b="3"/>
          <a:stretch/>
        </p:blipFill>
        <p:spPr>
          <a:xfrm>
            <a:off x="4093465" y="10"/>
            <a:ext cx="4003040" cy="422451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C4A2B96-9886-F6E7-4706-380C96107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r="19905" b="-1"/>
          <a:stretch/>
        </p:blipFill>
        <p:spPr>
          <a:xfrm>
            <a:off x="8186928" y="10"/>
            <a:ext cx="4005072" cy="42245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641753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9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6818C84-012E-A165-42C2-02050C3018AD}"/>
              </a:ext>
            </a:extLst>
          </p:cNvPr>
          <p:cNvSpPr txBox="1"/>
          <p:nvPr/>
        </p:nvSpPr>
        <p:spPr>
          <a:xfrm>
            <a:off x="290016" y="180184"/>
            <a:ext cx="60937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Genel Ekonomik Tablo</a:t>
            </a:r>
          </a:p>
          <a:p>
            <a:r>
              <a:rPr lang="tr-T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Göstergeler</a:t>
            </a:r>
          </a:p>
        </p:txBody>
      </p:sp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51C06BE3-0D03-EC02-97C0-A03EEFD0E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37921"/>
              </p:ext>
            </p:extLst>
          </p:nvPr>
        </p:nvGraphicFramePr>
        <p:xfrm>
          <a:off x="978276" y="1469830"/>
          <a:ext cx="10810927" cy="497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735">
                  <a:extLst>
                    <a:ext uri="{9D8B030D-6E8A-4147-A177-3AD203B41FA5}">
                      <a16:colId xmlns:a16="http://schemas.microsoft.com/office/drawing/2014/main" val="3613383176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1767022356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2771598028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1439836035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1478326910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890547102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48943349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255042337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581229388"/>
                    </a:ext>
                  </a:extLst>
                </a:gridCol>
              </a:tblGrid>
              <a:tr h="15702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87807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GSYİH</a:t>
                      </a:r>
                    </a:p>
                    <a:p>
                      <a:r>
                        <a:rPr lang="tr-TR" dirty="0"/>
                        <a:t>(Cari Fiyatlarla-milyar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956056"/>
                  </a:ext>
                </a:extLst>
              </a:tr>
              <a:tr h="578766">
                <a:tc>
                  <a:txBody>
                    <a:bodyPr/>
                    <a:lstStyle/>
                    <a:p>
                      <a:r>
                        <a:rPr lang="tr-TR" dirty="0"/>
                        <a:t>GSYİH Büyüme</a:t>
                      </a:r>
                    </a:p>
                    <a:p>
                      <a:r>
                        <a:rPr lang="tr-TR" dirty="0"/>
                        <a:t>(Sabit Fiyatlarla - $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144441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Kişi Başına Düşen Milli Gelir </a:t>
                      </a:r>
                    </a:p>
                    <a:p>
                      <a:r>
                        <a:rPr lang="tr-TR" dirty="0"/>
                        <a:t>(Cari Fiyatlarla - $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38.661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42.884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50.349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49.842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50.254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51.197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52.606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54.393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38323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Tüketici Fiyat Enflasyonu</a:t>
                      </a:r>
                    </a:p>
                    <a:p>
                      <a:r>
                        <a:rPr lang="tr-TR" dirty="0"/>
                        <a:t>(</a:t>
                      </a:r>
                      <a:r>
                        <a:rPr lang="tr-TR" dirty="0" err="1"/>
                        <a:t>ort</a:t>
                      </a:r>
                      <a:r>
                        <a:rPr lang="tr-TR" dirty="0"/>
                        <a:t>,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61654"/>
                  </a:ext>
                </a:extLst>
              </a:tr>
              <a:tr h="826809">
                <a:tc>
                  <a:txBody>
                    <a:bodyPr/>
                    <a:lstStyle/>
                    <a:p>
                      <a:r>
                        <a:rPr lang="tr-TR" dirty="0"/>
                        <a:t>Cari İşlemler Dengesinin </a:t>
                      </a:r>
                      <a:r>
                        <a:rPr lang="tr-TR" dirty="0" err="1"/>
                        <a:t>GSYİH’ya</a:t>
                      </a:r>
                      <a:r>
                        <a:rPr lang="tr-TR" dirty="0"/>
                        <a:t> Oranı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63335"/>
                  </a:ext>
                </a:extLst>
              </a:tr>
              <a:tr h="578766">
                <a:tc>
                  <a:txBody>
                    <a:bodyPr/>
                    <a:lstStyle/>
                    <a:p>
                      <a:r>
                        <a:rPr lang="tr-TR" dirty="0"/>
                        <a:t>Kamu Borcu / GSYİH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87125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B1F6C8E7-23BB-7A45-8ECF-7005715FF28A}"/>
              </a:ext>
            </a:extLst>
          </p:cNvPr>
          <p:cNvSpPr txBox="1"/>
          <p:nvPr/>
        </p:nvSpPr>
        <p:spPr>
          <a:xfrm>
            <a:off x="9270242" y="6449263"/>
            <a:ext cx="3049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Kaynak: IMF (2022 Nisan)</a:t>
            </a:r>
          </a:p>
        </p:txBody>
      </p:sp>
    </p:spTree>
    <p:extLst>
      <p:ext uri="{BB962C8B-B14F-4D97-AF65-F5344CB8AC3E}">
        <p14:creationId xmlns:p14="http://schemas.microsoft.com/office/powerpoint/2010/main" val="395393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iz yağı platformunun babalar bakışı">
            <a:extLst>
              <a:ext uri="{FF2B5EF4-FFF2-40B4-BE49-F238E27FC236}">
                <a16:creationId xmlns:a16="http://schemas.microsoft.com/office/drawing/2014/main" id="{B876C252-AC14-7F2E-60F8-482067B1B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2" r="31420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CD7716A-223A-5BC5-547F-03CD5B01F925}"/>
              </a:ext>
            </a:extLst>
          </p:cNvPr>
          <p:cNvSpPr txBox="1"/>
          <p:nvPr/>
        </p:nvSpPr>
        <p:spPr>
          <a:xfrm>
            <a:off x="6417734" y="450376"/>
            <a:ext cx="5291663" cy="591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BAE, petrol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doğalgaz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zengini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ülkedir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fiyatlarındaki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etkilemektedir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Nitekim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global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finansal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akabinde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petrol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fiyatının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düşmesinden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dolayı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fazlası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gelirleri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azalmıştır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gelirlerini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artırabilmek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IMF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istişare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edilerek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itibaren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parasal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politikalarla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tedbirler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yürürlüğe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konulmuştur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tedbirler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akaryakıt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desteğine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kuruluşlarına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transferlerini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sınırlandırmak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faizleri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yükseltmek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harcamalarında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tasarrufa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fiyatlarına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şeklinde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olmuştur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%5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oranında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KDV de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uygulamaya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konulmuştur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2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F78CB1D-DDBE-5DDF-2FD2-D92DF515CA06}"/>
              </a:ext>
            </a:extLst>
          </p:cNvPr>
          <p:cNvSpPr txBox="1"/>
          <p:nvPr/>
        </p:nvSpPr>
        <p:spPr>
          <a:xfrm>
            <a:off x="522027" y="381716"/>
            <a:ext cx="6093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Dünya Sıralaması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E20503A-D141-FE4D-0A4F-BFD82E7E37DB}"/>
              </a:ext>
            </a:extLst>
          </p:cNvPr>
          <p:cNvSpPr txBox="1"/>
          <p:nvPr/>
        </p:nvSpPr>
        <p:spPr>
          <a:xfrm>
            <a:off x="767687" y="1214230"/>
            <a:ext cx="60937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İş yapma kolaylığı ve ekonomik serbestlik</a:t>
            </a:r>
            <a:endParaRPr 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CD2B765-F47F-0C66-3A7D-6EFD2978BAB3}"/>
              </a:ext>
            </a:extLst>
          </p:cNvPr>
          <p:cNvSpPr txBox="1"/>
          <p:nvPr/>
        </p:nvSpPr>
        <p:spPr>
          <a:xfrm>
            <a:off x="771233" y="5940212"/>
            <a:ext cx="378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*190 ülke arasında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FD30255-7272-6266-8983-D4F1E0BEF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7" y="3529181"/>
            <a:ext cx="2352181" cy="610014"/>
          </a:xfrm>
          <a:prstGeom prst="rect">
            <a:avLst/>
          </a:prstGeom>
          <a:effectLst>
            <a:glow rad="127000">
              <a:srgbClr val="00B0F0"/>
            </a:glow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D4AF16C-A4A3-5451-A15B-9D08D4091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7" y="2546753"/>
            <a:ext cx="4029853" cy="78844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DBFAB8E-D244-E09C-091D-C22D35EBD2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05265" y="3480875"/>
            <a:ext cx="1316637" cy="658319"/>
          </a:xfrm>
          <a:prstGeom prst="rect">
            <a:avLst/>
          </a:prstGeom>
        </p:spPr>
      </p:pic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534B822-D988-10F3-539E-A764F28DBA5A}"/>
              </a:ext>
            </a:extLst>
          </p:cNvPr>
          <p:cNvSpPr/>
          <p:nvPr/>
        </p:nvSpPr>
        <p:spPr>
          <a:xfrm rot="16200000">
            <a:off x="1045097" y="4695295"/>
            <a:ext cx="1359243" cy="908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rgbClr val="002060"/>
              </a:solidFill>
            </a:endParaRPr>
          </a:p>
        </p:txBody>
      </p:sp>
      <p:sp>
        <p:nvSpPr>
          <p:cNvPr id="20" name="Akış Çizelgesi: Bağlayıcı 19">
            <a:extLst>
              <a:ext uri="{FF2B5EF4-FFF2-40B4-BE49-F238E27FC236}">
                <a16:creationId xmlns:a16="http://schemas.microsoft.com/office/drawing/2014/main" id="{B1B926E2-B826-B70A-53D5-D8652318FEF6}"/>
              </a:ext>
            </a:extLst>
          </p:cNvPr>
          <p:cNvSpPr/>
          <p:nvPr/>
        </p:nvSpPr>
        <p:spPr>
          <a:xfrm>
            <a:off x="1143849" y="4358985"/>
            <a:ext cx="1161737" cy="89941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Dikdörtgen: Çapraz Köşeleri Yuvarlatılmış 20">
            <a:extLst>
              <a:ext uri="{FF2B5EF4-FFF2-40B4-BE49-F238E27FC236}">
                <a16:creationId xmlns:a16="http://schemas.microsoft.com/office/drawing/2014/main" id="{F764D69E-4F4D-08F5-F00C-BBA36187015A}"/>
              </a:ext>
            </a:extLst>
          </p:cNvPr>
          <p:cNvSpPr/>
          <p:nvPr/>
        </p:nvSpPr>
        <p:spPr>
          <a:xfrm>
            <a:off x="6861409" y="2668285"/>
            <a:ext cx="3763491" cy="89941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United </a:t>
            </a:r>
            <a:r>
              <a:rPr lang="tr-TR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tr-T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Emirates</a:t>
            </a:r>
          </a:p>
          <a:p>
            <a:pPr algn="ctr"/>
            <a:r>
              <a:rPr lang="tr-TR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Rankings</a:t>
            </a:r>
            <a:endParaRPr lang="tr-T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79E50F9D-7B59-1BB4-B0BB-7C7C1E3A4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31" y="3748008"/>
            <a:ext cx="1804987" cy="2081212"/>
          </a:xfrm>
          <a:prstGeom prst="rect">
            <a:avLst/>
          </a:prstGeom>
        </p:spPr>
      </p:pic>
      <p:sp>
        <p:nvSpPr>
          <p:cNvPr id="24" name="Dikdörtgen: Üst Köşeleri Yuvarlatılmış 23">
            <a:extLst>
              <a:ext uri="{FF2B5EF4-FFF2-40B4-BE49-F238E27FC236}">
                <a16:creationId xmlns:a16="http://schemas.microsoft.com/office/drawing/2014/main" id="{4D265798-661C-63BE-3D60-18B5270B449E}"/>
              </a:ext>
            </a:extLst>
          </p:cNvPr>
          <p:cNvSpPr/>
          <p:nvPr/>
        </p:nvSpPr>
        <p:spPr>
          <a:xfrm>
            <a:off x="9072134" y="4112840"/>
            <a:ext cx="1316637" cy="171638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#22</a:t>
            </a:r>
          </a:p>
          <a:p>
            <a:pPr algn="ctr"/>
            <a:endParaRPr lang="tr-T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tr-T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endParaRPr lang="tr-T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79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815</Words>
  <Application>Microsoft Office PowerPoint</Application>
  <PresentationFormat>Geniş ekran</PresentationFormat>
  <Paragraphs>219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Tasnim Saadi</dc:creator>
  <cp:lastModifiedBy>BBB</cp:lastModifiedBy>
  <cp:revision>4</cp:revision>
  <dcterms:created xsi:type="dcterms:W3CDTF">2022-06-22T18:59:12Z</dcterms:created>
  <dcterms:modified xsi:type="dcterms:W3CDTF">2022-06-24T09:10:04Z</dcterms:modified>
</cp:coreProperties>
</file>