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615" r:id="rId1"/>
  </p:sldMasterIdLst>
  <p:notesMasterIdLst>
    <p:notesMasterId r:id="rId26"/>
  </p:notesMasterIdLst>
  <p:sldIdLst>
    <p:sldId id="293" r:id="rId2"/>
    <p:sldId id="261" r:id="rId3"/>
    <p:sldId id="257" r:id="rId4"/>
    <p:sldId id="259" r:id="rId5"/>
    <p:sldId id="291" r:id="rId6"/>
    <p:sldId id="307" r:id="rId7"/>
    <p:sldId id="294" r:id="rId8"/>
    <p:sldId id="270" r:id="rId9"/>
    <p:sldId id="295" r:id="rId10"/>
    <p:sldId id="296" r:id="rId11"/>
    <p:sldId id="297" r:id="rId12"/>
    <p:sldId id="298" r:id="rId13"/>
    <p:sldId id="300" r:id="rId14"/>
    <p:sldId id="299" r:id="rId15"/>
    <p:sldId id="301" r:id="rId16"/>
    <p:sldId id="302" r:id="rId17"/>
    <p:sldId id="303" r:id="rId18"/>
    <p:sldId id="304" r:id="rId19"/>
    <p:sldId id="305" r:id="rId20"/>
    <p:sldId id="306" r:id="rId21"/>
    <p:sldId id="311" r:id="rId22"/>
    <p:sldId id="308" r:id="rId23"/>
    <p:sldId id="309" r:id="rId24"/>
    <p:sldId id="31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CE9052C-AC28-49A6-836D-184F3A81A129}">
          <p14:sldIdLst>
            <p14:sldId id="293"/>
            <p14:sldId id="261"/>
          </p14:sldIdLst>
        </p14:section>
        <p14:section name="Başlıksız Bölüm" id="{2FC424CA-6E2A-4919-9890-6F05CEE42F28}">
          <p14:sldIdLst>
            <p14:sldId id="257"/>
            <p14:sldId id="259"/>
            <p14:sldId id="291"/>
            <p14:sldId id="307"/>
            <p14:sldId id="294"/>
            <p14:sldId id="270"/>
            <p14:sldId id="295"/>
            <p14:sldId id="296"/>
            <p14:sldId id="297"/>
            <p14:sldId id="298"/>
            <p14:sldId id="300"/>
            <p14:sldId id="299"/>
            <p14:sldId id="301"/>
            <p14:sldId id="302"/>
            <p14:sldId id="303"/>
            <p14:sldId id="304"/>
            <p14:sldId id="305"/>
            <p14:sldId id="306"/>
            <p14:sldId id="311"/>
            <p14:sldId id="308"/>
            <p14:sldId id="309"/>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6FB"/>
    <a:srgbClr val="3A8A3A"/>
    <a:srgbClr val="F19157"/>
    <a:srgbClr val="CC0000"/>
    <a:srgbClr val="FEF5F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66" d="100"/>
          <a:sy n="66" d="100"/>
        </p:scale>
        <p:origin x="173"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0D929-D8BC-4BD2-8665-CCB4884CF084}"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D1173-65E6-4329-B115-C429B63790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D1173-65E6-4329-B115-C429B6379094}"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292425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53956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202253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51777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59D46C3-081D-4D2E-B8E4-327927640B63}"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401948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59D46C3-081D-4D2E-B8E4-327927640B63}"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119682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59D46C3-081D-4D2E-B8E4-327927640B63}"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380238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59D46C3-081D-4D2E-B8E4-327927640B63}" type="datetimeFigureOut">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166077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D46C3-081D-4D2E-B8E4-327927640B63}" type="datetimeFigureOut">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34647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59D46C3-081D-4D2E-B8E4-327927640B63}"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7028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59D46C3-081D-4D2E-B8E4-327927640B63}"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DC1A3-BC05-4C50-B39C-4D61E84C6653}" type="slidenum">
              <a:rPr lang="en-US" smtClean="0"/>
              <a:t>‹#›</a:t>
            </a:fld>
            <a:endParaRPr lang="en-US"/>
          </a:p>
        </p:txBody>
      </p:sp>
    </p:spTree>
    <p:extLst>
      <p:ext uri="{BB962C8B-B14F-4D97-AF65-F5344CB8AC3E}">
        <p14:creationId xmlns:p14="http://schemas.microsoft.com/office/powerpoint/2010/main" val="280598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D46C3-081D-4D2E-B8E4-327927640B63}" type="datetimeFigureOut">
              <a:rPr lang="en-US" smtClean="0"/>
              <a:t>6/24/2022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DC1A3-BC05-4C50-B39C-4D61E84C6653}" type="slidenum">
              <a:rPr lang="en-US" smtClean="0"/>
              <a:t>‹#›</a:t>
            </a:fld>
            <a:endParaRPr lang="en-US"/>
          </a:p>
        </p:txBody>
      </p:sp>
    </p:spTree>
    <p:extLst>
      <p:ext uri="{BB962C8B-B14F-4D97-AF65-F5344CB8AC3E}">
        <p14:creationId xmlns:p14="http://schemas.microsoft.com/office/powerpoint/2010/main" val="246519161"/>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11"/>
          <p:cNvSpPr txBox="1">
            <a:spLocks noGrp="1"/>
          </p:cNvSpPr>
          <p:nvPr>
            <p:ph idx="1"/>
          </p:nvPr>
        </p:nvSpPr>
        <p:spPr>
          <a:xfrm>
            <a:off x="267035" y="1510801"/>
            <a:ext cx="5341197" cy="3424014"/>
          </a:xfrm>
          <a:prstGeom prst="rect">
            <a:avLst/>
          </a:prstGeom>
          <a:no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indent="0" algn="ctr">
              <a:buNone/>
            </a:pPr>
            <a:r>
              <a:rPr lang="tr-TR" b="1" dirty="0">
                <a:solidFill>
                  <a:schemeClr val="tx1"/>
                </a:solidFill>
                <a:cs typeface="Arial" panose="020B0604020202020204" pitchFamily="34" charset="0"/>
              </a:rPr>
              <a:t>GENÇ TİCARET KÖPRÜSÜ</a:t>
            </a:r>
          </a:p>
          <a:p>
            <a:pPr marL="0" indent="0" algn="ctr">
              <a:buNone/>
            </a:pPr>
            <a:r>
              <a:rPr lang="tr-TR" b="1" dirty="0">
                <a:solidFill>
                  <a:schemeClr val="tx1"/>
                </a:solidFill>
                <a:cs typeface="Arial" panose="020B0604020202020204" pitchFamily="34" charset="0"/>
              </a:rPr>
              <a:t>2.ÜLKE SUNUM YARIŞMASI</a:t>
            </a:r>
          </a:p>
          <a:p>
            <a:pPr marL="0" indent="0" algn="ctr">
              <a:buNone/>
            </a:pPr>
            <a:r>
              <a:rPr lang="tr-TR" sz="2000" b="1" spc="300" dirty="0">
                <a:solidFill>
                  <a:schemeClr val="tx1"/>
                </a:solidFill>
                <a:cs typeface="Arial" panose="020B0604020202020204" pitchFamily="34" charset="0"/>
              </a:rPr>
              <a:t>				</a:t>
            </a:r>
          </a:p>
          <a:p>
            <a:pPr marL="0" indent="0" algn="ctr">
              <a:buNone/>
            </a:pPr>
            <a:r>
              <a:rPr lang="tr-TR" sz="2900" b="1" dirty="0">
                <a:solidFill>
                  <a:schemeClr val="tx1"/>
                </a:solidFill>
                <a:cs typeface="Arial" panose="020B0604020202020204" pitchFamily="34" charset="0"/>
              </a:rPr>
              <a:t>GİNE</a:t>
            </a:r>
          </a:p>
          <a:p>
            <a:pPr marL="0" indent="0" algn="ctr">
              <a:buNone/>
            </a:pPr>
            <a:endParaRPr lang="tr-TR" sz="2400" b="1" spc="300" dirty="0">
              <a:solidFill>
                <a:schemeClr val="tx1"/>
              </a:solidFill>
              <a:cs typeface="Arial" panose="020B0604020202020204" pitchFamily="34" charset="0"/>
            </a:endParaRPr>
          </a:p>
          <a:p>
            <a:pPr marL="0" indent="0" algn="ctr">
              <a:buNone/>
            </a:pPr>
            <a:r>
              <a:rPr lang="tr-TR" b="1" spc="300" dirty="0">
                <a:solidFill>
                  <a:schemeClr val="tx1"/>
                </a:solidFill>
                <a:cs typeface="Arial" panose="020B0604020202020204" pitchFamily="34" charset="0"/>
              </a:rPr>
              <a:t>YARIŞMACI:</a:t>
            </a:r>
          </a:p>
          <a:p>
            <a:pPr marL="0" indent="0" algn="ctr">
              <a:buNone/>
            </a:pPr>
            <a:r>
              <a:rPr lang="tr-TR" b="1" spc="300" dirty="0">
                <a:solidFill>
                  <a:schemeClr val="tx1"/>
                </a:solidFill>
                <a:cs typeface="Arial" panose="020B0604020202020204" pitchFamily="34" charset="0"/>
              </a:rPr>
              <a:t>MORY CAMARA</a:t>
            </a:r>
            <a:endParaRPr lang="en-US" b="1" spc="300" dirty="0">
              <a:solidFill>
                <a:schemeClr val="tx1"/>
              </a:solidFill>
              <a:cs typeface="Arial" panose="020B0604020202020204" pitchFamily="34" charset="0"/>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035" y="269220"/>
            <a:ext cx="1757391" cy="1022901"/>
          </a:xfrm>
          <a:prstGeom prst="rect">
            <a:avLst/>
          </a:prstGeom>
          <a:ln>
            <a:noFill/>
          </a:ln>
          <a:effectLst>
            <a:outerShdw blurRad="190500" algn="tl" rotWithShape="0">
              <a:srgbClr val="000000">
                <a:alpha val="70000"/>
              </a:srgbClr>
            </a:outerShdw>
          </a:effectLst>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6285" y="5446953"/>
            <a:ext cx="3284801" cy="1138754"/>
          </a:xfrm>
          <a:prstGeom prst="rect">
            <a:avLst/>
          </a:prstGeom>
          <a:ln>
            <a:noFill/>
          </a:ln>
          <a:effectLst>
            <a:softEdge rad="112500"/>
          </a:effectLst>
        </p:spPr>
      </p:pic>
      <p:pic>
        <p:nvPicPr>
          <p:cNvPr id="11" name="Resim 10">
            <a:extLst>
              <a:ext uri="{FF2B5EF4-FFF2-40B4-BE49-F238E27FC236}">
                <a16:creationId xmlns:a16="http://schemas.microsoft.com/office/drawing/2014/main" id="{A32F0914-EC83-493A-B025-0EE706EA6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7885" y="269220"/>
            <a:ext cx="1534726" cy="1022901"/>
          </a:xfrm>
          <a:prstGeom prst="rect">
            <a:avLst/>
          </a:prstGeom>
          <a:ln>
            <a:noFill/>
          </a:ln>
          <a:effectLst>
            <a:outerShdw blurRad="190500" algn="tl" rotWithShape="0">
              <a:srgbClr val="000000">
                <a:alpha val="70000"/>
              </a:srgbClr>
            </a:outerShdw>
          </a:effectLst>
        </p:spPr>
      </p:pic>
      <p:pic>
        <p:nvPicPr>
          <p:cNvPr id="13" name="Resim 12">
            <a:extLst>
              <a:ext uri="{FF2B5EF4-FFF2-40B4-BE49-F238E27FC236}">
                <a16:creationId xmlns:a16="http://schemas.microsoft.com/office/drawing/2014/main" id="{C427C58C-EEBB-457A-8EE6-8740491B98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411047"/>
            <a:ext cx="5341197" cy="3623520"/>
          </a:xfrm>
          <a:prstGeom prst="rect">
            <a:avLst/>
          </a:prstGeom>
          <a:ln>
            <a:noFill/>
          </a:ln>
          <a:effectLst>
            <a:softEdge rad="112500"/>
          </a:effectLst>
        </p:spPr>
      </p:pic>
      <p:pic>
        <p:nvPicPr>
          <p:cNvPr id="3" name="Resim 2">
            <a:extLst>
              <a:ext uri="{FF2B5EF4-FFF2-40B4-BE49-F238E27FC236}">
                <a16:creationId xmlns:a16="http://schemas.microsoft.com/office/drawing/2014/main" id="{AE0123D4-137B-4A6A-B4EE-2988FB18D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3339" y="5635362"/>
            <a:ext cx="1484546" cy="761936"/>
          </a:xfrm>
          <a:prstGeom prst="rect">
            <a:avLst/>
          </a:prstGeom>
          <a:ln>
            <a:noFill/>
          </a:ln>
          <a:effectLst>
            <a:outerShdw blurRad="190500" algn="tl" rotWithShape="0">
              <a:srgbClr val="000000">
                <a:alpha val="70000"/>
              </a:srgbClr>
            </a:outerShdw>
          </a:effectLst>
        </p:spPr>
      </p:pic>
      <p:pic>
        <p:nvPicPr>
          <p:cNvPr id="17" name="Resim 16">
            <a:extLst>
              <a:ext uri="{FF2B5EF4-FFF2-40B4-BE49-F238E27FC236}">
                <a16:creationId xmlns:a16="http://schemas.microsoft.com/office/drawing/2014/main" id="{69EC5CA2-26D7-43DC-849F-9C625BCF35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153" y="5401587"/>
            <a:ext cx="2326950" cy="1168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1925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850" y="676274"/>
            <a:ext cx="819150" cy="394855"/>
          </a:xfrm>
        </p:spPr>
        <p:txBody>
          <a:bodyPr>
            <a:normAutofit/>
          </a:bodyPr>
          <a:lstStyle/>
          <a:p>
            <a:r>
              <a:rPr lang="tr-TR" sz="1800" b="1" dirty="0">
                <a:solidFill>
                  <a:schemeClr val="tx1">
                    <a:lumMod val="95000"/>
                    <a:lumOff val="5000"/>
                  </a:schemeClr>
                </a:solidFill>
                <a:latin typeface="+mn-lt"/>
              </a:rPr>
              <a:t>İthalat</a:t>
            </a:r>
            <a:endParaRPr lang="en-US" sz="1800" b="1" dirty="0">
              <a:solidFill>
                <a:schemeClr val="tx1">
                  <a:lumMod val="95000"/>
                  <a:lumOff val="5000"/>
                </a:schemeClr>
              </a:solidFill>
              <a:latin typeface="+mn-lt"/>
            </a:endParaRPr>
          </a:p>
        </p:txBody>
      </p:sp>
      <p:pic>
        <p:nvPicPr>
          <p:cNvPr id="5" name="Resim 4">
            <a:extLst>
              <a:ext uri="{FF2B5EF4-FFF2-40B4-BE49-F238E27FC236}">
                <a16:creationId xmlns:a16="http://schemas.microsoft.com/office/drawing/2014/main" id="{8E496E28-554C-D6C9-79C7-CBABCCCD8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338" y="1143000"/>
            <a:ext cx="5934075" cy="5715000"/>
          </a:xfrm>
          <a:prstGeom prst="rect">
            <a:avLst/>
          </a:prstGeom>
          <a:ln>
            <a:noFill/>
          </a:ln>
        </p:spPr>
      </p:pic>
      <p:sp>
        <p:nvSpPr>
          <p:cNvPr id="6" name="Dikdörtgen 5">
            <a:extLst>
              <a:ext uri="{FF2B5EF4-FFF2-40B4-BE49-F238E27FC236}">
                <a16:creationId xmlns:a16="http://schemas.microsoft.com/office/drawing/2014/main" id="{B15EF528-F358-CAB5-5CC3-DF39425F697E}"/>
              </a:ext>
            </a:extLst>
          </p:cNvPr>
          <p:cNvSpPr/>
          <p:nvPr/>
        </p:nvSpPr>
        <p:spPr>
          <a:xfrm>
            <a:off x="1737359" y="-90921"/>
            <a:ext cx="9020175" cy="695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lumMod val="95000"/>
                    <a:lumOff val="5000"/>
                  </a:schemeClr>
                </a:solidFill>
                <a:latin typeface="+mn-lt"/>
              </a:rPr>
              <a:t>Başlıca Ürünler İtibarı ile Dış Ticaret</a:t>
            </a:r>
            <a:endParaRPr lang="tr-TR" sz="3200" b="1" dirty="0">
              <a:solidFill>
                <a:schemeClr val="tx1">
                  <a:lumMod val="95000"/>
                  <a:lumOff val="5000"/>
                </a:schemeClr>
              </a:solidFill>
            </a:endParaRPr>
          </a:p>
        </p:txBody>
      </p:sp>
    </p:spTree>
    <p:extLst>
      <p:ext uri="{BB962C8B-B14F-4D97-AF65-F5344CB8AC3E}">
        <p14:creationId xmlns:p14="http://schemas.microsoft.com/office/powerpoint/2010/main" val="2684952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pic>
        <p:nvPicPr>
          <p:cNvPr id="4" name="Resim 3" descr="tablo içeren bir resim&#10;&#10;Açıklama otomatik olarak oluşturuldu">
            <a:extLst>
              <a:ext uri="{FF2B5EF4-FFF2-40B4-BE49-F238E27FC236}">
                <a16:creationId xmlns:a16="http://schemas.microsoft.com/office/drawing/2014/main" id="{FC0B1E32-1D37-B1D4-5DB8-244B6C4FC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457" y="781315"/>
            <a:ext cx="7239000" cy="6038850"/>
          </a:xfrm>
          <a:prstGeom prst="rect">
            <a:avLst/>
          </a:prstGeom>
        </p:spPr>
      </p:pic>
      <p:sp>
        <p:nvSpPr>
          <p:cNvPr id="14" name="Dikdörtgen 13">
            <a:extLst>
              <a:ext uri="{FF2B5EF4-FFF2-40B4-BE49-F238E27FC236}">
                <a16:creationId xmlns:a16="http://schemas.microsoft.com/office/drawing/2014/main" id="{E3143BC8-A21F-E9A9-944A-C9F708628644}"/>
              </a:ext>
            </a:extLst>
          </p:cNvPr>
          <p:cNvSpPr/>
          <p:nvPr/>
        </p:nvSpPr>
        <p:spPr>
          <a:xfrm>
            <a:off x="2116242" y="37835"/>
            <a:ext cx="7959515"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lumMod val="95000"/>
                    <a:lumOff val="5000"/>
                  </a:schemeClr>
                </a:solidFill>
                <a:latin typeface="+mn-lt"/>
              </a:rPr>
              <a:t>Başlıca Ürünler İtibarı ile Dış Ticaret</a:t>
            </a:r>
            <a:endParaRPr lang="tr-TR" sz="3200" b="1" dirty="0">
              <a:solidFill>
                <a:schemeClr val="tx1">
                  <a:lumMod val="95000"/>
                  <a:lumOff val="5000"/>
                </a:schemeClr>
              </a:solidFill>
            </a:endParaRPr>
          </a:p>
        </p:txBody>
      </p:sp>
      <p:sp>
        <p:nvSpPr>
          <p:cNvPr id="16" name="Dikdörtgen 15">
            <a:extLst>
              <a:ext uri="{FF2B5EF4-FFF2-40B4-BE49-F238E27FC236}">
                <a16:creationId xmlns:a16="http://schemas.microsoft.com/office/drawing/2014/main" id="{C93988E3-C02C-6166-90A1-2FAC81EC96B9}"/>
              </a:ext>
            </a:extLst>
          </p:cNvPr>
          <p:cNvSpPr/>
          <p:nvPr/>
        </p:nvSpPr>
        <p:spPr>
          <a:xfrm>
            <a:off x="2984270" y="542553"/>
            <a:ext cx="6429375" cy="361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u="sng" dirty="0">
                <a:solidFill>
                  <a:schemeClr val="tx1">
                    <a:lumMod val="95000"/>
                    <a:lumOff val="5000"/>
                  </a:schemeClr>
                </a:solidFill>
              </a:rPr>
              <a:t>Ek-2</a:t>
            </a:r>
            <a:r>
              <a:rPr lang="tr-TR" b="1" dirty="0">
                <a:solidFill>
                  <a:schemeClr val="tx1">
                    <a:lumMod val="95000"/>
                    <a:lumOff val="5000"/>
                  </a:schemeClr>
                </a:solidFill>
              </a:rPr>
              <a:t>:Gine’nin İthalatında Başlıca Ürünler (bin dolar)</a:t>
            </a:r>
          </a:p>
          <a:p>
            <a:pPr algn="ctr"/>
            <a:endParaRPr lang="tr-TR" b="1" dirty="0"/>
          </a:p>
        </p:txBody>
      </p:sp>
    </p:spTree>
    <p:extLst>
      <p:ext uri="{BB962C8B-B14F-4D97-AF65-F5344CB8AC3E}">
        <p14:creationId xmlns:p14="http://schemas.microsoft.com/office/powerpoint/2010/main" val="541556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sp>
        <p:nvSpPr>
          <p:cNvPr id="14" name="Dikdörtgen 13">
            <a:extLst>
              <a:ext uri="{FF2B5EF4-FFF2-40B4-BE49-F238E27FC236}">
                <a16:creationId xmlns:a16="http://schemas.microsoft.com/office/drawing/2014/main" id="{E3143BC8-A21F-E9A9-944A-C9F708628644}"/>
              </a:ext>
            </a:extLst>
          </p:cNvPr>
          <p:cNvSpPr/>
          <p:nvPr/>
        </p:nvSpPr>
        <p:spPr>
          <a:xfrm>
            <a:off x="3092334" y="180789"/>
            <a:ext cx="7959515"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tx1">
                    <a:lumMod val="95000"/>
                    <a:lumOff val="5000"/>
                  </a:schemeClr>
                </a:solidFill>
                <a:latin typeface="+mn-lt"/>
              </a:rPr>
              <a:t>Başlıca Ülkeler İtibarı ile Dış Ticaret</a:t>
            </a:r>
            <a:endParaRPr lang="tr-TR" sz="3200" b="1" dirty="0">
              <a:solidFill>
                <a:schemeClr val="tx1">
                  <a:lumMod val="95000"/>
                  <a:lumOff val="5000"/>
                </a:schemeClr>
              </a:solidFill>
            </a:endParaRPr>
          </a:p>
        </p:txBody>
      </p:sp>
      <p:sp>
        <p:nvSpPr>
          <p:cNvPr id="16" name="Dikdörtgen 15">
            <a:extLst>
              <a:ext uri="{FF2B5EF4-FFF2-40B4-BE49-F238E27FC236}">
                <a16:creationId xmlns:a16="http://schemas.microsoft.com/office/drawing/2014/main" id="{C93988E3-C02C-6166-90A1-2FAC81EC96B9}"/>
              </a:ext>
            </a:extLst>
          </p:cNvPr>
          <p:cNvSpPr/>
          <p:nvPr/>
        </p:nvSpPr>
        <p:spPr>
          <a:xfrm>
            <a:off x="5295900" y="690283"/>
            <a:ext cx="1238250" cy="361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lumMod val="95000"/>
                    <a:lumOff val="5000"/>
                  </a:schemeClr>
                </a:solidFill>
              </a:rPr>
              <a:t>İhracat</a:t>
            </a:r>
          </a:p>
        </p:txBody>
      </p:sp>
      <p:pic>
        <p:nvPicPr>
          <p:cNvPr id="6" name="Resim 5">
            <a:extLst>
              <a:ext uri="{FF2B5EF4-FFF2-40B4-BE49-F238E27FC236}">
                <a16:creationId xmlns:a16="http://schemas.microsoft.com/office/drawing/2014/main" id="{CEDD71BA-C3C9-7050-3281-0EF9F3A14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309" y="1194290"/>
            <a:ext cx="5254984" cy="5663710"/>
          </a:xfrm>
          <a:prstGeom prst="rect">
            <a:avLst/>
          </a:prstGeom>
        </p:spPr>
      </p:pic>
    </p:spTree>
    <p:extLst>
      <p:ext uri="{BB962C8B-B14F-4D97-AF65-F5344CB8AC3E}">
        <p14:creationId xmlns:p14="http://schemas.microsoft.com/office/powerpoint/2010/main" val="1199695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sp>
        <p:nvSpPr>
          <p:cNvPr id="14" name="Dikdörtgen 13">
            <a:extLst>
              <a:ext uri="{FF2B5EF4-FFF2-40B4-BE49-F238E27FC236}">
                <a16:creationId xmlns:a16="http://schemas.microsoft.com/office/drawing/2014/main" id="{E3143BC8-A21F-E9A9-944A-C9F708628644}"/>
              </a:ext>
            </a:extLst>
          </p:cNvPr>
          <p:cNvSpPr/>
          <p:nvPr/>
        </p:nvSpPr>
        <p:spPr>
          <a:xfrm>
            <a:off x="2701636" y="297534"/>
            <a:ext cx="7959515"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tx1">
                    <a:lumMod val="95000"/>
                    <a:lumOff val="5000"/>
                  </a:schemeClr>
                </a:solidFill>
                <a:latin typeface="+mn-lt"/>
              </a:rPr>
              <a:t>Başlıca Ülkeler İtibarı ile Dış Ticaret</a:t>
            </a:r>
            <a:endParaRPr lang="tr-TR" sz="3200" b="1" dirty="0">
              <a:solidFill>
                <a:schemeClr val="tx1">
                  <a:lumMod val="95000"/>
                  <a:lumOff val="5000"/>
                </a:schemeClr>
              </a:solidFill>
            </a:endParaRPr>
          </a:p>
        </p:txBody>
      </p:sp>
      <p:sp>
        <p:nvSpPr>
          <p:cNvPr id="16" name="Dikdörtgen 15">
            <a:extLst>
              <a:ext uri="{FF2B5EF4-FFF2-40B4-BE49-F238E27FC236}">
                <a16:creationId xmlns:a16="http://schemas.microsoft.com/office/drawing/2014/main" id="{C93988E3-C02C-6166-90A1-2FAC81EC96B9}"/>
              </a:ext>
            </a:extLst>
          </p:cNvPr>
          <p:cNvSpPr/>
          <p:nvPr/>
        </p:nvSpPr>
        <p:spPr>
          <a:xfrm>
            <a:off x="3624349" y="1018988"/>
            <a:ext cx="5769334" cy="361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a:solidFill>
                  <a:schemeClr val="tx1">
                    <a:lumMod val="95000"/>
                    <a:lumOff val="5000"/>
                  </a:schemeClr>
                </a:solidFill>
              </a:rPr>
              <a:t>Ek-3</a:t>
            </a:r>
            <a:r>
              <a:rPr lang="tr-TR" b="1" dirty="0">
                <a:solidFill>
                  <a:schemeClr val="tx1">
                    <a:lumMod val="95000"/>
                    <a:lumOff val="5000"/>
                  </a:schemeClr>
                </a:solidFill>
              </a:rPr>
              <a:t>:Gine’nin Ülkelere Göre İhracatı (bin dolar)</a:t>
            </a:r>
          </a:p>
          <a:p>
            <a:endParaRPr lang="tr-TR" b="1" dirty="0">
              <a:solidFill>
                <a:schemeClr val="tx1">
                  <a:lumMod val="95000"/>
                  <a:lumOff val="5000"/>
                </a:schemeClr>
              </a:solidFill>
            </a:endParaRPr>
          </a:p>
        </p:txBody>
      </p:sp>
      <p:pic>
        <p:nvPicPr>
          <p:cNvPr id="4" name="Resim 3" descr="tablo içeren bir resim&#10;&#10;Açıklama otomatik olarak oluşturuldu">
            <a:extLst>
              <a:ext uri="{FF2B5EF4-FFF2-40B4-BE49-F238E27FC236}">
                <a16:creationId xmlns:a16="http://schemas.microsoft.com/office/drawing/2014/main" id="{5EA368FB-4C78-C274-BCF4-260DE687E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455" y="1376046"/>
            <a:ext cx="8207734" cy="5481954"/>
          </a:xfrm>
          <a:prstGeom prst="rect">
            <a:avLst/>
          </a:prstGeom>
        </p:spPr>
      </p:pic>
    </p:spTree>
    <p:extLst>
      <p:ext uri="{BB962C8B-B14F-4D97-AF65-F5344CB8AC3E}">
        <p14:creationId xmlns:p14="http://schemas.microsoft.com/office/powerpoint/2010/main" val="360727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sp>
        <p:nvSpPr>
          <p:cNvPr id="14" name="Dikdörtgen 13">
            <a:extLst>
              <a:ext uri="{FF2B5EF4-FFF2-40B4-BE49-F238E27FC236}">
                <a16:creationId xmlns:a16="http://schemas.microsoft.com/office/drawing/2014/main" id="{E3143BC8-A21F-E9A9-944A-C9F708628644}"/>
              </a:ext>
            </a:extLst>
          </p:cNvPr>
          <p:cNvSpPr/>
          <p:nvPr/>
        </p:nvSpPr>
        <p:spPr>
          <a:xfrm>
            <a:off x="2826328" y="83109"/>
            <a:ext cx="7959515"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lumMod val="95000"/>
                    <a:lumOff val="5000"/>
                  </a:schemeClr>
                </a:solidFill>
                <a:latin typeface="+mn-lt"/>
              </a:rPr>
              <a:t>Başlıca Ülkeler İtibarı ile Dış Ticaret</a:t>
            </a:r>
            <a:endParaRPr lang="tr-TR" sz="3200" b="1" dirty="0">
              <a:solidFill>
                <a:schemeClr val="tx1">
                  <a:lumMod val="95000"/>
                  <a:lumOff val="5000"/>
                </a:schemeClr>
              </a:solidFill>
            </a:endParaRPr>
          </a:p>
        </p:txBody>
      </p:sp>
      <p:sp>
        <p:nvSpPr>
          <p:cNvPr id="16" name="Dikdörtgen 15">
            <a:extLst>
              <a:ext uri="{FF2B5EF4-FFF2-40B4-BE49-F238E27FC236}">
                <a16:creationId xmlns:a16="http://schemas.microsoft.com/office/drawing/2014/main" id="{C93988E3-C02C-6166-90A1-2FAC81EC96B9}"/>
              </a:ext>
            </a:extLst>
          </p:cNvPr>
          <p:cNvSpPr/>
          <p:nvPr/>
        </p:nvSpPr>
        <p:spPr>
          <a:xfrm>
            <a:off x="5476875" y="610626"/>
            <a:ext cx="1238250" cy="361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lumMod val="95000"/>
                    <a:lumOff val="5000"/>
                  </a:schemeClr>
                </a:solidFill>
              </a:rPr>
              <a:t>İthalat</a:t>
            </a:r>
          </a:p>
        </p:txBody>
      </p:sp>
      <p:pic>
        <p:nvPicPr>
          <p:cNvPr id="4" name="Resim 3">
            <a:extLst>
              <a:ext uri="{FF2B5EF4-FFF2-40B4-BE49-F238E27FC236}">
                <a16:creationId xmlns:a16="http://schemas.microsoft.com/office/drawing/2014/main" id="{A9DA15E9-FC7E-6312-610C-F8E84979C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639" y="1138143"/>
            <a:ext cx="5836009" cy="5719857"/>
          </a:xfrm>
          <a:prstGeom prst="rect">
            <a:avLst/>
          </a:prstGeom>
        </p:spPr>
      </p:pic>
    </p:spTree>
    <p:extLst>
      <p:ext uri="{BB962C8B-B14F-4D97-AF65-F5344CB8AC3E}">
        <p14:creationId xmlns:p14="http://schemas.microsoft.com/office/powerpoint/2010/main" val="3129866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sp>
        <p:nvSpPr>
          <p:cNvPr id="14" name="Dikdörtgen 13">
            <a:extLst>
              <a:ext uri="{FF2B5EF4-FFF2-40B4-BE49-F238E27FC236}">
                <a16:creationId xmlns:a16="http://schemas.microsoft.com/office/drawing/2014/main" id="{E3143BC8-A21F-E9A9-944A-C9F708628644}"/>
              </a:ext>
            </a:extLst>
          </p:cNvPr>
          <p:cNvSpPr/>
          <p:nvPr/>
        </p:nvSpPr>
        <p:spPr>
          <a:xfrm>
            <a:off x="3540869" y="113092"/>
            <a:ext cx="7959515"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tx1">
                    <a:lumMod val="95000"/>
                    <a:lumOff val="5000"/>
                  </a:schemeClr>
                </a:solidFill>
                <a:latin typeface="+mn-lt"/>
              </a:rPr>
              <a:t>Başlıca Ülkeler İtibarı ile Dış Ticaret</a:t>
            </a:r>
            <a:endParaRPr lang="tr-TR" sz="3200" b="1" dirty="0">
              <a:solidFill>
                <a:schemeClr val="tx1">
                  <a:lumMod val="95000"/>
                  <a:lumOff val="5000"/>
                </a:schemeClr>
              </a:solidFill>
            </a:endParaRPr>
          </a:p>
        </p:txBody>
      </p:sp>
      <p:sp>
        <p:nvSpPr>
          <p:cNvPr id="16" name="Dikdörtgen 15">
            <a:extLst>
              <a:ext uri="{FF2B5EF4-FFF2-40B4-BE49-F238E27FC236}">
                <a16:creationId xmlns:a16="http://schemas.microsoft.com/office/drawing/2014/main" id="{C93988E3-C02C-6166-90A1-2FAC81EC96B9}"/>
              </a:ext>
            </a:extLst>
          </p:cNvPr>
          <p:cNvSpPr/>
          <p:nvPr/>
        </p:nvSpPr>
        <p:spPr>
          <a:xfrm>
            <a:off x="3981444" y="526135"/>
            <a:ext cx="4778734" cy="361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a:solidFill>
                  <a:schemeClr val="tx1">
                    <a:lumMod val="95000"/>
                    <a:lumOff val="5000"/>
                  </a:schemeClr>
                </a:solidFill>
              </a:rPr>
              <a:t>Ek-4</a:t>
            </a:r>
            <a:r>
              <a:rPr lang="tr-TR" b="1" dirty="0">
                <a:solidFill>
                  <a:schemeClr val="tx1">
                    <a:lumMod val="95000"/>
                    <a:lumOff val="5000"/>
                  </a:schemeClr>
                </a:solidFill>
              </a:rPr>
              <a:t>:Gine’nin Ülkelere Göre İthalat (bin dolar)</a:t>
            </a:r>
          </a:p>
        </p:txBody>
      </p:sp>
      <p:pic>
        <p:nvPicPr>
          <p:cNvPr id="5" name="Resim 4" descr="tablo içeren bir resim&#10;&#10;Açıklama otomatik olarak oluşturuldu">
            <a:extLst>
              <a:ext uri="{FF2B5EF4-FFF2-40B4-BE49-F238E27FC236}">
                <a16:creationId xmlns:a16="http://schemas.microsoft.com/office/drawing/2014/main" id="{F577EC97-BFD4-3B8D-52E8-E1133EBC5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65" y="1017967"/>
            <a:ext cx="8083909" cy="5840033"/>
          </a:xfrm>
          <a:prstGeom prst="rect">
            <a:avLst/>
          </a:prstGeom>
        </p:spPr>
      </p:pic>
    </p:spTree>
    <p:extLst>
      <p:ext uri="{BB962C8B-B14F-4D97-AF65-F5344CB8AC3E}">
        <p14:creationId xmlns:p14="http://schemas.microsoft.com/office/powerpoint/2010/main" val="2790469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sp>
        <p:nvSpPr>
          <p:cNvPr id="14" name="Dikdörtgen 13">
            <a:extLst>
              <a:ext uri="{FF2B5EF4-FFF2-40B4-BE49-F238E27FC236}">
                <a16:creationId xmlns:a16="http://schemas.microsoft.com/office/drawing/2014/main" id="{E3143BC8-A21F-E9A9-944A-C9F708628644}"/>
              </a:ext>
            </a:extLst>
          </p:cNvPr>
          <p:cNvSpPr/>
          <p:nvPr/>
        </p:nvSpPr>
        <p:spPr>
          <a:xfrm>
            <a:off x="4389119" y="94691"/>
            <a:ext cx="7959515"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tx1">
                    <a:lumMod val="95000"/>
                    <a:lumOff val="5000"/>
                  </a:schemeClr>
                </a:solidFill>
                <a:latin typeface="+mn-lt"/>
              </a:rPr>
              <a:t>TÜRKİYE ile TİCARET</a:t>
            </a:r>
          </a:p>
        </p:txBody>
      </p:sp>
      <p:sp>
        <p:nvSpPr>
          <p:cNvPr id="16" name="Dikdörtgen 15">
            <a:extLst>
              <a:ext uri="{FF2B5EF4-FFF2-40B4-BE49-F238E27FC236}">
                <a16:creationId xmlns:a16="http://schemas.microsoft.com/office/drawing/2014/main" id="{C93988E3-C02C-6166-90A1-2FAC81EC96B9}"/>
              </a:ext>
            </a:extLst>
          </p:cNvPr>
          <p:cNvSpPr/>
          <p:nvPr/>
        </p:nvSpPr>
        <p:spPr>
          <a:xfrm>
            <a:off x="5137266" y="456640"/>
            <a:ext cx="1530189" cy="361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lumMod val="95000"/>
                    <a:lumOff val="5000"/>
                  </a:schemeClr>
                </a:solidFill>
              </a:rPr>
              <a:t>Genel Durum</a:t>
            </a:r>
          </a:p>
        </p:txBody>
      </p:sp>
      <p:sp>
        <p:nvSpPr>
          <p:cNvPr id="6" name="Dikdörtgen 5">
            <a:extLst>
              <a:ext uri="{FF2B5EF4-FFF2-40B4-BE49-F238E27FC236}">
                <a16:creationId xmlns:a16="http://schemas.microsoft.com/office/drawing/2014/main" id="{D67B589E-BA2B-84E3-AADC-C89834BEF392}"/>
              </a:ext>
            </a:extLst>
          </p:cNvPr>
          <p:cNvSpPr/>
          <p:nvPr/>
        </p:nvSpPr>
        <p:spPr>
          <a:xfrm>
            <a:off x="4663440" y="814218"/>
            <a:ext cx="2724452"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lumMod val="95000"/>
                    <a:lumOff val="5000"/>
                  </a:schemeClr>
                </a:solidFill>
              </a:rPr>
              <a:t>Türkiye-Gine Dış Ticaret</a:t>
            </a:r>
          </a:p>
        </p:txBody>
      </p:sp>
      <p:pic>
        <p:nvPicPr>
          <p:cNvPr id="8" name="Resim 7">
            <a:extLst>
              <a:ext uri="{FF2B5EF4-FFF2-40B4-BE49-F238E27FC236}">
                <a16:creationId xmlns:a16="http://schemas.microsoft.com/office/drawing/2014/main" id="{C134E656-3D26-C8A3-FA71-119F1B042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490" y="1135856"/>
            <a:ext cx="7116168" cy="5677461"/>
          </a:xfrm>
          <a:prstGeom prst="rect">
            <a:avLst/>
          </a:prstGeom>
        </p:spPr>
      </p:pic>
    </p:spTree>
    <p:extLst>
      <p:ext uri="{BB962C8B-B14F-4D97-AF65-F5344CB8AC3E}">
        <p14:creationId xmlns:p14="http://schemas.microsoft.com/office/powerpoint/2010/main" val="14108030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sp>
        <p:nvSpPr>
          <p:cNvPr id="6" name="Dikdörtgen 5">
            <a:extLst>
              <a:ext uri="{FF2B5EF4-FFF2-40B4-BE49-F238E27FC236}">
                <a16:creationId xmlns:a16="http://schemas.microsoft.com/office/drawing/2014/main" id="{D67B589E-BA2B-84E3-AADC-C89834BEF392}"/>
              </a:ext>
            </a:extLst>
          </p:cNvPr>
          <p:cNvSpPr/>
          <p:nvPr/>
        </p:nvSpPr>
        <p:spPr>
          <a:xfrm>
            <a:off x="1571105" y="290946"/>
            <a:ext cx="8096596" cy="59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tx1">
                    <a:lumMod val="95000"/>
                    <a:lumOff val="5000"/>
                  </a:schemeClr>
                </a:solidFill>
              </a:rPr>
              <a:t>Türkiye’nin Gine’ye ihracatında Başlıca ürünler</a:t>
            </a:r>
          </a:p>
        </p:txBody>
      </p:sp>
      <p:pic>
        <p:nvPicPr>
          <p:cNvPr id="4" name="Resim 3">
            <a:extLst>
              <a:ext uri="{FF2B5EF4-FFF2-40B4-BE49-F238E27FC236}">
                <a16:creationId xmlns:a16="http://schemas.microsoft.com/office/drawing/2014/main" id="{D7F4AF31-FB0E-48EA-5265-A3F12343E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251" y="1180539"/>
            <a:ext cx="6876385" cy="5677461"/>
          </a:xfrm>
          <a:prstGeom prst="rect">
            <a:avLst/>
          </a:prstGeom>
        </p:spPr>
      </p:pic>
    </p:spTree>
    <p:extLst>
      <p:ext uri="{BB962C8B-B14F-4D97-AF65-F5344CB8AC3E}">
        <p14:creationId xmlns:p14="http://schemas.microsoft.com/office/powerpoint/2010/main" val="3275568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pic>
        <p:nvPicPr>
          <p:cNvPr id="5" name="Resim 4" descr="tablo içeren bir resim&#10;&#10;Açıklama otomatik olarak oluşturuldu">
            <a:extLst>
              <a:ext uri="{FF2B5EF4-FFF2-40B4-BE49-F238E27FC236}">
                <a16:creationId xmlns:a16="http://schemas.microsoft.com/office/drawing/2014/main" id="{A164D35E-29F8-665A-98B6-B0B0AB989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21" y="249382"/>
            <a:ext cx="7938655" cy="6608618"/>
          </a:xfrm>
          <a:prstGeom prst="rect">
            <a:avLst/>
          </a:prstGeom>
        </p:spPr>
      </p:pic>
      <p:sp>
        <p:nvSpPr>
          <p:cNvPr id="7" name="Dikdörtgen 6">
            <a:extLst>
              <a:ext uri="{FF2B5EF4-FFF2-40B4-BE49-F238E27FC236}">
                <a16:creationId xmlns:a16="http://schemas.microsoft.com/office/drawing/2014/main" id="{E1424A2B-BC1C-A4EA-EE93-8964AFB5B688}"/>
              </a:ext>
            </a:extLst>
          </p:cNvPr>
          <p:cNvSpPr/>
          <p:nvPr/>
        </p:nvSpPr>
        <p:spPr>
          <a:xfrm>
            <a:off x="2100455" y="-66502"/>
            <a:ext cx="6234545" cy="43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a:solidFill>
                  <a:schemeClr val="tx1">
                    <a:lumMod val="95000"/>
                    <a:lumOff val="5000"/>
                  </a:schemeClr>
                </a:solidFill>
              </a:rPr>
              <a:t>Ek-5</a:t>
            </a:r>
            <a:r>
              <a:rPr lang="tr-TR" b="1" dirty="0">
                <a:solidFill>
                  <a:schemeClr val="tx1">
                    <a:lumMod val="95000"/>
                    <a:lumOff val="5000"/>
                  </a:schemeClr>
                </a:solidFill>
              </a:rPr>
              <a:t>:Türkiye’nin Gine’ye İhracatında Başlıca Ürünler (bin dolar)</a:t>
            </a:r>
          </a:p>
        </p:txBody>
      </p:sp>
    </p:spTree>
    <p:extLst>
      <p:ext uri="{BB962C8B-B14F-4D97-AF65-F5344CB8AC3E}">
        <p14:creationId xmlns:p14="http://schemas.microsoft.com/office/powerpoint/2010/main" val="1694298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İthalat</a:t>
            </a:r>
          </a:p>
        </p:txBody>
      </p:sp>
      <p:sp>
        <p:nvSpPr>
          <p:cNvPr id="7" name="Dikdörtgen 6">
            <a:extLst>
              <a:ext uri="{FF2B5EF4-FFF2-40B4-BE49-F238E27FC236}">
                <a16:creationId xmlns:a16="http://schemas.microsoft.com/office/drawing/2014/main" id="{E1424A2B-BC1C-A4EA-EE93-8964AFB5B688}"/>
              </a:ext>
            </a:extLst>
          </p:cNvPr>
          <p:cNvSpPr/>
          <p:nvPr/>
        </p:nvSpPr>
        <p:spPr>
          <a:xfrm>
            <a:off x="532012" y="174567"/>
            <a:ext cx="10208031" cy="43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lumMod val="95000"/>
                    <a:lumOff val="5000"/>
                  </a:schemeClr>
                </a:solidFill>
              </a:rPr>
              <a:t>Türkiye’nin Gine’den ithalatında Başlıca ürünler (bin dolar)</a:t>
            </a:r>
          </a:p>
        </p:txBody>
      </p:sp>
      <p:pic>
        <p:nvPicPr>
          <p:cNvPr id="4" name="Resim 3">
            <a:extLst>
              <a:ext uri="{FF2B5EF4-FFF2-40B4-BE49-F238E27FC236}">
                <a16:creationId xmlns:a16="http://schemas.microsoft.com/office/drawing/2014/main" id="{3DF14120-9BF5-0F7A-890A-D8E8321B1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90" y="748145"/>
            <a:ext cx="6988273" cy="6109855"/>
          </a:xfrm>
          <a:prstGeom prst="rect">
            <a:avLst/>
          </a:prstGeom>
        </p:spPr>
      </p:pic>
    </p:spTree>
    <p:extLst>
      <p:ext uri="{BB962C8B-B14F-4D97-AF65-F5344CB8AC3E}">
        <p14:creationId xmlns:p14="http://schemas.microsoft.com/office/powerpoint/2010/main" val="18303176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317" y="552707"/>
            <a:ext cx="3237474" cy="1400530"/>
          </a:xfrm>
          <a:noFill/>
        </p:spPr>
        <p:txBody>
          <a:bodyPr>
            <a:normAutofit/>
          </a:bodyPr>
          <a:lstStyle/>
          <a:p>
            <a:r>
              <a:rPr lang="tr-TR" sz="3600" b="1" dirty="0">
                <a:latin typeface="+mn-lt"/>
                <a:cs typeface="Arial" panose="020B0604020202020204" pitchFamily="34" charset="0"/>
              </a:rPr>
              <a:t>İÇERİK</a:t>
            </a:r>
            <a:endParaRPr lang="en-US" sz="3600" b="1" dirty="0">
              <a:latin typeface="+mn-lt"/>
              <a:cs typeface="Arial" panose="020B0604020202020204" pitchFamily="34" charset="0"/>
            </a:endParaRPr>
          </a:p>
        </p:txBody>
      </p:sp>
      <p:graphicFrame>
        <p:nvGraphicFramePr>
          <p:cNvPr id="6" name="Tablo 5">
            <a:extLst>
              <a:ext uri="{FF2B5EF4-FFF2-40B4-BE49-F238E27FC236}">
                <a16:creationId xmlns:a16="http://schemas.microsoft.com/office/drawing/2014/main" id="{3A14A927-C469-4212-8EF0-1F4AAE167AB1}"/>
              </a:ext>
            </a:extLst>
          </p:cNvPr>
          <p:cNvGraphicFramePr>
            <a:graphicFrameLocks noGrp="1"/>
          </p:cNvGraphicFramePr>
          <p:nvPr>
            <p:extLst>
              <p:ext uri="{D42A27DB-BD31-4B8C-83A1-F6EECF244321}">
                <p14:modId xmlns:p14="http://schemas.microsoft.com/office/powerpoint/2010/main" val="2108863841"/>
              </p:ext>
            </p:extLst>
          </p:nvPr>
        </p:nvGraphicFramePr>
        <p:xfrm>
          <a:off x="3449782" y="1361038"/>
          <a:ext cx="4231179" cy="7504628"/>
        </p:xfrm>
        <a:graphic>
          <a:graphicData uri="http://schemas.openxmlformats.org/drawingml/2006/table">
            <a:tbl>
              <a:tblPr firstRow="1" bandRow="1">
                <a:tableStyleId>{2D5ABB26-0587-4C30-8999-92F81FD0307C}</a:tableStyleId>
              </a:tblPr>
              <a:tblGrid>
                <a:gridCol w="4231179">
                  <a:extLst>
                    <a:ext uri="{9D8B030D-6E8A-4147-A177-3AD203B41FA5}">
                      <a16:colId xmlns:a16="http://schemas.microsoft.com/office/drawing/2014/main" val="3619281148"/>
                    </a:ext>
                  </a:extLst>
                </a:gridCol>
              </a:tblGrid>
              <a:tr h="851217">
                <a:tc>
                  <a:txBody>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lang="tr-TR" sz="1800" b="1" dirty="0">
                          <a:solidFill>
                            <a:schemeClr val="tx1"/>
                          </a:solidFill>
                          <a:latin typeface="+mn-lt"/>
                          <a:cs typeface="Arial" panose="020B0604020202020204" pitchFamily="34" charset="0"/>
                        </a:rPr>
                        <a:t>Genel Bilgiler</a:t>
                      </a:r>
                    </a:p>
                    <a:p>
                      <a:pPr algn="ctr">
                        <a:lnSpc>
                          <a:spcPct val="250000"/>
                        </a:lnSpc>
                      </a:pPr>
                      <a:r>
                        <a:rPr lang="tr-TR" sz="1800" b="1" dirty="0">
                          <a:solidFill>
                            <a:schemeClr val="tx1"/>
                          </a:solidFill>
                          <a:latin typeface="+mn-lt"/>
                          <a:cs typeface="Arial" panose="020B0604020202020204" pitchFamily="34" charset="0"/>
                        </a:rPr>
                        <a:t>Coğrafi Konum</a:t>
                      </a:r>
                    </a:p>
                    <a:p>
                      <a:pPr marL="0" marR="0" lvl="0" indent="0" algn="ctr" defTabSz="914400" rtl="0" eaLnBrk="1" fontAlgn="auto" latinLnBrk="0" hangingPunct="1">
                        <a:lnSpc>
                          <a:spcPct val="250000"/>
                        </a:lnSpc>
                        <a:spcBef>
                          <a:spcPts val="0"/>
                        </a:spcBef>
                        <a:spcAft>
                          <a:spcPts val="0"/>
                        </a:spcAft>
                        <a:buClrTx/>
                        <a:buSzTx/>
                        <a:buFontTx/>
                        <a:buNone/>
                        <a:tabLst/>
                        <a:defRPr/>
                      </a:pPr>
                      <a:r>
                        <a:rPr lang="tr-TR" sz="1800" b="1" dirty="0">
                          <a:solidFill>
                            <a:schemeClr val="tx1"/>
                          </a:solidFill>
                          <a:latin typeface="+mn-lt"/>
                          <a:cs typeface="Arial" panose="020B0604020202020204" pitchFamily="34" charset="0"/>
                        </a:rPr>
                        <a:t>Doğal Kaynakları ve Çevre</a:t>
                      </a:r>
                    </a:p>
                    <a:p>
                      <a:pPr algn="ctr">
                        <a:lnSpc>
                          <a:spcPct val="250000"/>
                        </a:lnSpc>
                      </a:pPr>
                      <a:r>
                        <a:rPr lang="tr-TR" sz="1800" b="1" dirty="0">
                          <a:solidFill>
                            <a:schemeClr val="tx1"/>
                          </a:solidFill>
                          <a:latin typeface="+mn-lt"/>
                          <a:cs typeface="Arial" panose="020B0604020202020204" pitchFamily="34" charset="0"/>
                        </a:rPr>
                        <a:t>Temel Ekonomik Göstergeler</a:t>
                      </a:r>
                    </a:p>
                    <a:p>
                      <a:pPr marL="0" indent="0" algn="ctr">
                        <a:lnSpc>
                          <a:spcPct val="250000"/>
                        </a:lnSpc>
                        <a:buNone/>
                      </a:pPr>
                      <a:r>
                        <a:rPr lang="tr-TR" sz="1800" b="1" dirty="0">
                          <a:solidFill>
                            <a:schemeClr val="tx1"/>
                          </a:solidFill>
                          <a:latin typeface="+mn-lt"/>
                        </a:rPr>
                        <a:t>Dış Ticaret</a:t>
                      </a:r>
                    </a:p>
                    <a:p>
                      <a:pPr marL="0" marR="0" lvl="0" indent="0" algn="ctr" defTabSz="914400" rtl="0" eaLnBrk="1" fontAlgn="auto" latinLnBrk="0" hangingPunct="1">
                        <a:lnSpc>
                          <a:spcPct val="250000"/>
                        </a:lnSpc>
                        <a:spcBef>
                          <a:spcPts val="0"/>
                        </a:spcBef>
                        <a:spcAft>
                          <a:spcPts val="0"/>
                        </a:spcAft>
                        <a:buClrTx/>
                        <a:buSzTx/>
                        <a:buFontTx/>
                        <a:buNone/>
                        <a:tabLst/>
                        <a:defRPr/>
                      </a:pPr>
                      <a:r>
                        <a:rPr lang="tr-TR" sz="1800" b="1" dirty="0">
                          <a:solidFill>
                            <a:schemeClr val="tx1"/>
                          </a:solidFill>
                          <a:latin typeface="+mn-lt"/>
                        </a:rPr>
                        <a:t>Türkiye ile Ticaret</a:t>
                      </a:r>
                    </a:p>
                    <a:p>
                      <a:pPr marL="0" marR="0" lvl="0" indent="0" algn="ctr" defTabSz="914400" rtl="0" eaLnBrk="1" fontAlgn="auto" latinLnBrk="0" hangingPunct="1">
                        <a:lnSpc>
                          <a:spcPct val="250000"/>
                        </a:lnSpc>
                        <a:spcBef>
                          <a:spcPts val="0"/>
                        </a:spcBef>
                        <a:spcAft>
                          <a:spcPts val="0"/>
                        </a:spcAft>
                        <a:buClrTx/>
                        <a:buSzTx/>
                        <a:buFontTx/>
                        <a:buNone/>
                        <a:tabLst/>
                        <a:defRPr/>
                      </a:pPr>
                      <a:r>
                        <a:rPr lang="tr-TR" sz="1800" b="1" dirty="0">
                          <a:solidFill>
                            <a:schemeClr val="tx1"/>
                          </a:solidFill>
                          <a:latin typeface="+mn-lt"/>
                        </a:rPr>
                        <a:t>Yatırım Örnekler</a:t>
                      </a:r>
                    </a:p>
                    <a:p>
                      <a:pPr marL="0" indent="0" algn="ctr">
                        <a:buNone/>
                      </a:pPr>
                      <a:endParaRPr lang="tr-TR" sz="1800" b="1" dirty="0">
                        <a:solidFill>
                          <a:schemeClr val="tx1"/>
                        </a:solidFill>
                        <a:latin typeface="+mn-lt"/>
                        <a:cs typeface="Arial" panose="020B0604020202020204" pitchFamily="34" charset="0"/>
                      </a:endParaRPr>
                    </a:p>
                  </a:txBody>
                  <a:tcPr>
                    <a:noFill/>
                  </a:tcPr>
                </a:tc>
                <a:extLst>
                  <a:ext uri="{0D108BD9-81ED-4DB2-BD59-A6C34878D82A}">
                    <a16:rowId xmlns:a16="http://schemas.microsoft.com/office/drawing/2014/main" val="3538721285"/>
                  </a:ext>
                </a:extLst>
              </a:tr>
              <a:tr h="509468">
                <a:tc>
                  <a:txBody>
                    <a:bodyPr/>
                    <a:lstStyle/>
                    <a:p>
                      <a:endParaRPr lang="tr-TR" dirty="0">
                        <a:solidFill>
                          <a:schemeClr val="accent4">
                            <a:lumMod val="50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60814810"/>
                  </a:ext>
                </a:extLst>
              </a:tr>
              <a:tr h="160125">
                <a:tc>
                  <a:txBody>
                    <a:bodyPr/>
                    <a:lstStyle/>
                    <a:p>
                      <a:endParaRPr lang="tr-TR" dirty="0"/>
                    </a:p>
                  </a:txBody>
                  <a:tcPr>
                    <a:noFill/>
                  </a:tcPr>
                </a:tc>
                <a:extLst>
                  <a:ext uri="{0D108BD9-81ED-4DB2-BD59-A6C34878D82A}">
                    <a16:rowId xmlns:a16="http://schemas.microsoft.com/office/drawing/2014/main" val="1943822716"/>
                  </a:ext>
                </a:extLst>
              </a:tr>
              <a:tr h="160125">
                <a:tc>
                  <a:txBody>
                    <a:bodyPr/>
                    <a:lstStyle/>
                    <a:p>
                      <a:endParaRPr lang="tr-TR" dirty="0"/>
                    </a:p>
                  </a:txBody>
                  <a:tcPr>
                    <a:noFill/>
                  </a:tcPr>
                </a:tc>
                <a:extLst>
                  <a:ext uri="{0D108BD9-81ED-4DB2-BD59-A6C34878D82A}">
                    <a16:rowId xmlns:a16="http://schemas.microsoft.com/office/drawing/2014/main" val="2254223468"/>
                  </a:ext>
                </a:extLst>
              </a:tr>
              <a:tr h="160125">
                <a:tc>
                  <a:txBody>
                    <a:bodyPr/>
                    <a:lstStyle/>
                    <a:p>
                      <a:endParaRPr lang="tr-TR" dirty="0"/>
                    </a:p>
                  </a:txBody>
                  <a:tcPr>
                    <a:noFill/>
                  </a:tcPr>
                </a:tc>
                <a:extLst>
                  <a:ext uri="{0D108BD9-81ED-4DB2-BD59-A6C34878D82A}">
                    <a16:rowId xmlns:a16="http://schemas.microsoft.com/office/drawing/2014/main" val="2575506850"/>
                  </a:ext>
                </a:extLst>
              </a:tr>
              <a:tr h="160125">
                <a:tc>
                  <a:txBody>
                    <a:bodyPr/>
                    <a:lstStyle/>
                    <a:p>
                      <a:endParaRPr lang="tr-TR" dirty="0"/>
                    </a:p>
                  </a:txBody>
                  <a:tcPr>
                    <a:noFill/>
                  </a:tcPr>
                </a:tc>
                <a:extLst>
                  <a:ext uri="{0D108BD9-81ED-4DB2-BD59-A6C34878D82A}">
                    <a16:rowId xmlns:a16="http://schemas.microsoft.com/office/drawing/2014/main" val="2381959492"/>
                  </a:ext>
                </a:extLst>
              </a:tr>
              <a:tr h="160125">
                <a:tc>
                  <a:txBody>
                    <a:bodyPr/>
                    <a:lstStyle/>
                    <a:p>
                      <a:endParaRPr lang="tr-TR" dirty="0"/>
                    </a:p>
                  </a:txBody>
                  <a:tcPr>
                    <a:noFill/>
                  </a:tcPr>
                </a:tc>
                <a:extLst>
                  <a:ext uri="{0D108BD9-81ED-4DB2-BD59-A6C34878D82A}">
                    <a16:rowId xmlns:a16="http://schemas.microsoft.com/office/drawing/2014/main" val="102318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D04D5-3BEC-E84B-1655-34733CFD8F2C}"/>
              </a:ext>
            </a:extLst>
          </p:cNvPr>
          <p:cNvSpPr>
            <a:spLocks noGrp="1"/>
          </p:cNvSpPr>
          <p:nvPr>
            <p:ph type="title"/>
          </p:nvPr>
        </p:nvSpPr>
        <p:spPr>
          <a:xfrm>
            <a:off x="1238596" y="1138210"/>
            <a:ext cx="9975274" cy="491086"/>
          </a:xfrm>
        </p:spPr>
        <p:txBody>
          <a:bodyPr>
            <a:normAutofit/>
          </a:bodyPr>
          <a:lstStyle/>
          <a:p>
            <a:pPr algn="ctr"/>
            <a:r>
              <a:rPr lang="tr-TR" sz="1800" b="1" u="sng" dirty="0">
                <a:solidFill>
                  <a:schemeClr val="tx1">
                    <a:lumMod val="95000"/>
                    <a:lumOff val="5000"/>
                  </a:schemeClr>
                </a:solidFill>
                <a:latin typeface="+mn-lt"/>
              </a:rPr>
              <a:t>Ek-6</a:t>
            </a:r>
            <a:r>
              <a:rPr lang="tr-TR" sz="1800" b="1" dirty="0">
                <a:solidFill>
                  <a:schemeClr val="tx1">
                    <a:lumMod val="95000"/>
                    <a:lumOff val="5000"/>
                  </a:schemeClr>
                </a:solidFill>
                <a:latin typeface="+mn-lt"/>
              </a:rPr>
              <a:t>:Türkiye’nin Gine’den İthalatında Başlıca Ürünler (bin dolar)</a:t>
            </a:r>
          </a:p>
        </p:txBody>
      </p:sp>
      <p:pic>
        <p:nvPicPr>
          <p:cNvPr id="9" name="İçerik Yer Tutucusu 8" descr="tablo içeren bir resim&#10;&#10;Açıklama otomatik olarak oluşturuldu">
            <a:extLst>
              <a:ext uri="{FF2B5EF4-FFF2-40B4-BE49-F238E27FC236}">
                <a16:creationId xmlns:a16="http://schemas.microsoft.com/office/drawing/2014/main" id="{54A53538-A725-DF48-203B-6E001299DA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3624" y="1825625"/>
            <a:ext cx="7324752" cy="4351338"/>
          </a:xfrm>
        </p:spPr>
      </p:pic>
      <p:sp>
        <p:nvSpPr>
          <p:cNvPr id="10" name="Dikdörtgen 9">
            <a:extLst>
              <a:ext uri="{FF2B5EF4-FFF2-40B4-BE49-F238E27FC236}">
                <a16:creationId xmlns:a16="http://schemas.microsoft.com/office/drawing/2014/main" id="{6D446B06-E377-AC87-D063-E7A8BF26E804}"/>
              </a:ext>
            </a:extLst>
          </p:cNvPr>
          <p:cNvSpPr/>
          <p:nvPr/>
        </p:nvSpPr>
        <p:spPr>
          <a:xfrm>
            <a:off x="1238596" y="266007"/>
            <a:ext cx="10507288" cy="872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tx1">
                    <a:lumMod val="95000"/>
                    <a:lumOff val="5000"/>
                  </a:schemeClr>
                </a:solidFill>
              </a:rPr>
              <a:t>Türkiye’nin Gine’den ithalatında Başlıca ürünler (bin dolar)</a:t>
            </a:r>
          </a:p>
        </p:txBody>
      </p:sp>
    </p:spTree>
    <p:extLst>
      <p:ext uri="{BB962C8B-B14F-4D97-AF65-F5344CB8AC3E}">
        <p14:creationId xmlns:p14="http://schemas.microsoft.com/office/powerpoint/2010/main" val="3420500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D04D5-3BEC-E84B-1655-34733CFD8F2C}"/>
              </a:ext>
            </a:extLst>
          </p:cNvPr>
          <p:cNvSpPr>
            <a:spLocks noGrp="1"/>
          </p:cNvSpPr>
          <p:nvPr>
            <p:ph type="title"/>
          </p:nvPr>
        </p:nvSpPr>
        <p:spPr>
          <a:xfrm>
            <a:off x="1238596" y="1138210"/>
            <a:ext cx="9975274" cy="491086"/>
          </a:xfrm>
        </p:spPr>
        <p:txBody>
          <a:bodyPr>
            <a:normAutofit/>
          </a:bodyPr>
          <a:lstStyle/>
          <a:p>
            <a:pPr algn="ctr"/>
            <a:r>
              <a:rPr lang="tr-TR" sz="1800" b="1" u="sng" dirty="0">
                <a:solidFill>
                  <a:schemeClr val="tx1">
                    <a:lumMod val="95000"/>
                    <a:lumOff val="5000"/>
                  </a:schemeClr>
                </a:solidFill>
                <a:latin typeface="+mn-lt"/>
              </a:rPr>
              <a:t>Ek-6</a:t>
            </a:r>
            <a:r>
              <a:rPr lang="tr-TR" sz="1800" b="1" dirty="0">
                <a:solidFill>
                  <a:schemeClr val="tx1">
                    <a:lumMod val="95000"/>
                    <a:lumOff val="5000"/>
                  </a:schemeClr>
                </a:solidFill>
                <a:latin typeface="+mn-lt"/>
              </a:rPr>
              <a:t>:Türkiye’nin Gine’den İthalatında Başlıca Ürünler (bin dolar)</a:t>
            </a:r>
          </a:p>
        </p:txBody>
      </p:sp>
      <p:pic>
        <p:nvPicPr>
          <p:cNvPr id="9" name="İçerik Yer Tutucusu 8" descr="tablo içeren bir resim&#10;&#10;Açıklama otomatik olarak oluşturuldu">
            <a:extLst>
              <a:ext uri="{FF2B5EF4-FFF2-40B4-BE49-F238E27FC236}">
                <a16:creationId xmlns:a16="http://schemas.microsoft.com/office/drawing/2014/main" id="{54A53538-A725-DF48-203B-6E001299DA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3624" y="1825625"/>
            <a:ext cx="7324752" cy="4351338"/>
          </a:xfrm>
        </p:spPr>
      </p:pic>
      <p:sp>
        <p:nvSpPr>
          <p:cNvPr id="10" name="Dikdörtgen 9">
            <a:extLst>
              <a:ext uri="{FF2B5EF4-FFF2-40B4-BE49-F238E27FC236}">
                <a16:creationId xmlns:a16="http://schemas.microsoft.com/office/drawing/2014/main" id="{6D446B06-E377-AC87-D063-E7A8BF26E804}"/>
              </a:ext>
            </a:extLst>
          </p:cNvPr>
          <p:cNvSpPr/>
          <p:nvPr/>
        </p:nvSpPr>
        <p:spPr>
          <a:xfrm>
            <a:off x="1238596" y="266007"/>
            <a:ext cx="10507288" cy="872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tx1">
                    <a:lumMod val="95000"/>
                    <a:lumOff val="5000"/>
                  </a:schemeClr>
                </a:solidFill>
              </a:rPr>
              <a:t>Türkiye’nin Gine’den ithalatında Başlıca ürünler (bin dolar)</a:t>
            </a:r>
          </a:p>
        </p:txBody>
      </p:sp>
      <p:sp>
        <p:nvSpPr>
          <p:cNvPr id="3" name="Dikdörtgen 2">
            <a:extLst>
              <a:ext uri="{FF2B5EF4-FFF2-40B4-BE49-F238E27FC236}">
                <a16:creationId xmlns:a16="http://schemas.microsoft.com/office/drawing/2014/main" id="{DD57D18A-B950-E750-1D46-9BB8DA85BA35}"/>
              </a:ext>
            </a:extLst>
          </p:cNvPr>
          <p:cNvSpPr/>
          <p:nvPr/>
        </p:nvSpPr>
        <p:spPr>
          <a:xfrm>
            <a:off x="2433624" y="6373291"/>
            <a:ext cx="3843608" cy="128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err="1">
                <a:solidFill>
                  <a:schemeClr val="tx1">
                    <a:lumMod val="65000"/>
                    <a:lumOff val="35000"/>
                  </a:schemeClr>
                </a:solidFill>
              </a:rPr>
              <a:t>Kaynak:trademap</a:t>
            </a:r>
            <a:r>
              <a:rPr lang="tr-TR" sz="1600" b="1" dirty="0">
                <a:solidFill>
                  <a:schemeClr val="tx1">
                    <a:lumMod val="65000"/>
                    <a:lumOff val="35000"/>
                  </a:schemeClr>
                </a:solidFill>
              </a:rPr>
              <a:t> TC TİCARET BAKANLIĞI</a:t>
            </a:r>
          </a:p>
          <a:p>
            <a:endParaRPr lang="tr-TR" sz="1600" b="1" dirty="0">
              <a:solidFill>
                <a:schemeClr val="tx1">
                  <a:lumMod val="65000"/>
                  <a:lumOff val="35000"/>
                </a:schemeClr>
              </a:solidFill>
            </a:endParaRPr>
          </a:p>
        </p:txBody>
      </p:sp>
    </p:spTree>
    <p:extLst>
      <p:ext uri="{BB962C8B-B14F-4D97-AF65-F5344CB8AC3E}">
        <p14:creationId xmlns:p14="http://schemas.microsoft.com/office/powerpoint/2010/main" val="14468913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çerik Yer Tutucusu 14" descr="kıyafet, pantolon, takım içeren bir resim&#10;&#10;Açıklama otomatik olarak oluşturuldu">
            <a:extLst>
              <a:ext uri="{FF2B5EF4-FFF2-40B4-BE49-F238E27FC236}">
                <a16:creationId xmlns:a16="http://schemas.microsoft.com/office/drawing/2014/main" id="{23BC569D-BAA6-767F-B92A-9DB45AF509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6678" y="1735854"/>
            <a:ext cx="3450930" cy="3717953"/>
          </a:xfrm>
        </p:spPr>
      </p:pic>
      <p:sp>
        <p:nvSpPr>
          <p:cNvPr id="27" name="Metin kutusu 26">
            <a:extLst>
              <a:ext uri="{FF2B5EF4-FFF2-40B4-BE49-F238E27FC236}">
                <a16:creationId xmlns:a16="http://schemas.microsoft.com/office/drawing/2014/main" id="{E191CE46-5BE7-538D-7325-21E2467C964E}"/>
              </a:ext>
            </a:extLst>
          </p:cNvPr>
          <p:cNvSpPr txBox="1"/>
          <p:nvPr/>
        </p:nvSpPr>
        <p:spPr>
          <a:xfrm>
            <a:off x="2973619" y="231622"/>
            <a:ext cx="4649152" cy="584775"/>
          </a:xfrm>
          <a:prstGeom prst="rect">
            <a:avLst/>
          </a:prstGeom>
          <a:noFill/>
        </p:spPr>
        <p:txBody>
          <a:bodyPr wrap="square">
            <a:spAutoFit/>
          </a:bodyPr>
          <a:lstStyle/>
          <a:p>
            <a:pPr algn="ctr"/>
            <a:r>
              <a:rPr lang="tr-TR" sz="3200" b="1" dirty="0">
                <a:ea typeface="+mj-ea"/>
                <a:cs typeface="+mj-cs"/>
              </a:rPr>
              <a:t>    YATIRIM</a:t>
            </a:r>
            <a:r>
              <a:rPr lang="tr-TR" sz="3200" b="1" dirty="0"/>
              <a:t> </a:t>
            </a:r>
            <a:r>
              <a:rPr lang="tr-TR" sz="3200" b="1" dirty="0">
                <a:ea typeface="+mj-ea"/>
                <a:cs typeface="+mj-cs"/>
              </a:rPr>
              <a:t>ÖRNEKLERİ </a:t>
            </a:r>
          </a:p>
        </p:txBody>
      </p:sp>
      <p:sp>
        <p:nvSpPr>
          <p:cNvPr id="28" name="Dikdörtgen 27">
            <a:extLst>
              <a:ext uri="{FF2B5EF4-FFF2-40B4-BE49-F238E27FC236}">
                <a16:creationId xmlns:a16="http://schemas.microsoft.com/office/drawing/2014/main" id="{6F7C1CFB-B3A7-E12E-A9AA-54E494CA79E5}"/>
              </a:ext>
            </a:extLst>
          </p:cNvPr>
          <p:cNvSpPr/>
          <p:nvPr/>
        </p:nvSpPr>
        <p:spPr>
          <a:xfrm>
            <a:off x="2064392" y="1735854"/>
            <a:ext cx="4614759" cy="416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algn="ctr" defTabSz="914400">
              <a:lnSpc>
                <a:spcPct val="90000"/>
              </a:lnSpc>
              <a:spcAft>
                <a:spcPts val="600"/>
              </a:spcAft>
              <a:buFont typeface="Arial" panose="020B0604020202020204" pitchFamily="34" charset="0"/>
              <a:buChar char="•"/>
            </a:pPr>
            <a:r>
              <a:rPr lang="en-US" b="1" dirty="0" err="1">
                <a:solidFill>
                  <a:schemeClr val="tx1"/>
                </a:solidFill>
              </a:rPr>
              <a:t>Türkiye’den</a:t>
            </a:r>
            <a:r>
              <a:rPr lang="en-US" b="1" dirty="0">
                <a:solidFill>
                  <a:schemeClr val="tx1"/>
                </a:solidFill>
              </a:rPr>
              <a:t> </a:t>
            </a:r>
            <a:r>
              <a:rPr lang="en-US" b="1" dirty="0" err="1">
                <a:solidFill>
                  <a:schemeClr val="tx1"/>
                </a:solidFill>
              </a:rPr>
              <a:t>Gine’ye</a:t>
            </a:r>
            <a:r>
              <a:rPr lang="en-US" b="1" dirty="0">
                <a:solidFill>
                  <a:schemeClr val="tx1"/>
                </a:solidFill>
              </a:rPr>
              <a:t> </a:t>
            </a:r>
            <a:r>
              <a:rPr lang="en-US" b="1" dirty="0" err="1">
                <a:solidFill>
                  <a:schemeClr val="tx1"/>
                </a:solidFill>
              </a:rPr>
              <a:t>satış</a:t>
            </a:r>
            <a:r>
              <a:rPr lang="en-US" b="1" dirty="0">
                <a:solidFill>
                  <a:schemeClr val="tx1"/>
                </a:solidFill>
              </a:rPr>
              <a:t> (</a:t>
            </a:r>
            <a:r>
              <a:rPr lang="en-US" b="1" dirty="0" err="1">
                <a:solidFill>
                  <a:schemeClr val="tx1"/>
                </a:solidFill>
              </a:rPr>
              <a:t>taşıma</a:t>
            </a:r>
            <a:r>
              <a:rPr lang="en-US" b="1" dirty="0">
                <a:solidFill>
                  <a:schemeClr val="tx1"/>
                </a:solidFill>
              </a:rPr>
              <a:t> </a:t>
            </a:r>
            <a:r>
              <a:rPr lang="en-US" b="1" dirty="0" err="1">
                <a:solidFill>
                  <a:schemeClr val="tx1"/>
                </a:solidFill>
              </a:rPr>
              <a:t>bedeli</a:t>
            </a:r>
            <a:r>
              <a:rPr lang="en-US" b="1" dirty="0">
                <a:solidFill>
                  <a:schemeClr val="tx1"/>
                </a:solidFill>
              </a:rPr>
              <a:t> </a:t>
            </a:r>
            <a:r>
              <a:rPr lang="en-US" b="1" dirty="0" err="1">
                <a:solidFill>
                  <a:schemeClr val="tx1"/>
                </a:solidFill>
              </a:rPr>
              <a:t>dahil</a:t>
            </a:r>
            <a:r>
              <a:rPr lang="en-US" b="1" dirty="0">
                <a:solidFill>
                  <a:schemeClr val="tx1"/>
                </a:solidFill>
              </a:rPr>
              <a:t>) </a:t>
            </a:r>
            <a:r>
              <a:rPr lang="tr-TR" b="1" dirty="0">
                <a:solidFill>
                  <a:schemeClr val="tx1"/>
                </a:solidFill>
              </a:rPr>
              <a:t>fiyatı</a:t>
            </a:r>
            <a:r>
              <a:rPr lang="en-US" b="1" dirty="0">
                <a:solidFill>
                  <a:schemeClr val="tx1"/>
                </a:solidFill>
              </a:rPr>
              <a:t> 2</a:t>
            </a:r>
            <a:r>
              <a:rPr lang="tr-TR" b="1" dirty="0">
                <a:solidFill>
                  <a:schemeClr val="tx1"/>
                </a:solidFill>
              </a:rPr>
              <a:t>5</a:t>
            </a:r>
            <a:r>
              <a:rPr lang="en-US" b="1" dirty="0">
                <a:solidFill>
                  <a:schemeClr val="tx1"/>
                </a:solidFill>
              </a:rPr>
              <a:t>0tl</a:t>
            </a:r>
          </a:p>
          <a:p>
            <a:pPr indent="-228600" algn="ctr" defTabSz="914400">
              <a:lnSpc>
                <a:spcPct val="90000"/>
              </a:lnSpc>
              <a:spcAft>
                <a:spcPts val="600"/>
              </a:spcAft>
              <a:buFont typeface="Arial" panose="020B0604020202020204" pitchFamily="34" charset="0"/>
              <a:buChar char="•"/>
            </a:pPr>
            <a:r>
              <a:rPr lang="en-US" b="1" dirty="0" err="1">
                <a:solidFill>
                  <a:schemeClr val="tx1"/>
                </a:solidFill>
              </a:rPr>
              <a:t>Gine’de</a:t>
            </a:r>
            <a:r>
              <a:rPr lang="en-US" b="1" dirty="0">
                <a:solidFill>
                  <a:schemeClr val="tx1"/>
                </a:solidFill>
              </a:rPr>
              <a:t> </a:t>
            </a:r>
            <a:r>
              <a:rPr lang="en-US" b="1" dirty="0" err="1">
                <a:solidFill>
                  <a:schemeClr val="tx1"/>
                </a:solidFill>
              </a:rPr>
              <a:t>satış</a:t>
            </a:r>
            <a:r>
              <a:rPr lang="en-US" b="1" dirty="0">
                <a:solidFill>
                  <a:schemeClr val="tx1"/>
                </a:solidFill>
              </a:rPr>
              <a:t> </a:t>
            </a:r>
            <a:r>
              <a:rPr lang="en-US" b="1" dirty="0" err="1">
                <a:solidFill>
                  <a:schemeClr val="tx1"/>
                </a:solidFill>
              </a:rPr>
              <a:t>fiyatı</a:t>
            </a:r>
            <a:r>
              <a:rPr lang="en-US" b="1" dirty="0">
                <a:solidFill>
                  <a:schemeClr val="tx1"/>
                </a:solidFill>
              </a:rPr>
              <a:t> </a:t>
            </a:r>
            <a:r>
              <a:rPr lang="tr-TR" b="1" dirty="0">
                <a:solidFill>
                  <a:schemeClr val="tx1"/>
                </a:solidFill>
              </a:rPr>
              <a:t>393</a:t>
            </a:r>
            <a:r>
              <a:rPr lang="en-US" b="1" dirty="0">
                <a:solidFill>
                  <a:schemeClr val="tx1"/>
                </a:solidFill>
              </a:rPr>
              <a:t> TL</a:t>
            </a:r>
          </a:p>
          <a:p>
            <a:pPr indent="-228600" algn="ctr" defTabSz="914400">
              <a:lnSpc>
                <a:spcPct val="90000"/>
              </a:lnSpc>
              <a:spcAft>
                <a:spcPts val="600"/>
              </a:spcAft>
              <a:buFont typeface="Arial" panose="020B0604020202020204" pitchFamily="34" charset="0"/>
              <a:buChar char="•"/>
            </a:pPr>
            <a:r>
              <a:rPr lang="en-US" b="1" dirty="0">
                <a:solidFill>
                  <a:schemeClr val="tx1"/>
                </a:solidFill>
              </a:rPr>
              <a:t>Net Kar:</a:t>
            </a:r>
            <a:r>
              <a:rPr lang="tr-TR" b="1" dirty="0">
                <a:solidFill>
                  <a:schemeClr val="tx1"/>
                </a:solidFill>
              </a:rPr>
              <a:t>143</a:t>
            </a:r>
            <a:r>
              <a:rPr lang="en-US" b="1" dirty="0">
                <a:solidFill>
                  <a:schemeClr val="tx1"/>
                </a:solidFill>
              </a:rPr>
              <a:t> Tl</a:t>
            </a:r>
          </a:p>
          <a:p>
            <a:pPr indent="-228600" defTabSz="914400">
              <a:lnSpc>
                <a:spcPct val="90000"/>
              </a:lnSpc>
              <a:spcAft>
                <a:spcPts val="600"/>
              </a:spcAft>
              <a:buFont typeface="Arial" panose="020B0604020202020204" pitchFamily="34" charset="0"/>
              <a:buChar char="•"/>
            </a:pPr>
            <a:endParaRPr lang="en-US" sz="2000" b="1" dirty="0">
              <a:solidFill>
                <a:schemeClr val="tx1"/>
              </a:solidFill>
            </a:endParaRPr>
          </a:p>
          <a:p>
            <a:pPr indent="-228600" defTabSz="914400">
              <a:lnSpc>
                <a:spcPct val="90000"/>
              </a:lnSpc>
              <a:spcAft>
                <a:spcPts val="600"/>
              </a:spcAft>
              <a:buFont typeface="Arial" panose="020B0604020202020204" pitchFamily="34" charset="0"/>
              <a:buChar char="•"/>
            </a:pPr>
            <a:endParaRPr lang="en-US" sz="2000" b="1" dirty="0">
              <a:solidFill>
                <a:schemeClr val="tx1"/>
              </a:solidFill>
            </a:endParaRPr>
          </a:p>
          <a:p>
            <a:pPr indent="-228600" defTabSz="914400">
              <a:lnSpc>
                <a:spcPct val="90000"/>
              </a:lnSpc>
              <a:spcAft>
                <a:spcPts val="600"/>
              </a:spcAft>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3155261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etin kutusu 26">
            <a:extLst>
              <a:ext uri="{FF2B5EF4-FFF2-40B4-BE49-F238E27FC236}">
                <a16:creationId xmlns:a16="http://schemas.microsoft.com/office/drawing/2014/main" id="{E191CE46-5BE7-538D-7325-21E2467C964E}"/>
              </a:ext>
            </a:extLst>
          </p:cNvPr>
          <p:cNvSpPr txBox="1"/>
          <p:nvPr/>
        </p:nvSpPr>
        <p:spPr>
          <a:xfrm>
            <a:off x="3418812" y="280745"/>
            <a:ext cx="4649152" cy="584775"/>
          </a:xfrm>
          <a:prstGeom prst="rect">
            <a:avLst/>
          </a:prstGeom>
          <a:noFill/>
        </p:spPr>
        <p:txBody>
          <a:bodyPr wrap="square">
            <a:spAutoFit/>
          </a:bodyPr>
          <a:lstStyle/>
          <a:p>
            <a:pPr algn="ctr"/>
            <a:r>
              <a:rPr lang="tr-TR" sz="3200" b="1" dirty="0">
                <a:ea typeface="+mj-ea"/>
                <a:cs typeface="+mj-cs"/>
              </a:rPr>
              <a:t>YATIRIM</a:t>
            </a:r>
            <a:r>
              <a:rPr lang="tr-TR" sz="3200" b="1" dirty="0"/>
              <a:t> </a:t>
            </a:r>
            <a:r>
              <a:rPr lang="tr-TR" sz="3200" b="1" dirty="0">
                <a:ea typeface="+mj-ea"/>
                <a:cs typeface="+mj-cs"/>
              </a:rPr>
              <a:t>ÖRNEKLERİ</a:t>
            </a:r>
          </a:p>
        </p:txBody>
      </p:sp>
      <p:sp>
        <p:nvSpPr>
          <p:cNvPr id="28" name="Dikdörtgen 27">
            <a:extLst>
              <a:ext uri="{FF2B5EF4-FFF2-40B4-BE49-F238E27FC236}">
                <a16:creationId xmlns:a16="http://schemas.microsoft.com/office/drawing/2014/main" id="{6F7C1CFB-B3A7-E12E-A9AA-54E494CA79E5}"/>
              </a:ext>
            </a:extLst>
          </p:cNvPr>
          <p:cNvSpPr/>
          <p:nvPr/>
        </p:nvSpPr>
        <p:spPr>
          <a:xfrm>
            <a:off x="2056032" y="1829143"/>
            <a:ext cx="4614759" cy="416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algn="ctr" defTabSz="914400">
              <a:lnSpc>
                <a:spcPct val="90000"/>
              </a:lnSpc>
              <a:spcAft>
                <a:spcPts val="600"/>
              </a:spcAft>
              <a:buFont typeface="Arial" panose="020B0604020202020204" pitchFamily="34" charset="0"/>
              <a:buChar char="•"/>
            </a:pPr>
            <a:r>
              <a:rPr lang="en-US" b="1" dirty="0" err="1">
                <a:solidFill>
                  <a:schemeClr val="tx1"/>
                </a:solidFill>
              </a:rPr>
              <a:t>Türkiye’den</a:t>
            </a:r>
            <a:r>
              <a:rPr lang="en-US" b="1" dirty="0">
                <a:solidFill>
                  <a:schemeClr val="tx1"/>
                </a:solidFill>
              </a:rPr>
              <a:t> </a:t>
            </a:r>
            <a:r>
              <a:rPr lang="en-US" b="1" dirty="0" err="1">
                <a:solidFill>
                  <a:schemeClr val="tx1"/>
                </a:solidFill>
              </a:rPr>
              <a:t>Gine’ye</a:t>
            </a:r>
            <a:r>
              <a:rPr lang="en-US" b="1" dirty="0">
                <a:solidFill>
                  <a:schemeClr val="tx1"/>
                </a:solidFill>
              </a:rPr>
              <a:t> </a:t>
            </a:r>
            <a:r>
              <a:rPr lang="en-US" b="1" dirty="0" err="1">
                <a:solidFill>
                  <a:schemeClr val="tx1"/>
                </a:solidFill>
              </a:rPr>
              <a:t>satış</a:t>
            </a:r>
            <a:r>
              <a:rPr lang="en-US" b="1" dirty="0">
                <a:solidFill>
                  <a:schemeClr val="tx1"/>
                </a:solidFill>
              </a:rPr>
              <a:t> (</a:t>
            </a:r>
            <a:r>
              <a:rPr lang="en-US" b="1" dirty="0" err="1">
                <a:solidFill>
                  <a:schemeClr val="tx1"/>
                </a:solidFill>
              </a:rPr>
              <a:t>taşıma</a:t>
            </a:r>
            <a:r>
              <a:rPr lang="en-US" b="1" dirty="0">
                <a:solidFill>
                  <a:schemeClr val="tx1"/>
                </a:solidFill>
              </a:rPr>
              <a:t> </a:t>
            </a:r>
            <a:r>
              <a:rPr lang="en-US" b="1" dirty="0" err="1">
                <a:solidFill>
                  <a:schemeClr val="tx1"/>
                </a:solidFill>
              </a:rPr>
              <a:t>bedeli</a:t>
            </a:r>
            <a:r>
              <a:rPr lang="en-US" b="1" dirty="0">
                <a:solidFill>
                  <a:schemeClr val="tx1"/>
                </a:solidFill>
              </a:rPr>
              <a:t> </a:t>
            </a:r>
            <a:r>
              <a:rPr lang="en-US" b="1" dirty="0" err="1">
                <a:solidFill>
                  <a:schemeClr val="tx1"/>
                </a:solidFill>
              </a:rPr>
              <a:t>dahil</a:t>
            </a:r>
            <a:r>
              <a:rPr lang="en-US" b="1" dirty="0">
                <a:solidFill>
                  <a:schemeClr val="tx1"/>
                </a:solidFill>
              </a:rPr>
              <a:t>) </a:t>
            </a:r>
            <a:r>
              <a:rPr lang="tr-TR" b="1" dirty="0">
                <a:solidFill>
                  <a:schemeClr val="tx1"/>
                </a:solidFill>
              </a:rPr>
              <a:t>fiyatı</a:t>
            </a:r>
            <a:r>
              <a:rPr lang="en-US" b="1" dirty="0">
                <a:solidFill>
                  <a:schemeClr val="tx1"/>
                </a:solidFill>
              </a:rPr>
              <a:t> 290tl</a:t>
            </a:r>
          </a:p>
          <a:p>
            <a:pPr indent="-228600" algn="ctr" defTabSz="914400">
              <a:lnSpc>
                <a:spcPct val="90000"/>
              </a:lnSpc>
              <a:spcAft>
                <a:spcPts val="600"/>
              </a:spcAft>
              <a:buFont typeface="Arial" panose="020B0604020202020204" pitchFamily="34" charset="0"/>
              <a:buChar char="•"/>
            </a:pPr>
            <a:r>
              <a:rPr lang="en-US" b="1" dirty="0" err="1">
                <a:solidFill>
                  <a:schemeClr val="tx1"/>
                </a:solidFill>
              </a:rPr>
              <a:t>Gine’de</a:t>
            </a:r>
            <a:r>
              <a:rPr lang="en-US" b="1" dirty="0">
                <a:solidFill>
                  <a:schemeClr val="tx1"/>
                </a:solidFill>
              </a:rPr>
              <a:t> </a:t>
            </a:r>
            <a:r>
              <a:rPr lang="en-US" b="1" dirty="0" err="1">
                <a:solidFill>
                  <a:schemeClr val="tx1"/>
                </a:solidFill>
              </a:rPr>
              <a:t>satış</a:t>
            </a:r>
            <a:r>
              <a:rPr lang="en-US" b="1" dirty="0">
                <a:solidFill>
                  <a:schemeClr val="tx1"/>
                </a:solidFill>
              </a:rPr>
              <a:t> </a:t>
            </a:r>
            <a:r>
              <a:rPr lang="en-US" b="1" dirty="0" err="1">
                <a:solidFill>
                  <a:schemeClr val="tx1"/>
                </a:solidFill>
              </a:rPr>
              <a:t>fiyatı</a:t>
            </a:r>
            <a:r>
              <a:rPr lang="en-US" b="1" dirty="0">
                <a:solidFill>
                  <a:schemeClr val="tx1"/>
                </a:solidFill>
              </a:rPr>
              <a:t> 400 TL</a:t>
            </a:r>
          </a:p>
          <a:p>
            <a:pPr indent="-228600" algn="ctr" defTabSz="914400">
              <a:lnSpc>
                <a:spcPct val="90000"/>
              </a:lnSpc>
              <a:spcAft>
                <a:spcPts val="600"/>
              </a:spcAft>
              <a:buFont typeface="Arial" panose="020B0604020202020204" pitchFamily="34" charset="0"/>
              <a:buChar char="•"/>
            </a:pPr>
            <a:r>
              <a:rPr lang="en-US" b="1" dirty="0">
                <a:solidFill>
                  <a:schemeClr val="tx1"/>
                </a:solidFill>
              </a:rPr>
              <a:t>Net Kar:110 Tl</a:t>
            </a:r>
          </a:p>
          <a:p>
            <a:pPr indent="-228600" defTabSz="914400">
              <a:lnSpc>
                <a:spcPct val="90000"/>
              </a:lnSpc>
              <a:spcAft>
                <a:spcPts val="600"/>
              </a:spcAft>
              <a:buFont typeface="Arial" panose="020B0604020202020204" pitchFamily="34" charset="0"/>
              <a:buChar char="•"/>
            </a:pPr>
            <a:endParaRPr lang="en-US" sz="2000" b="1" dirty="0">
              <a:solidFill>
                <a:schemeClr val="tx1"/>
              </a:solidFill>
            </a:endParaRPr>
          </a:p>
          <a:p>
            <a:pPr indent="-228600" defTabSz="914400">
              <a:lnSpc>
                <a:spcPct val="90000"/>
              </a:lnSpc>
              <a:spcAft>
                <a:spcPts val="600"/>
              </a:spcAft>
              <a:buFont typeface="Arial" panose="020B0604020202020204" pitchFamily="34" charset="0"/>
              <a:buChar char="•"/>
            </a:pPr>
            <a:endParaRPr lang="en-US" sz="2000" b="1" dirty="0">
              <a:solidFill>
                <a:schemeClr val="tx1"/>
              </a:solidFill>
            </a:endParaRPr>
          </a:p>
          <a:p>
            <a:pPr indent="-228600" defTabSz="914400">
              <a:lnSpc>
                <a:spcPct val="90000"/>
              </a:lnSpc>
              <a:spcAft>
                <a:spcPts val="600"/>
              </a:spcAft>
              <a:buFont typeface="Arial" panose="020B0604020202020204" pitchFamily="34" charset="0"/>
              <a:buChar char="•"/>
            </a:pPr>
            <a:endParaRPr lang="en-US" sz="2000" dirty="0">
              <a:solidFill>
                <a:schemeClr val="tx1"/>
              </a:solidFill>
            </a:endParaRPr>
          </a:p>
        </p:txBody>
      </p:sp>
      <p:pic>
        <p:nvPicPr>
          <p:cNvPr id="13" name="İçerik Yer Tutucusu 12" descr="kıyafet, ayakkabı, siyah içeren bir resim&#10;&#10;Açıklama otomatik olarak oluşturuldu">
            <a:extLst>
              <a:ext uri="{FF2B5EF4-FFF2-40B4-BE49-F238E27FC236}">
                <a16:creationId xmlns:a16="http://schemas.microsoft.com/office/drawing/2014/main" id="{77179FC9-885F-E32A-FAF6-47702317DA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2148" y="2253461"/>
            <a:ext cx="2762250" cy="1657350"/>
          </a:xfrm>
        </p:spPr>
      </p:pic>
    </p:spTree>
    <p:extLst>
      <p:ext uri="{BB962C8B-B14F-4D97-AF65-F5344CB8AC3E}">
        <p14:creationId xmlns:p14="http://schemas.microsoft.com/office/powerpoint/2010/main" val="3884792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etin kutusu 26">
            <a:extLst>
              <a:ext uri="{FF2B5EF4-FFF2-40B4-BE49-F238E27FC236}">
                <a16:creationId xmlns:a16="http://schemas.microsoft.com/office/drawing/2014/main" id="{E191CE46-5BE7-538D-7325-21E2467C964E}"/>
              </a:ext>
            </a:extLst>
          </p:cNvPr>
          <p:cNvSpPr txBox="1"/>
          <p:nvPr/>
        </p:nvSpPr>
        <p:spPr>
          <a:xfrm>
            <a:off x="2762105" y="2791188"/>
            <a:ext cx="6107573" cy="1077218"/>
          </a:xfrm>
          <a:prstGeom prst="rect">
            <a:avLst/>
          </a:prstGeom>
          <a:noFill/>
        </p:spPr>
        <p:txBody>
          <a:bodyPr wrap="square">
            <a:spAutoFit/>
          </a:bodyPr>
          <a:lstStyle/>
          <a:p>
            <a:pPr algn="ctr"/>
            <a:r>
              <a:rPr lang="tr-TR" sz="3200" b="1" dirty="0">
                <a:ea typeface="+mj-ea"/>
                <a:cs typeface="+mj-cs"/>
              </a:rPr>
              <a:t>Dikkatiniz İçin Teşekkür Ederim</a:t>
            </a:r>
          </a:p>
          <a:p>
            <a:pPr algn="ctr"/>
            <a:endParaRPr lang="tr-TR" sz="3200" b="1" dirty="0">
              <a:ea typeface="+mj-ea"/>
              <a:cs typeface="+mj-cs"/>
            </a:endParaRPr>
          </a:p>
        </p:txBody>
      </p:sp>
      <p:pic>
        <p:nvPicPr>
          <p:cNvPr id="3" name="Resim 2">
            <a:extLst>
              <a:ext uri="{FF2B5EF4-FFF2-40B4-BE49-F238E27FC236}">
                <a16:creationId xmlns:a16="http://schemas.microsoft.com/office/drawing/2014/main" id="{34977556-0A16-877F-3B9D-5EB07AC18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153" y="5401587"/>
            <a:ext cx="2326950" cy="1168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a:extLst>
              <a:ext uri="{FF2B5EF4-FFF2-40B4-BE49-F238E27FC236}">
                <a16:creationId xmlns:a16="http://schemas.microsoft.com/office/drawing/2014/main" id="{C8B27AAA-0445-2C1A-81AF-A4C0E208A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6285" y="5446953"/>
            <a:ext cx="3284801" cy="1138754"/>
          </a:xfrm>
          <a:prstGeom prst="rect">
            <a:avLst/>
          </a:prstGeom>
          <a:ln>
            <a:noFill/>
          </a:ln>
          <a:effectLst>
            <a:softEdge rad="112500"/>
          </a:effectLst>
        </p:spPr>
      </p:pic>
      <p:pic>
        <p:nvPicPr>
          <p:cNvPr id="5" name="Resim 4">
            <a:extLst>
              <a:ext uri="{FF2B5EF4-FFF2-40B4-BE49-F238E27FC236}">
                <a16:creationId xmlns:a16="http://schemas.microsoft.com/office/drawing/2014/main" id="{943B44FD-CFFA-52E0-66D2-59BDB0819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339" y="5635362"/>
            <a:ext cx="1484546" cy="7619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3856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3806109" y="192466"/>
            <a:ext cx="3915294" cy="750440"/>
          </a:xfrm>
        </p:spPr>
        <p:txBody>
          <a:bodyPr>
            <a:noAutofit/>
          </a:bodyPr>
          <a:lstStyle/>
          <a:p>
            <a:r>
              <a:rPr lang="tr-TR" sz="3200" b="1" dirty="0">
                <a:latin typeface="+mn-lt"/>
                <a:cs typeface="Arial" panose="020B0604020202020204" pitchFamily="34" charset="0"/>
              </a:rPr>
              <a:t>   </a:t>
            </a:r>
            <a:r>
              <a:rPr lang="tr-TR" sz="3200" b="1" dirty="0">
                <a:latin typeface="+mn-lt"/>
                <a:ea typeface="+mn-ea"/>
                <a:cs typeface="Arial" panose="020B0604020202020204" pitchFamily="34" charset="0"/>
              </a:rPr>
              <a:t>GENEL BİLGİLER</a:t>
            </a:r>
            <a:endParaRPr lang="en-US" sz="3200" b="1" dirty="0">
              <a:latin typeface="+mn-lt"/>
              <a:ea typeface="+mn-ea"/>
              <a:cs typeface="Arial" panose="020B0604020202020204" pitchFamily="34" charset="0"/>
            </a:endParaRPr>
          </a:p>
        </p:txBody>
      </p:sp>
      <p:pic>
        <p:nvPicPr>
          <p:cNvPr id="19" name="Resim 18">
            <a:extLst>
              <a:ext uri="{FF2B5EF4-FFF2-40B4-BE49-F238E27FC236}">
                <a16:creationId xmlns:a16="http://schemas.microsoft.com/office/drawing/2014/main" id="{5A5F98AB-F818-431C-AD5D-49BA9D0C4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582" y="942906"/>
            <a:ext cx="5729585" cy="4221342"/>
          </a:xfrm>
          <a:prstGeom prst="rect">
            <a:avLst/>
          </a:prstGeom>
        </p:spPr>
      </p:pic>
      <p:sp>
        <p:nvSpPr>
          <p:cNvPr id="20" name="Dikdörtgen 19">
            <a:extLst>
              <a:ext uri="{FF2B5EF4-FFF2-40B4-BE49-F238E27FC236}">
                <a16:creationId xmlns:a16="http://schemas.microsoft.com/office/drawing/2014/main" id="{A5944385-5224-445B-A1C8-9629FCF54658}"/>
              </a:ext>
            </a:extLst>
          </p:cNvPr>
          <p:cNvSpPr/>
          <p:nvPr/>
        </p:nvSpPr>
        <p:spPr>
          <a:xfrm>
            <a:off x="8318633" y="5259860"/>
            <a:ext cx="3016333" cy="818749"/>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tr-TR" dirty="0">
                <a:solidFill>
                  <a:schemeClr val="tx1"/>
                </a:solidFill>
                <a:cs typeface="Arial" panose="020B0604020202020204" pitchFamily="34" charset="0"/>
              </a:rPr>
              <a:t>CONAKRY(Başkent)</a:t>
            </a:r>
          </a:p>
        </p:txBody>
      </p:sp>
      <p:sp>
        <p:nvSpPr>
          <p:cNvPr id="3" name="Dikdörtgen 2">
            <a:extLst>
              <a:ext uri="{FF2B5EF4-FFF2-40B4-BE49-F238E27FC236}">
                <a16:creationId xmlns:a16="http://schemas.microsoft.com/office/drawing/2014/main" id="{72CCF824-6ADE-435C-BE41-80C9BE4BDAFB}"/>
              </a:ext>
            </a:extLst>
          </p:cNvPr>
          <p:cNvSpPr/>
          <p:nvPr/>
        </p:nvSpPr>
        <p:spPr>
          <a:xfrm>
            <a:off x="115817" y="5259860"/>
            <a:ext cx="7380585" cy="1310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tr-TR" dirty="0">
                <a:solidFill>
                  <a:schemeClr val="tx1"/>
                </a:solidFill>
                <a:cs typeface="Arial" panose="020B0604020202020204" pitchFamily="34" charset="0"/>
              </a:rPr>
              <a:t>Bağlı olduğu organizasyonlar: Birleşmiş Milletler, Afrika birliği, Uluslararası </a:t>
            </a:r>
            <a:r>
              <a:rPr lang="tr-TR" dirty="0" err="1">
                <a:solidFill>
                  <a:schemeClr val="tx1"/>
                </a:solidFill>
                <a:cs typeface="Arial" panose="020B0604020202020204" pitchFamily="34" charset="0"/>
              </a:rPr>
              <a:t>Frankofon</a:t>
            </a:r>
            <a:r>
              <a:rPr lang="tr-TR" dirty="0">
                <a:solidFill>
                  <a:schemeClr val="tx1"/>
                </a:solidFill>
                <a:cs typeface="Arial" panose="020B0604020202020204" pitchFamily="34" charset="0"/>
              </a:rPr>
              <a:t> Organizasyonu, Afrika Kalkınma Bankası, Batı Afrika Ülkeleri Ekonomik Topluluğu , Uluslararası İmar ve Kalkınma Bankası, İslam kalkınma Bankası ve Uluslararası Para Fonu, DEİK/Türkiye-Gine İş Konseyi.</a:t>
            </a:r>
          </a:p>
        </p:txBody>
      </p:sp>
      <p:graphicFrame>
        <p:nvGraphicFramePr>
          <p:cNvPr id="4" name="Tablo 3">
            <a:extLst>
              <a:ext uri="{FF2B5EF4-FFF2-40B4-BE49-F238E27FC236}">
                <a16:creationId xmlns:a16="http://schemas.microsoft.com/office/drawing/2014/main" id="{05722D2F-9331-4FF4-A32A-508BAC19749E}"/>
              </a:ext>
            </a:extLst>
          </p:cNvPr>
          <p:cNvGraphicFramePr>
            <a:graphicFrameLocks noGrp="1"/>
          </p:cNvGraphicFramePr>
          <p:nvPr>
            <p:extLst>
              <p:ext uri="{D42A27DB-BD31-4B8C-83A1-F6EECF244321}">
                <p14:modId xmlns:p14="http://schemas.microsoft.com/office/powerpoint/2010/main" val="2710661783"/>
              </p:ext>
            </p:extLst>
          </p:nvPr>
        </p:nvGraphicFramePr>
        <p:xfrm>
          <a:off x="190632" y="942906"/>
          <a:ext cx="6170950" cy="4480560"/>
        </p:xfrm>
        <a:graphic>
          <a:graphicData uri="http://schemas.openxmlformats.org/drawingml/2006/table">
            <a:tbl>
              <a:tblPr firstRow="1" bandRow="1">
                <a:tableStyleId>{F5AB1C69-6EDB-4FF4-983F-18BD219EF322}</a:tableStyleId>
              </a:tblPr>
              <a:tblGrid>
                <a:gridCol w="3085475">
                  <a:extLst>
                    <a:ext uri="{9D8B030D-6E8A-4147-A177-3AD203B41FA5}">
                      <a16:colId xmlns:a16="http://schemas.microsoft.com/office/drawing/2014/main" val="1404745551"/>
                    </a:ext>
                  </a:extLst>
                </a:gridCol>
                <a:gridCol w="3085475">
                  <a:extLst>
                    <a:ext uri="{9D8B030D-6E8A-4147-A177-3AD203B41FA5}">
                      <a16:colId xmlns:a16="http://schemas.microsoft.com/office/drawing/2014/main" val="1377660240"/>
                    </a:ext>
                  </a:extLst>
                </a:gridCol>
              </a:tblGrid>
              <a:tr h="352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kern="1200" dirty="0">
                          <a:solidFill>
                            <a:schemeClr val="tx1"/>
                          </a:solidFill>
                          <a:latin typeface="+mn-lt"/>
                          <a:ea typeface="+mn-ea"/>
                          <a:cs typeface="Arial" panose="020B0604020202020204" pitchFamily="34" charset="0"/>
                        </a:rPr>
                        <a:t>Resmi Adı</a:t>
                      </a:r>
                    </a:p>
                  </a:txBody>
                  <a:tcPr>
                    <a:noFill/>
                  </a:tcPr>
                </a:tc>
                <a:tc>
                  <a:txBody>
                    <a:bodyPr/>
                    <a:lstStyle/>
                    <a:p>
                      <a:pPr marL="0" algn="l" defTabSz="914400" rtl="0" eaLnBrk="1" latinLnBrk="0" hangingPunct="1"/>
                      <a:r>
                        <a:rPr lang="tr-TR" sz="1800" b="0" kern="1200" dirty="0">
                          <a:solidFill>
                            <a:schemeClr val="tx1"/>
                          </a:solidFill>
                          <a:latin typeface="+mn-lt"/>
                          <a:ea typeface="+mn-ea"/>
                          <a:cs typeface="Arial" panose="020B0604020202020204" pitchFamily="34" charset="0"/>
                        </a:rPr>
                        <a:t>Gine Cumhuriyeti</a:t>
                      </a:r>
                    </a:p>
                  </a:txBody>
                  <a:tcPr>
                    <a:noFill/>
                  </a:tcPr>
                </a:tc>
                <a:extLst>
                  <a:ext uri="{0D108BD9-81ED-4DB2-BD59-A6C34878D82A}">
                    <a16:rowId xmlns:a16="http://schemas.microsoft.com/office/drawing/2014/main" val="2842599655"/>
                  </a:ext>
                </a:extLst>
              </a:tr>
              <a:tr h="352014">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Yönetim Şekli </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Askeri Cunta</a:t>
                      </a:r>
                      <a:endParaRPr lang="tr-TR" sz="1800" b="1" kern="1200" dirty="0">
                        <a:solidFill>
                          <a:schemeClr val="tx1"/>
                        </a:solidFill>
                        <a:latin typeface="+mn-lt"/>
                        <a:ea typeface="+mn-ea"/>
                        <a:cs typeface="Arial" panose="020B0604020202020204" pitchFamily="34" charset="0"/>
                      </a:endParaRPr>
                    </a:p>
                  </a:txBody>
                  <a:tcPr>
                    <a:noFill/>
                  </a:tcPr>
                </a:tc>
                <a:extLst>
                  <a:ext uri="{0D108BD9-81ED-4DB2-BD59-A6C34878D82A}">
                    <a16:rowId xmlns:a16="http://schemas.microsoft.com/office/drawing/2014/main" val="3691403359"/>
                  </a:ext>
                </a:extLst>
              </a:tr>
              <a:tr h="352014">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Nüfus</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13.970.000</a:t>
                      </a:r>
                      <a:endParaRPr lang="tr-TR" sz="1800" b="1" kern="1200" dirty="0">
                        <a:solidFill>
                          <a:schemeClr val="tx1"/>
                        </a:solidFill>
                        <a:latin typeface="+mn-lt"/>
                        <a:ea typeface="+mn-ea"/>
                        <a:cs typeface="Arial" panose="020B0604020202020204" pitchFamily="34" charset="0"/>
                      </a:endParaRPr>
                    </a:p>
                  </a:txBody>
                  <a:tcPr>
                    <a:noFill/>
                  </a:tcPr>
                </a:tc>
                <a:extLst>
                  <a:ext uri="{0D108BD9-81ED-4DB2-BD59-A6C34878D82A}">
                    <a16:rowId xmlns:a16="http://schemas.microsoft.com/office/drawing/2014/main" val="1251068062"/>
                  </a:ext>
                </a:extLst>
              </a:tr>
              <a:tr h="352014">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Resmi Dili</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Fransızca</a:t>
                      </a:r>
                      <a:endParaRPr lang="tr-TR" sz="1800" b="1" kern="1200" dirty="0">
                        <a:solidFill>
                          <a:schemeClr val="tx1"/>
                        </a:solidFill>
                        <a:latin typeface="+mn-lt"/>
                        <a:ea typeface="+mn-ea"/>
                        <a:cs typeface="Arial" panose="020B0604020202020204" pitchFamily="34" charset="0"/>
                      </a:endParaRPr>
                    </a:p>
                  </a:txBody>
                  <a:tcPr>
                    <a:noFill/>
                  </a:tcPr>
                </a:tc>
                <a:extLst>
                  <a:ext uri="{0D108BD9-81ED-4DB2-BD59-A6C34878D82A}">
                    <a16:rowId xmlns:a16="http://schemas.microsoft.com/office/drawing/2014/main" val="1777300133"/>
                  </a:ext>
                </a:extLst>
              </a:tr>
              <a:tr h="352014">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Yerel Dilleri</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kern="1200" dirty="0" err="1">
                          <a:solidFill>
                            <a:schemeClr val="tx1"/>
                          </a:solidFill>
                          <a:latin typeface="+mn-lt"/>
                          <a:cs typeface="Arial" panose="020B0604020202020204" pitchFamily="34" charset="0"/>
                        </a:rPr>
                        <a:t>Fulani</a:t>
                      </a:r>
                      <a:r>
                        <a:rPr lang="tr-TR" sz="1800" kern="1200" dirty="0">
                          <a:solidFill>
                            <a:schemeClr val="tx1"/>
                          </a:solidFill>
                          <a:latin typeface="+mn-lt"/>
                          <a:cs typeface="Arial" panose="020B0604020202020204" pitchFamily="34" charset="0"/>
                        </a:rPr>
                        <a:t>, </a:t>
                      </a:r>
                      <a:r>
                        <a:rPr lang="tr-TR" sz="1800" kern="1200" dirty="0" err="1">
                          <a:solidFill>
                            <a:schemeClr val="tx1"/>
                          </a:solidFill>
                          <a:latin typeface="+mn-lt"/>
                          <a:cs typeface="Arial" panose="020B0604020202020204" pitchFamily="34" charset="0"/>
                        </a:rPr>
                        <a:t>Maninke</a:t>
                      </a:r>
                      <a:r>
                        <a:rPr lang="tr-TR" sz="1800" kern="1200" dirty="0">
                          <a:solidFill>
                            <a:schemeClr val="tx1"/>
                          </a:solidFill>
                          <a:latin typeface="+mn-lt"/>
                          <a:cs typeface="Arial" panose="020B0604020202020204" pitchFamily="34" charset="0"/>
                        </a:rPr>
                        <a:t>, </a:t>
                      </a:r>
                      <a:r>
                        <a:rPr lang="tr-TR" sz="1800" kern="1200" dirty="0" err="1">
                          <a:solidFill>
                            <a:schemeClr val="tx1"/>
                          </a:solidFill>
                          <a:latin typeface="+mn-lt"/>
                          <a:cs typeface="Arial" panose="020B0604020202020204" pitchFamily="34" charset="0"/>
                        </a:rPr>
                        <a:t>Susu</a:t>
                      </a:r>
                      <a:r>
                        <a:rPr lang="tr-TR" sz="1800" kern="1200" dirty="0">
                          <a:solidFill>
                            <a:schemeClr val="tx1"/>
                          </a:solidFill>
                          <a:latin typeface="+mn-lt"/>
                          <a:cs typeface="Arial" panose="020B0604020202020204" pitchFamily="34" charset="0"/>
                        </a:rPr>
                        <a:t> vb.</a:t>
                      </a:r>
                      <a:endParaRPr lang="tr-TR" sz="1800" b="1" kern="1200" dirty="0">
                        <a:solidFill>
                          <a:schemeClr val="tx1"/>
                        </a:solidFill>
                        <a:latin typeface="+mn-lt"/>
                        <a:ea typeface="+mn-ea"/>
                        <a:cs typeface="Arial" panose="020B0604020202020204" pitchFamily="34" charset="0"/>
                      </a:endParaRPr>
                    </a:p>
                  </a:txBody>
                  <a:tcPr>
                    <a:noFill/>
                  </a:tcPr>
                </a:tc>
                <a:extLst>
                  <a:ext uri="{0D108BD9-81ED-4DB2-BD59-A6C34878D82A}">
                    <a16:rowId xmlns:a16="http://schemas.microsoft.com/office/drawing/2014/main" val="3016333983"/>
                  </a:ext>
                </a:extLst>
              </a:tr>
              <a:tr h="352014">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Yüzölçümü</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245.836 km2</a:t>
                      </a:r>
                      <a:endParaRPr lang="tr-TR" sz="1800" b="1" kern="1200" dirty="0">
                        <a:solidFill>
                          <a:schemeClr val="tx1"/>
                        </a:solidFill>
                        <a:latin typeface="+mn-lt"/>
                        <a:ea typeface="+mn-ea"/>
                        <a:cs typeface="Arial" panose="020B0604020202020204" pitchFamily="34" charset="0"/>
                      </a:endParaRPr>
                    </a:p>
                  </a:txBody>
                  <a:tcPr>
                    <a:noFill/>
                  </a:tcPr>
                </a:tc>
                <a:extLst>
                  <a:ext uri="{0D108BD9-81ED-4DB2-BD59-A6C34878D82A}">
                    <a16:rowId xmlns:a16="http://schemas.microsoft.com/office/drawing/2014/main" val="1429939893"/>
                  </a:ext>
                </a:extLst>
              </a:tr>
              <a:tr h="352014">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Başkent</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kern="1200" dirty="0" err="1">
                          <a:solidFill>
                            <a:schemeClr val="tx1"/>
                          </a:solidFill>
                          <a:latin typeface="+mn-lt"/>
                          <a:cs typeface="Arial" panose="020B0604020202020204" pitchFamily="34" charset="0"/>
                        </a:rPr>
                        <a:t>Conakry</a:t>
                      </a:r>
                      <a:endParaRPr lang="tr-TR" sz="1800" b="1" kern="1200" dirty="0">
                        <a:solidFill>
                          <a:schemeClr val="tx1"/>
                        </a:solidFill>
                        <a:latin typeface="+mn-lt"/>
                        <a:ea typeface="+mn-ea"/>
                        <a:cs typeface="Arial" panose="020B0604020202020204" pitchFamily="34" charset="0"/>
                      </a:endParaRPr>
                    </a:p>
                  </a:txBody>
                  <a:tcPr>
                    <a:noFill/>
                  </a:tcPr>
                </a:tc>
                <a:extLst>
                  <a:ext uri="{0D108BD9-81ED-4DB2-BD59-A6C34878D82A}">
                    <a16:rowId xmlns:a16="http://schemas.microsoft.com/office/drawing/2014/main" val="2853741472"/>
                  </a:ext>
                </a:extLst>
              </a:tr>
              <a:tr h="607586">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Başlıca Şehirler</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kern="1200" dirty="0" err="1">
                          <a:solidFill>
                            <a:schemeClr val="tx1"/>
                          </a:solidFill>
                          <a:latin typeface="+mn-lt"/>
                          <a:cs typeface="Arial" panose="020B0604020202020204" pitchFamily="34" charset="0"/>
                        </a:rPr>
                        <a:t>Boke,Conakry,kankan</a:t>
                      </a:r>
                      <a:r>
                        <a:rPr lang="tr-TR" sz="1800" kern="1200" dirty="0">
                          <a:solidFill>
                            <a:schemeClr val="tx1"/>
                          </a:solidFill>
                          <a:latin typeface="+mn-lt"/>
                          <a:cs typeface="Arial" panose="020B0604020202020204" pitchFamily="34" charset="0"/>
                        </a:rPr>
                        <a:t>, </a:t>
                      </a:r>
                      <a:r>
                        <a:rPr lang="tr-TR" sz="1800" kern="1200" dirty="0" err="1">
                          <a:solidFill>
                            <a:schemeClr val="tx1"/>
                          </a:solidFill>
                          <a:latin typeface="+mn-lt"/>
                          <a:cs typeface="Arial" panose="020B0604020202020204" pitchFamily="34" charset="0"/>
                        </a:rPr>
                        <a:t>Nzerekore</a:t>
                      </a:r>
                      <a:r>
                        <a:rPr lang="tr-TR" sz="1800" kern="1200" dirty="0">
                          <a:solidFill>
                            <a:schemeClr val="tx1"/>
                          </a:solidFill>
                          <a:latin typeface="+mn-lt"/>
                          <a:cs typeface="Arial" panose="020B0604020202020204" pitchFamily="34" charset="0"/>
                        </a:rPr>
                        <a:t>, </a:t>
                      </a:r>
                      <a:r>
                        <a:rPr lang="tr-TR" sz="1800" kern="1200" dirty="0" err="1">
                          <a:solidFill>
                            <a:schemeClr val="tx1"/>
                          </a:solidFill>
                          <a:latin typeface="+mn-lt"/>
                          <a:cs typeface="Arial" panose="020B0604020202020204" pitchFamily="34" charset="0"/>
                        </a:rPr>
                        <a:t>Mamou,Labe,Kindia,Farana</a:t>
                      </a:r>
                      <a:r>
                        <a:rPr lang="tr-TR" sz="1800" kern="1200" dirty="0">
                          <a:solidFill>
                            <a:schemeClr val="tx1"/>
                          </a:solidFill>
                          <a:latin typeface="+mn-lt"/>
                          <a:cs typeface="Arial" panose="020B0604020202020204" pitchFamily="34" charset="0"/>
                        </a:rPr>
                        <a:t>,</a:t>
                      </a:r>
                      <a:endParaRPr lang="tr-TR" sz="1800" b="1" kern="1200" dirty="0">
                        <a:solidFill>
                          <a:schemeClr val="tx1"/>
                        </a:solidFill>
                        <a:latin typeface="+mn-lt"/>
                        <a:ea typeface="+mn-ea"/>
                        <a:cs typeface="Arial" panose="020B0604020202020204" pitchFamily="34" charset="0"/>
                      </a:endParaRPr>
                    </a:p>
                  </a:txBody>
                  <a:tcPr>
                    <a:noFill/>
                  </a:tcPr>
                </a:tc>
                <a:extLst>
                  <a:ext uri="{0D108BD9-81ED-4DB2-BD59-A6C34878D82A}">
                    <a16:rowId xmlns:a16="http://schemas.microsoft.com/office/drawing/2014/main" val="2641934452"/>
                  </a:ext>
                </a:extLst>
              </a:tr>
              <a:tr h="352014">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Din</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İslamiyet, Hristiyanlık, Animizm</a:t>
                      </a:r>
                      <a:endParaRPr lang="tr-TR" sz="1800" b="1" kern="1200" dirty="0">
                        <a:solidFill>
                          <a:schemeClr val="tx1"/>
                        </a:solidFill>
                        <a:latin typeface="+mn-lt"/>
                        <a:ea typeface="+mn-ea"/>
                        <a:cs typeface="Arial" panose="020B0604020202020204" pitchFamily="34" charset="0"/>
                      </a:endParaRPr>
                    </a:p>
                  </a:txBody>
                  <a:tcPr>
                    <a:noFill/>
                  </a:tcPr>
                </a:tc>
                <a:extLst>
                  <a:ext uri="{0D108BD9-81ED-4DB2-BD59-A6C34878D82A}">
                    <a16:rowId xmlns:a16="http://schemas.microsoft.com/office/drawing/2014/main" val="4151678086"/>
                  </a:ext>
                </a:extLst>
              </a:tr>
              <a:tr h="352014">
                <a:tc>
                  <a:txBody>
                    <a:bodyPr/>
                    <a:lstStyle/>
                    <a:p>
                      <a:pPr marL="0" algn="l" defTabSz="914400" rtl="0" eaLnBrk="1" latinLnBrk="0" hangingPunct="1"/>
                      <a:r>
                        <a:rPr lang="tr-TR" sz="1800" kern="1200" dirty="0">
                          <a:solidFill>
                            <a:schemeClr val="tx1"/>
                          </a:solidFill>
                          <a:latin typeface="+mn-lt"/>
                          <a:cs typeface="Arial" panose="020B0604020202020204" pitchFamily="34" charset="0"/>
                        </a:rPr>
                        <a:t>Para biri</a:t>
                      </a:r>
                      <a:endParaRPr lang="tr-TR" sz="1800" b="1" kern="1200" dirty="0">
                        <a:solidFill>
                          <a:schemeClr val="tx1"/>
                        </a:solidFill>
                        <a:latin typeface="+mn-lt"/>
                        <a:ea typeface="+mn-ea"/>
                        <a:cs typeface="Arial" panose="020B0604020202020204" pitchFamily="34" charset="0"/>
                      </a:endParaRPr>
                    </a:p>
                  </a:txBody>
                  <a:tcPr>
                    <a:noFill/>
                  </a:tcPr>
                </a:tc>
                <a:tc>
                  <a:txBody>
                    <a:bodyPr/>
                    <a:lstStyle/>
                    <a:p>
                      <a:pPr marL="0" algn="l" defTabSz="914400" rtl="0" eaLnBrk="1" latinLnBrk="0" hangingPunct="1"/>
                      <a:r>
                        <a:rPr lang="tr-TR" sz="1800" b="0" kern="1200" dirty="0">
                          <a:solidFill>
                            <a:schemeClr val="tx1"/>
                          </a:solidFill>
                          <a:latin typeface="+mn-lt"/>
                          <a:ea typeface="+mn-ea"/>
                          <a:cs typeface="Arial" panose="020B0604020202020204" pitchFamily="34" charset="0"/>
                        </a:rPr>
                        <a:t>Gine Frangı (1Tl=500GF) (1$=8689GF)</a:t>
                      </a:r>
                    </a:p>
                  </a:txBody>
                  <a:tcPr>
                    <a:noFill/>
                  </a:tcPr>
                </a:tc>
                <a:extLst>
                  <a:ext uri="{0D108BD9-81ED-4DB2-BD59-A6C34878D82A}">
                    <a16:rowId xmlns:a16="http://schemas.microsoft.com/office/drawing/2014/main" val="16205944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689" y="73082"/>
            <a:ext cx="4765271" cy="755130"/>
          </a:xfrm>
        </p:spPr>
        <p:txBody>
          <a:bodyPr>
            <a:normAutofit/>
          </a:bodyPr>
          <a:lstStyle/>
          <a:p>
            <a:pPr algn="ctr"/>
            <a:r>
              <a:rPr lang="tr-TR" sz="3200" b="1" dirty="0">
                <a:latin typeface="+mn-lt"/>
                <a:cs typeface="Arial" panose="020B0604020202020204" pitchFamily="34" charset="0"/>
              </a:rPr>
              <a:t>COĞRAFİ KONUM</a:t>
            </a:r>
            <a:endParaRPr lang="en-US" sz="3200" b="1" dirty="0">
              <a:latin typeface="+mn-lt"/>
              <a:cs typeface="Arial" panose="020B0604020202020204" pitchFamily="34" charset="0"/>
            </a:endParaRPr>
          </a:p>
        </p:txBody>
      </p:sp>
      <p:sp>
        <p:nvSpPr>
          <p:cNvPr id="11" name="Dikdörtgen 10">
            <a:extLst>
              <a:ext uri="{FF2B5EF4-FFF2-40B4-BE49-F238E27FC236}">
                <a16:creationId xmlns:a16="http://schemas.microsoft.com/office/drawing/2014/main" id="{6D4280AA-6A01-4904-8D2A-169C814AA070}"/>
              </a:ext>
            </a:extLst>
          </p:cNvPr>
          <p:cNvSpPr/>
          <p:nvPr/>
        </p:nvSpPr>
        <p:spPr>
          <a:xfrm>
            <a:off x="263525" y="507076"/>
            <a:ext cx="5130800" cy="62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700" dirty="0">
                <a:solidFill>
                  <a:schemeClr val="tx1"/>
                </a:solidFill>
                <a:cs typeface="Arial" panose="020B0604020202020204" pitchFamily="34" charset="0"/>
              </a:rPr>
              <a:t>Ülke toplamda sahip olduğu 4.046 km sınırın 816 km'si Fildişi Sahili, 421 km'si Gine-Bissau, 590 km'si Liberya, 1.062 km'si Mali, 363 km'si Senegal ve 794 km'si Sierra Leone ile oluşmaktadır. Ülkenin kara sınırı haricinde Atlas Okyanusu kıyısında 320 km'lik sahil şeridi bulunmaktadır.</a:t>
            </a:r>
          </a:p>
          <a:p>
            <a:pPr algn="just"/>
            <a:r>
              <a:rPr lang="tr-TR" sz="1700" dirty="0">
                <a:solidFill>
                  <a:schemeClr val="tx1"/>
                </a:solidFill>
                <a:cs typeface="Arial" panose="020B0604020202020204" pitchFamily="34" charset="0"/>
              </a:rPr>
              <a:t>Ülkenin kıyıdan iç kesimlerine, doğuya doğru ilerlendiğinde arazi basamaklar halinde yükselerek 1.000 m yüksekliğe kadar çıkmaktadır. Burada bulunan ve Futa-</a:t>
            </a:r>
            <a:r>
              <a:rPr lang="tr-TR" sz="1700" dirty="0" err="1">
                <a:solidFill>
                  <a:schemeClr val="tx1"/>
                </a:solidFill>
                <a:cs typeface="Arial" panose="020B0604020202020204" pitchFamily="34" charset="0"/>
              </a:rPr>
              <a:t>Djalon</a:t>
            </a:r>
            <a:r>
              <a:rPr lang="tr-TR" sz="1700" dirty="0">
                <a:solidFill>
                  <a:schemeClr val="tx1"/>
                </a:solidFill>
                <a:cs typeface="Arial" panose="020B0604020202020204" pitchFamily="34" charset="0"/>
              </a:rPr>
              <a:t> olarak adlandırılan dağlık bölgede yağmur ormanları da yer almaktadır. Bu dağlık bölgenin güneydoğusunda yer alan yaylalar, ülkenin bu bölgesinde yer alan dağlık bölgeler ile köprü vazifesi görmektedir. Gine'nin güneydoğu kesiminde yer alan bölgeler ülkenin en yüksek noktalarını oluşturmakta olup 1.752 m ile ülkenin en yüksek noktasını konumunda olan </a:t>
            </a:r>
            <a:r>
              <a:rPr lang="tr-TR" sz="1700" dirty="0" err="1">
                <a:solidFill>
                  <a:schemeClr val="tx1"/>
                </a:solidFill>
                <a:cs typeface="Arial" panose="020B0604020202020204" pitchFamily="34" charset="0"/>
              </a:rPr>
              <a:t>Nimba</a:t>
            </a:r>
            <a:r>
              <a:rPr lang="tr-TR" sz="1700" dirty="0">
                <a:solidFill>
                  <a:schemeClr val="tx1"/>
                </a:solidFill>
                <a:cs typeface="Arial" panose="020B0604020202020204" pitchFamily="34" charset="0"/>
              </a:rPr>
              <a:t> </a:t>
            </a:r>
            <a:r>
              <a:rPr lang="tr-TR" sz="1700" dirty="0" err="1">
                <a:solidFill>
                  <a:schemeClr val="tx1"/>
                </a:solidFill>
                <a:cs typeface="Arial" panose="020B0604020202020204" pitchFamily="34" charset="0"/>
              </a:rPr>
              <a:t>Dağı’da</a:t>
            </a:r>
            <a:r>
              <a:rPr lang="tr-TR" sz="1700" dirty="0">
                <a:solidFill>
                  <a:schemeClr val="tx1"/>
                </a:solidFill>
                <a:cs typeface="Arial" panose="020B0604020202020204" pitchFamily="34" charset="0"/>
              </a:rPr>
              <a:t> bu bölgede yer almaktadır. </a:t>
            </a:r>
            <a:r>
              <a:rPr lang="tr-TR" sz="1700" dirty="0" err="1">
                <a:solidFill>
                  <a:schemeClr val="tx1"/>
                </a:solidFill>
                <a:cs typeface="Arial" panose="020B0604020202020204" pitchFamily="34" charset="0"/>
              </a:rPr>
              <a:t>Nimba</a:t>
            </a:r>
            <a:r>
              <a:rPr lang="tr-TR" sz="1700" dirty="0">
                <a:solidFill>
                  <a:schemeClr val="tx1"/>
                </a:solidFill>
                <a:cs typeface="Arial" panose="020B0604020202020204" pitchFamily="34" charset="0"/>
              </a:rPr>
              <a:t> dağı ve civarı 1982 yılında bu yana UNESCO'nun Dünya Mirası listesinde yer almaktadır. Futa-</a:t>
            </a:r>
            <a:r>
              <a:rPr lang="tr-TR" sz="1700" dirty="0" err="1">
                <a:solidFill>
                  <a:schemeClr val="tx1"/>
                </a:solidFill>
                <a:cs typeface="Arial" panose="020B0604020202020204" pitchFamily="34" charset="0"/>
              </a:rPr>
              <a:t>Djalon</a:t>
            </a:r>
            <a:r>
              <a:rPr lang="tr-TR" sz="1700" dirty="0">
                <a:solidFill>
                  <a:schemeClr val="tx1"/>
                </a:solidFill>
                <a:cs typeface="Arial" panose="020B0604020202020204" pitchFamily="34" charset="0"/>
              </a:rPr>
              <a:t> bölgesinin doğusunda, </a:t>
            </a:r>
            <a:r>
              <a:rPr lang="tr-TR" sz="1700" dirty="0" err="1">
                <a:solidFill>
                  <a:schemeClr val="tx1"/>
                </a:solidFill>
                <a:cs typeface="Arial" panose="020B0604020202020204" pitchFamily="34" charset="0"/>
              </a:rPr>
              <a:t>Nimba</a:t>
            </a:r>
            <a:r>
              <a:rPr lang="tr-TR" sz="1700" dirty="0">
                <a:solidFill>
                  <a:schemeClr val="tx1"/>
                </a:solidFill>
                <a:cs typeface="Arial" panose="020B0604020202020204" pitchFamily="34" charset="0"/>
              </a:rPr>
              <a:t> bölgesinin ise kuzeyinde kalan kesimlerde ise ovalar yer almaktadır. Afrika kıtasının önemli nehirlerinden biri konumunda olan Nijer nehri  ve kolları bu ovaları sulamaktadır.</a:t>
            </a:r>
          </a:p>
        </p:txBody>
      </p:sp>
      <p:pic>
        <p:nvPicPr>
          <p:cNvPr id="13" name="Resim 12">
            <a:extLst>
              <a:ext uri="{FF2B5EF4-FFF2-40B4-BE49-F238E27FC236}">
                <a16:creationId xmlns:a16="http://schemas.microsoft.com/office/drawing/2014/main" id="{4A2EB73A-A722-41A2-837C-FFED7B11C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850" y="800100"/>
            <a:ext cx="5162550" cy="5956301"/>
          </a:xfrm>
          <a:prstGeom prst="rect">
            <a:avLst/>
          </a:prstGeom>
          <a:ln>
            <a:noFill/>
          </a:ln>
          <a:effectLst>
            <a:outerShdw blurRad="292100" dist="139700" dir="2700000" algn="tl" rotWithShape="0">
              <a:srgbClr val="333333">
                <a:alpha val="65000"/>
              </a:srgbClr>
            </a:outerShdw>
          </a:effectLst>
        </p:spPr>
      </p:pic>
      <p:sp>
        <p:nvSpPr>
          <p:cNvPr id="15" name="Dikdörtgen 14">
            <a:extLst>
              <a:ext uri="{FF2B5EF4-FFF2-40B4-BE49-F238E27FC236}">
                <a16:creationId xmlns:a16="http://schemas.microsoft.com/office/drawing/2014/main" id="{732AD7C5-3342-4E4A-8ED9-98F58CE85C59}"/>
              </a:ext>
            </a:extLst>
          </p:cNvPr>
          <p:cNvSpPr/>
          <p:nvPr/>
        </p:nvSpPr>
        <p:spPr>
          <a:xfrm>
            <a:off x="8023225" y="837102"/>
            <a:ext cx="1447800" cy="419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b="1" dirty="0">
                <a:solidFill>
                  <a:srgbClr val="F19157"/>
                </a:solidFill>
                <a:latin typeface="Arial" panose="020B0604020202020204" pitchFamily="34" charset="0"/>
                <a:cs typeface="Arial" panose="020B0604020202020204" pitchFamily="34" charset="0"/>
              </a:rPr>
              <a:t>Türkiye</a:t>
            </a:r>
          </a:p>
        </p:txBody>
      </p:sp>
      <p:cxnSp>
        <p:nvCxnSpPr>
          <p:cNvPr id="17" name="Düz Ok Bağlayıcısı 16">
            <a:extLst>
              <a:ext uri="{FF2B5EF4-FFF2-40B4-BE49-F238E27FC236}">
                <a16:creationId xmlns:a16="http://schemas.microsoft.com/office/drawing/2014/main" id="{0CB742C2-EEBF-4C24-A43D-D7BF8867EE20}"/>
              </a:ext>
            </a:extLst>
          </p:cNvPr>
          <p:cNvCxnSpPr>
            <a:cxnSpLocks/>
          </p:cNvCxnSpPr>
          <p:nvPr/>
        </p:nvCxnSpPr>
        <p:spPr>
          <a:xfrm flipH="1">
            <a:off x="6743700" y="3778250"/>
            <a:ext cx="244475" cy="527050"/>
          </a:xfrm>
          <a:prstGeom prst="straightConnector1">
            <a:avLst/>
          </a:prstGeom>
          <a:ln>
            <a:solidFill>
              <a:srgbClr val="3A8A3A"/>
            </a:solidFill>
            <a:tailEnd type="triangle"/>
          </a:ln>
        </p:spPr>
        <p:style>
          <a:lnRef idx="3">
            <a:schemeClr val="accent6"/>
          </a:lnRef>
          <a:fillRef idx="0">
            <a:schemeClr val="accent6"/>
          </a:fillRef>
          <a:effectRef idx="2">
            <a:schemeClr val="accent6"/>
          </a:effectRef>
          <a:fontRef idx="minor">
            <a:schemeClr val="tx1"/>
          </a:fontRef>
        </p:style>
      </p:cxnSp>
      <p:sp>
        <p:nvSpPr>
          <p:cNvPr id="22" name="Dikdörtgen 21">
            <a:extLst>
              <a:ext uri="{FF2B5EF4-FFF2-40B4-BE49-F238E27FC236}">
                <a16:creationId xmlns:a16="http://schemas.microsoft.com/office/drawing/2014/main" id="{63A9F90A-5B34-44D5-9641-9808850EA43D}"/>
              </a:ext>
            </a:extLst>
          </p:cNvPr>
          <p:cNvSpPr/>
          <p:nvPr/>
        </p:nvSpPr>
        <p:spPr>
          <a:xfrm>
            <a:off x="6518275" y="3307254"/>
            <a:ext cx="939800" cy="419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b="1" dirty="0">
                <a:solidFill>
                  <a:srgbClr val="3A8A3A"/>
                </a:solidFill>
              </a:rPr>
              <a:t>Gine</a:t>
            </a:r>
          </a:p>
        </p:txBody>
      </p:sp>
      <p:cxnSp>
        <p:nvCxnSpPr>
          <p:cNvPr id="30" name="Düz Ok Bağlayıcısı 29">
            <a:extLst>
              <a:ext uri="{FF2B5EF4-FFF2-40B4-BE49-F238E27FC236}">
                <a16:creationId xmlns:a16="http://schemas.microsoft.com/office/drawing/2014/main" id="{F541BC41-9F72-416B-8F99-4AD658CED164}"/>
              </a:ext>
            </a:extLst>
          </p:cNvPr>
          <p:cNvCxnSpPr/>
          <p:nvPr/>
        </p:nvCxnSpPr>
        <p:spPr>
          <a:xfrm>
            <a:off x="8864600" y="1384300"/>
            <a:ext cx="390151" cy="3429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21" y="431839"/>
            <a:ext cx="7443591" cy="625312"/>
          </a:xfrm>
        </p:spPr>
        <p:txBody>
          <a:bodyPr>
            <a:noAutofit/>
          </a:bodyPr>
          <a:lstStyle/>
          <a:p>
            <a:pPr algn="ctr"/>
            <a:r>
              <a:rPr lang="tr-TR" sz="3200" b="1" dirty="0">
                <a:latin typeface="+mn-lt"/>
                <a:cs typeface="Arial" panose="020B0604020202020204" pitchFamily="34" charset="0"/>
              </a:rPr>
              <a:t>DOĞAL KAYNAKLARI VE ÇEVRE</a:t>
            </a:r>
            <a:endParaRPr lang="en-US" sz="3200" b="1" dirty="0">
              <a:latin typeface="+mn-lt"/>
              <a:cs typeface="Arial" panose="020B0604020202020204" pitchFamily="34" charset="0"/>
            </a:endParaRPr>
          </a:p>
        </p:txBody>
      </p:sp>
      <p:sp>
        <p:nvSpPr>
          <p:cNvPr id="3" name="Content Placeholder 2"/>
          <p:cNvSpPr>
            <a:spLocks noGrp="1"/>
          </p:cNvSpPr>
          <p:nvPr>
            <p:ph idx="1"/>
          </p:nvPr>
        </p:nvSpPr>
        <p:spPr>
          <a:xfrm>
            <a:off x="346511" y="1427747"/>
            <a:ext cx="11309684" cy="1798054"/>
          </a:xfrm>
          <a:noFill/>
          <a:ln>
            <a:noFill/>
          </a:ln>
        </p:spPr>
        <p:txBody>
          <a:bodyPr>
            <a:normAutofit/>
          </a:bodyPr>
          <a:lstStyle/>
          <a:p>
            <a:pPr marL="0" indent="0">
              <a:lnSpc>
                <a:spcPct val="110000"/>
              </a:lnSpc>
              <a:buNone/>
            </a:pPr>
            <a:r>
              <a:rPr lang="tr-TR" sz="1800" dirty="0">
                <a:latin typeface="Arial" panose="020B0604020202020204" pitchFamily="34" charset="0"/>
                <a:cs typeface="Arial" panose="020B0604020202020204" pitchFamily="34" charset="0"/>
              </a:rPr>
              <a:t>A</a:t>
            </a:r>
            <a:r>
              <a:rPr lang="en-US" sz="1800" dirty="0" err="1">
                <a:latin typeface="Arial" panose="020B0604020202020204" pitchFamily="34" charset="0"/>
                <a:cs typeface="Arial" panose="020B0604020202020204" pitchFamily="34" charset="0"/>
              </a:rPr>
              <a:t>ltın</a:t>
            </a:r>
            <a:r>
              <a:rPr lang="en-US"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 alüminyum, boksit, </a:t>
            </a:r>
            <a:r>
              <a:rPr lang="en-US" sz="1800" dirty="0" err="1">
                <a:latin typeface="Arial" panose="020B0604020202020204" pitchFamily="34" charset="0"/>
                <a:cs typeface="Arial" panose="020B0604020202020204" pitchFamily="34" charset="0"/>
              </a:rPr>
              <a:t>demir</a:t>
            </a:r>
            <a:r>
              <a:rPr lang="tr-TR"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gümüş</a:t>
            </a:r>
            <a:r>
              <a:rPr lang="en-US"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bakır</a:t>
            </a:r>
            <a:r>
              <a:rPr lang="en-US" sz="180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pırlanta </a:t>
            </a:r>
            <a:r>
              <a:rPr lang="en-US" sz="1800" dirty="0" err="1">
                <a:latin typeface="Arial" panose="020B0604020202020204" pitchFamily="34" charset="0"/>
                <a:cs typeface="Arial" panose="020B0604020202020204" pitchFamily="34" charset="0"/>
              </a:rPr>
              <a:t>gibi</a:t>
            </a:r>
            <a:r>
              <a:rPr lang="en-US" sz="1800" dirty="0">
                <a:latin typeface="Arial" panose="020B0604020202020204" pitchFamily="34" charset="0"/>
                <a:cs typeface="Arial" panose="020B0604020202020204" pitchFamily="34" charset="0"/>
              </a:rPr>
              <a:t> değerli m</a:t>
            </a:r>
            <a:r>
              <a:rPr lang="tr-TR" sz="1800" dirty="0">
                <a:latin typeface="Arial" panose="020B0604020202020204" pitchFamily="34" charset="0"/>
                <a:cs typeface="Arial" panose="020B0604020202020204" pitchFamily="34" charset="0"/>
              </a:rPr>
              <a:t>addeler</a:t>
            </a:r>
            <a:r>
              <a:rPr lang="en-US" sz="1800" dirty="0">
                <a:latin typeface="Arial" panose="020B0604020202020204" pitchFamily="34" charset="0"/>
                <a:cs typeface="Arial" panose="020B0604020202020204" pitchFamily="34" charset="0"/>
              </a:rPr>
              <a:t> olmak üzere bir çok doğal kaynağa </a:t>
            </a:r>
            <a:r>
              <a:rPr lang="en-US" sz="1800" dirty="0" err="1">
                <a:latin typeface="Arial" panose="020B0604020202020204" pitchFamily="34" charset="0"/>
                <a:cs typeface="Arial" panose="020B0604020202020204" pitchFamily="34" charset="0"/>
              </a:rPr>
              <a:t>ev</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sahipl</a:t>
            </a:r>
            <a:r>
              <a:rPr lang="tr-TR" sz="1800" dirty="0">
                <a:latin typeface="Arial" panose="020B0604020202020204" pitchFamily="34" charset="0"/>
                <a:cs typeface="Arial" panose="020B0604020202020204" pitchFamily="34" charset="0"/>
              </a:rPr>
              <a:t>ı</a:t>
            </a:r>
            <a:r>
              <a:rPr lang="en-US" sz="1800" dirty="0">
                <a:latin typeface="Arial" panose="020B0604020202020204" pitchFamily="34" charset="0"/>
                <a:cs typeface="Arial" panose="020B0604020202020204" pitchFamily="34" charset="0"/>
              </a:rPr>
              <a:t>ğ</a:t>
            </a:r>
            <a:r>
              <a:rPr lang="tr-TR" sz="1800" dirty="0">
                <a:latin typeface="Arial" panose="020B0604020202020204" pitchFamily="34" charset="0"/>
                <a:cs typeface="Arial" panose="020B0604020202020204" pitchFamily="34" charset="0"/>
              </a:rPr>
              <a:t>ı</a:t>
            </a:r>
            <a:r>
              <a:rPr lang="en-US" sz="1800" dirty="0">
                <a:latin typeface="Arial" panose="020B0604020202020204" pitchFamily="34" charset="0"/>
                <a:cs typeface="Arial" panose="020B0604020202020204" pitchFamily="34" charset="0"/>
              </a:rPr>
              <a:t> yap</a:t>
            </a:r>
            <a:r>
              <a:rPr lang="tr-TR" sz="1800" dirty="0">
                <a:latin typeface="Arial" panose="020B0604020202020204" pitchFamily="34" charset="0"/>
                <a:cs typeface="Arial" panose="020B0604020202020204" pitchFamily="34" charset="0"/>
              </a:rPr>
              <a:t>maktadır;</a:t>
            </a:r>
          </a:p>
          <a:p>
            <a:pPr marL="0" indent="0">
              <a:lnSpc>
                <a:spcPct val="110000"/>
              </a:lnSpc>
              <a:buNone/>
            </a:pPr>
            <a:r>
              <a:rPr lang="en-US" sz="1800" dirty="0">
                <a:latin typeface="Arial" panose="020B0604020202020204" pitchFamily="34" charset="0"/>
                <a:cs typeface="Arial" panose="020B0604020202020204" pitchFamily="34" charset="0"/>
              </a:rPr>
              <a:t>Diğer önemli kaynaklar arasında metalik olmayan m</a:t>
            </a:r>
            <a:r>
              <a:rPr lang="tr-TR" sz="1800" dirty="0">
                <a:latin typeface="Arial" panose="020B0604020202020204" pitchFamily="34" charset="0"/>
                <a:cs typeface="Arial" panose="020B0604020202020204" pitchFamily="34" charset="0"/>
              </a:rPr>
              <a:t>addeler</a:t>
            </a:r>
            <a:r>
              <a:rPr lang="en-US" sz="1800" dirty="0">
                <a:latin typeface="Arial" panose="020B0604020202020204" pitchFamily="34" charset="0"/>
                <a:cs typeface="Arial" panose="020B0604020202020204" pitchFamily="34" charset="0"/>
              </a:rPr>
              <a:t>, ekilebilir araziler</a:t>
            </a:r>
            <a:r>
              <a:rPr lang="tr-TR" sz="1800" dirty="0">
                <a:latin typeface="Arial" panose="020B0604020202020204" pitchFamily="34" charset="0"/>
                <a:cs typeface="Arial" panose="020B0604020202020204" pitchFamily="34" charset="0"/>
              </a:rPr>
              <a:t>, ormanlar, papaya, mango</a:t>
            </a:r>
            <a:r>
              <a:rPr lang="en-US"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kaju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ve</a:t>
            </a:r>
            <a:r>
              <a:rPr lang="en-US" sz="180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avokado</a:t>
            </a:r>
            <a:r>
              <a:rPr lang="en-US" sz="1800" dirty="0">
                <a:latin typeface="Arial" panose="020B0604020202020204" pitchFamily="34" charset="0"/>
                <a:cs typeface="Arial" panose="020B0604020202020204" pitchFamily="34" charset="0"/>
              </a:rPr>
              <a:t> gibi tarım ürünleri bulunur.</a:t>
            </a:r>
          </a:p>
        </p:txBody>
      </p:sp>
      <p:pic>
        <p:nvPicPr>
          <p:cNvPr id="8" name="Resim 7">
            <a:extLst>
              <a:ext uri="{FF2B5EF4-FFF2-40B4-BE49-F238E27FC236}">
                <a16:creationId xmlns:a16="http://schemas.microsoft.com/office/drawing/2014/main" id="{C4EF47C5-D6E6-4E84-BD1B-ADA332D082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00" y="3909053"/>
            <a:ext cx="3949700" cy="2762109"/>
          </a:xfrm>
          <a:prstGeom prst="rect">
            <a:avLst/>
          </a:prstGeom>
        </p:spPr>
      </p:pic>
      <p:pic>
        <p:nvPicPr>
          <p:cNvPr id="10" name="Resim 9">
            <a:extLst>
              <a:ext uri="{FF2B5EF4-FFF2-40B4-BE49-F238E27FC236}">
                <a16:creationId xmlns:a16="http://schemas.microsoft.com/office/drawing/2014/main" id="{DC2EE9C6-664D-4B56-8740-A7717D4A1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300" y="3909052"/>
            <a:ext cx="4278098" cy="2762109"/>
          </a:xfrm>
          <a:prstGeom prst="rect">
            <a:avLst/>
          </a:prstGeom>
        </p:spPr>
      </p:pic>
      <p:pic>
        <p:nvPicPr>
          <p:cNvPr id="14" name="Resim 13">
            <a:extLst>
              <a:ext uri="{FF2B5EF4-FFF2-40B4-BE49-F238E27FC236}">
                <a16:creationId xmlns:a16="http://schemas.microsoft.com/office/drawing/2014/main" id="{30F837EF-24E5-47ED-AADE-23C13C897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398" y="3909052"/>
            <a:ext cx="3777802" cy="276210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815" y="244599"/>
            <a:ext cx="7443591" cy="625312"/>
          </a:xfrm>
        </p:spPr>
        <p:txBody>
          <a:bodyPr>
            <a:noAutofit/>
          </a:bodyPr>
          <a:lstStyle/>
          <a:p>
            <a:pPr algn="ctr"/>
            <a:r>
              <a:rPr lang="tr-TR" sz="3200" b="1" dirty="0">
                <a:latin typeface="+mn-lt"/>
                <a:cs typeface="Arial" panose="020B0604020202020204" pitchFamily="34" charset="0"/>
              </a:rPr>
              <a:t> TEMEL EKONOMİK GÖSTERGELER</a:t>
            </a:r>
            <a:endParaRPr lang="en-US" sz="3200" b="1" dirty="0">
              <a:latin typeface="+mn-lt"/>
              <a:cs typeface="Arial" panose="020B0604020202020204" pitchFamily="34" charset="0"/>
            </a:endParaRPr>
          </a:p>
        </p:txBody>
      </p:sp>
      <p:sp>
        <p:nvSpPr>
          <p:cNvPr id="3" name="Content Placeholder 2"/>
          <p:cNvSpPr>
            <a:spLocks noGrp="1"/>
          </p:cNvSpPr>
          <p:nvPr>
            <p:ph idx="1"/>
          </p:nvPr>
        </p:nvSpPr>
        <p:spPr>
          <a:xfrm>
            <a:off x="4340092" y="1070655"/>
            <a:ext cx="3511815" cy="475513"/>
          </a:xfrm>
          <a:noFill/>
          <a:ln>
            <a:noFill/>
          </a:ln>
        </p:spPr>
        <p:txBody>
          <a:bodyPr>
            <a:normAutofit/>
          </a:bodyPr>
          <a:lstStyle/>
          <a:p>
            <a:pPr marL="0" indent="0" algn="ctr">
              <a:lnSpc>
                <a:spcPct val="110000"/>
              </a:lnSpc>
              <a:buNone/>
            </a:pPr>
            <a:r>
              <a:rPr lang="tr-TR" sz="1800" b="1" dirty="0">
                <a:cs typeface="Arial" panose="020B0604020202020204" pitchFamily="34" charset="0"/>
              </a:rPr>
              <a:t>Başlıca Ekonomik Göstergeler</a:t>
            </a:r>
          </a:p>
          <a:p>
            <a:pPr marL="0" indent="0">
              <a:lnSpc>
                <a:spcPct val="110000"/>
              </a:lnSpc>
              <a:buNone/>
            </a:pPr>
            <a:endParaRPr lang="en-US" sz="1800" dirty="0">
              <a:latin typeface="Arial" panose="020B0604020202020204" pitchFamily="34" charset="0"/>
              <a:cs typeface="Arial" panose="020B0604020202020204" pitchFamily="34" charset="0"/>
            </a:endParaRPr>
          </a:p>
        </p:txBody>
      </p:sp>
      <p:pic>
        <p:nvPicPr>
          <p:cNvPr id="5" name="Resim 4" descr="tablo içeren bir resim&#10;&#10;Açıklama otomatik olarak oluşturuldu">
            <a:extLst>
              <a:ext uri="{FF2B5EF4-FFF2-40B4-BE49-F238E27FC236}">
                <a16:creationId xmlns:a16="http://schemas.microsoft.com/office/drawing/2014/main" id="{9204FE4A-85F7-9358-91E2-BA05EDD4E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815" y="1947656"/>
            <a:ext cx="7011378" cy="2962688"/>
          </a:xfrm>
          <a:prstGeom prst="rect">
            <a:avLst/>
          </a:prstGeom>
        </p:spPr>
      </p:pic>
    </p:spTree>
    <p:extLst>
      <p:ext uri="{BB962C8B-B14F-4D97-AF65-F5344CB8AC3E}">
        <p14:creationId xmlns:p14="http://schemas.microsoft.com/office/powerpoint/2010/main" val="2192455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AE898-6884-27C4-6EFB-9F33E3846C7F}"/>
              </a:ext>
            </a:extLst>
          </p:cNvPr>
          <p:cNvSpPr>
            <a:spLocks noGrp="1"/>
          </p:cNvSpPr>
          <p:nvPr>
            <p:ph type="title"/>
          </p:nvPr>
        </p:nvSpPr>
        <p:spPr>
          <a:xfrm>
            <a:off x="4723706" y="-8313"/>
            <a:ext cx="5933209" cy="1067197"/>
          </a:xfrm>
        </p:spPr>
        <p:txBody>
          <a:bodyPr>
            <a:normAutofit/>
          </a:bodyPr>
          <a:lstStyle/>
          <a:p>
            <a:r>
              <a:rPr lang="tr-TR" sz="3200" b="1" dirty="0">
                <a:latin typeface="+mn-lt"/>
              </a:rPr>
              <a:t> DIŞ TİCARET</a:t>
            </a:r>
          </a:p>
        </p:txBody>
      </p:sp>
      <p:pic>
        <p:nvPicPr>
          <p:cNvPr id="4" name="İçerik Yer Tutucusu 3">
            <a:extLst>
              <a:ext uri="{FF2B5EF4-FFF2-40B4-BE49-F238E27FC236}">
                <a16:creationId xmlns:a16="http://schemas.microsoft.com/office/drawing/2014/main" id="{0BD689B2-3339-E7E5-7E5D-515E743828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9648" y="1825625"/>
            <a:ext cx="7435381" cy="5032375"/>
          </a:xfrm>
          <a:prstGeom prst="rect">
            <a:avLst/>
          </a:prstGeom>
          <a:noFill/>
          <a:ln>
            <a:noFill/>
          </a:ln>
        </p:spPr>
      </p:pic>
      <p:sp>
        <p:nvSpPr>
          <p:cNvPr id="5" name="Dikdörtgen 4">
            <a:extLst>
              <a:ext uri="{FF2B5EF4-FFF2-40B4-BE49-F238E27FC236}">
                <a16:creationId xmlns:a16="http://schemas.microsoft.com/office/drawing/2014/main" id="{20A4003F-5ACB-C8DC-1470-882F8033AD76}"/>
              </a:ext>
            </a:extLst>
          </p:cNvPr>
          <p:cNvSpPr/>
          <p:nvPr/>
        </p:nvSpPr>
        <p:spPr>
          <a:xfrm>
            <a:off x="4789517" y="846159"/>
            <a:ext cx="2390775" cy="425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lumMod val="95000"/>
                    <a:lumOff val="5000"/>
                  </a:schemeClr>
                </a:solidFill>
              </a:rPr>
              <a:t>Genel Durum</a:t>
            </a:r>
          </a:p>
        </p:txBody>
      </p:sp>
      <p:sp>
        <p:nvSpPr>
          <p:cNvPr id="6" name="Dikdörtgen 5">
            <a:extLst>
              <a:ext uri="{FF2B5EF4-FFF2-40B4-BE49-F238E27FC236}">
                <a16:creationId xmlns:a16="http://schemas.microsoft.com/office/drawing/2014/main" id="{4F9A668F-7BE3-596F-C533-0C2B8E9E6F25}"/>
              </a:ext>
            </a:extLst>
          </p:cNvPr>
          <p:cNvSpPr/>
          <p:nvPr/>
        </p:nvSpPr>
        <p:spPr>
          <a:xfrm>
            <a:off x="4789516" y="1400175"/>
            <a:ext cx="2390775" cy="425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lumMod val="95000"/>
                    <a:lumOff val="5000"/>
                  </a:schemeClr>
                </a:solidFill>
              </a:rPr>
              <a:t>Ülkenin Dış Ticareti</a:t>
            </a:r>
          </a:p>
        </p:txBody>
      </p:sp>
    </p:spTree>
    <p:extLst>
      <p:ext uri="{BB962C8B-B14F-4D97-AF65-F5344CB8AC3E}">
        <p14:creationId xmlns:p14="http://schemas.microsoft.com/office/powerpoint/2010/main" val="2686268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197521"/>
            <a:ext cx="7543800" cy="868045"/>
          </a:xfrm>
        </p:spPr>
        <p:txBody>
          <a:bodyPr>
            <a:normAutofit/>
          </a:bodyPr>
          <a:lstStyle/>
          <a:p>
            <a:pPr algn="ctr"/>
            <a:r>
              <a:rPr lang="tr-TR" sz="3200" b="1" dirty="0">
                <a:solidFill>
                  <a:schemeClr val="tx1">
                    <a:lumMod val="95000"/>
                    <a:lumOff val="5000"/>
                  </a:schemeClr>
                </a:solidFill>
                <a:latin typeface="+mn-lt"/>
              </a:rPr>
              <a:t>Başlıca Ürünler İtibarı ile Dış Ticaret</a:t>
            </a:r>
            <a:endParaRPr lang="en-US" sz="3200" b="1" dirty="0">
              <a:solidFill>
                <a:schemeClr val="tx1">
                  <a:lumMod val="95000"/>
                  <a:lumOff val="5000"/>
                </a:schemeClr>
              </a:solidFill>
              <a:latin typeface="+mn-lt"/>
            </a:endParaRPr>
          </a:p>
        </p:txBody>
      </p:sp>
      <p:pic>
        <p:nvPicPr>
          <p:cNvPr id="9" name="İçerik Yer Tutucusu 8">
            <a:extLst>
              <a:ext uri="{FF2B5EF4-FFF2-40B4-BE49-F238E27FC236}">
                <a16:creationId xmlns:a16="http://schemas.microsoft.com/office/drawing/2014/main" id="{E8794C49-1411-DC05-FA3E-CD05A75F17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0875" y="1293263"/>
            <a:ext cx="5810250" cy="5564737"/>
          </a:xfrm>
        </p:spPr>
      </p:pic>
      <p:sp>
        <p:nvSpPr>
          <p:cNvPr id="3" name="Dikdörtgen 2">
            <a:extLst>
              <a:ext uri="{FF2B5EF4-FFF2-40B4-BE49-F238E27FC236}">
                <a16:creationId xmlns:a16="http://schemas.microsoft.com/office/drawing/2014/main" id="{F4921A0C-6521-06C9-2697-05C9A25D8CB6}"/>
              </a:ext>
            </a:extLst>
          </p:cNvPr>
          <p:cNvSpPr/>
          <p:nvPr/>
        </p:nvSpPr>
        <p:spPr>
          <a:xfrm>
            <a:off x="5224203" y="837869"/>
            <a:ext cx="2124075" cy="455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lumMod val="95000"/>
                    <a:lumOff val="5000"/>
                  </a:schemeClr>
                </a:solidFill>
              </a:rPr>
              <a:t>İhracat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316" y="132080"/>
            <a:ext cx="7543800" cy="644046"/>
          </a:xfrm>
        </p:spPr>
        <p:txBody>
          <a:bodyPr>
            <a:normAutofit/>
          </a:bodyPr>
          <a:lstStyle/>
          <a:p>
            <a:r>
              <a:rPr lang="tr-TR" sz="3200" b="1" dirty="0">
                <a:solidFill>
                  <a:schemeClr val="tx1">
                    <a:lumMod val="95000"/>
                    <a:lumOff val="5000"/>
                  </a:schemeClr>
                </a:solidFill>
                <a:latin typeface="+mn-lt"/>
              </a:rPr>
              <a:t>Başlıca Ürünler İtibarı ile Dış Ticaret</a:t>
            </a:r>
            <a:endParaRPr lang="en-US" sz="3200" b="1" dirty="0">
              <a:solidFill>
                <a:schemeClr val="tx1">
                  <a:lumMod val="95000"/>
                  <a:lumOff val="5000"/>
                </a:schemeClr>
              </a:solidFill>
              <a:latin typeface="+mn-lt"/>
            </a:endParaRPr>
          </a:p>
        </p:txBody>
      </p:sp>
      <p:sp>
        <p:nvSpPr>
          <p:cNvPr id="3" name="Dikdörtgen 2">
            <a:extLst>
              <a:ext uri="{FF2B5EF4-FFF2-40B4-BE49-F238E27FC236}">
                <a16:creationId xmlns:a16="http://schemas.microsoft.com/office/drawing/2014/main" id="{F4921A0C-6521-06C9-2697-05C9A25D8CB6}"/>
              </a:ext>
            </a:extLst>
          </p:cNvPr>
          <p:cNvSpPr/>
          <p:nvPr/>
        </p:nvSpPr>
        <p:spPr>
          <a:xfrm>
            <a:off x="3208713" y="609708"/>
            <a:ext cx="5286375" cy="711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a:solidFill>
                  <a:schemeClr val="tx1">
                    <a:lumMod val="95000"/>
                    <a:lumOff val="5000"/>
                  </a:schemeClr>
                </a:solidFill>
              </a:rPr>
              <a:t>Ek-1</a:t>
            </a:r>
            <a:r>
              <a:rPr lang="tr-TR" b="1" dirty="0">
                <a:solidFill>
                  <a:schemeClr val="tx1">
                    <a:lumMod val="95000"/>
                    <a:lumOff val="5000"/>
                  </a:schemeClr>
                </a:solidFill>
              </a:rPr>
              <a:t>:Gine’nin İhracatında Başlıca Ürünler (bin dolar)</a:t>
            </a:r>
          </a:p>
          <a:p>
            <a:pPr algn="ctr"/>
            <a:endParaRPr lang="tr-TR" dirty="0">
              <a:solidFill>
                <a:schemeClr val="tx1">
                  <a:lumMod val="95000"/>
                  <a:lumOff val="5000"/>
                </a:schemeClr>
              </a:solidFill>
            </a:endParaRPr>
          </a:p>
        </p:txBody>
      </p:sp>
      <p:pic>
        <p:nvPicPr>
          <p:cNvPr id="11" name="Resim 10" descr="tablo içeren bir resim&#10;&#10;Açıklama otomatik olarak oluşturuldu">
            <a:extLst>
              <a:ext uri="{FF2B5EF4-FFF2-40B4-BE49-F238E27FC236}">
                <a16:creationId xmlns:a16="http://schemas.microsoft.com/office/drawing/2014/main" id="{BBF7F292-E921-DC0D-31F0-E6E2E4008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58" y="1229305"/>
            <a:ext cx="7218926" cy="5677593"/>
          </a:xfrm>
          <a:prstGeom prst="rect">
            <a:avLst/>
          </a:prstGeom>
        </p:spPr>
      </p:pic>
    </p:spTree>
    <p:extLst>
      <p:ext uri="{BB962C8B-B14F-4D97-AF65-F5344CB8AC3E}">
        <p14:creationId xmlns:p14="http://schemas.microsoft.com/office/powerpoint/2010/main" val="3629011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4085</TotalTime>
  <Words>638</Words>
  <Application>Microsoft Office PowerPoint</Application>
  <PresentationFormat>Geniş ekran</PresentationFormat>
  <Paragraphs>99</Paragraphs>
  <Slides>24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Calibri</vt:lpstr>
      <vt:lpstr>Calibri Light</vt:lpstr>
      <vt:lpstr>Office Theme</vt:lpstr>
      <vt:lpstr>PowerPoint Sunusu</vt:lpstr>
      <vt:lpstr>İÇERİK</vt:lpstr>
      <vt:lpstr>   GENEL BİLGİLER</vt:lpstr>
      <vt:lpstr>COĞRAFİ KONUM</vt:lpstr>
      <vt:lpstr>DOĞAL KAYNAKLARI VE ÇEVRE</vt:lpstr>
      <vt:lpstr> TEMEL EKONOMİK GÖSTERGELER</vt:lpstr>
      <vt:lpstr> DIŞ TİCARET</vt:lpstr>
      <vt:lpstr>Başlıca Ürünler İtibarı ile Dış Ticaret</vt:lpstr>
      <vt:lpstr>Başlıca Ürünler İtibarı ile Dış Ticaret</vt:lpstr>
      <vt:lpstr>İthalat</vt:lpstr>
      <vt:lpstr>İthalat</vt:lpstr>
      <vt:lpstr>İthalat</vt:lpstr>
      <vt:lpstr>İthalat</vt:lpstr>
      <vt:lpstr>İthalat</vt:lpstr>
      <vt:lpstr>İthalat</vt:lpstr>
      <vt:lpstr>İthalat</vt:lpstr>
      <vt:lpstr>İthalat</vt:lpstr>
      <vt:lpstr>İthalat</vt:lpstr>
      <vt:lpstr>İthalat</vt:lpstr>
      <vt:lpstr>Ek-6:Türkiye’nin Gine’den İthalatında Başlıca Ürünler (bin dolar)</vt:lpstr>
      <vt:lpstr>Ek-6:Türkiye’nin Gine’den İthalatında Başlıca Ürünler (bin dolar)</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Ramitan Ishdavlatov</cp:lastModifiedBy>
  <cp:revision>323</cp:revision>
  <dcterms:created xsi:type="dcterms:W3CDTF">2022-03-07T14:36:00Z</dcterms:created>
  <dcterms:modified xsi:type="dcterms:W3CDTF">2022-06-24T04:57:53Z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0B52B49AA0B94DA9AFF410C8575BEE01</vt:lpwstr>
  </property>
  <property fmtid="{D5CDD505-2E9C-101B-9397-08002B2CF9AE}" pid="3" name="KSOProductBuildVer">
    <vt:lpwstr>1033-11.2.0.11156</vt:lpwstr>
  </property>
</Properties>
</file>