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5" r:id="rId5"/>
    <p:sldId id="269" r:id="rId6"/>
    <p:sldId id="270" r:id="rId7"/>
    <p:sldId id="265" r:id="rId8"/>
    <p:sldId id="260" r:id="rId9"/>
    <p:sldId id="261" r:id="rId10"/>
    <p:sldId id="276" r:id="rId11"/>
    <p:sldId id="263" r:id="rId12"/>
    <p:sldId id="266" r:id="rId13"/>
    <p:sldId id="274" r:id="rId14"/>
    <p:sldId id="267" r:id="rId15"/>
    <p:sldId id="268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088"/>
    <a:srgbClr val="E9E94D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383" autoAdjust="0"/>
  </p:normalViewPr>
  <p:slideViewPr>
    <p:cSldViewPr snapToGrid="0">
      <p:cViewPr varScale="1">
        <p:scale>
          <a:sx n="98" d="100"/>
          <a:sy n="98" d="100"/>
        </p:scale>
        <p:origin x="10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DBD\Desktop\ticaret\New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DBD\Desktop\ticaret\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tr-TR" sz="1400" b="1" i="0" dirty="0">
                <a:solidFill>
                  <a:schemeClr val="tx1"/>
                </a:solidFill>
                <a:effectLst/>
              </a:rPr>
              <a:t>Hindistan'a Fındığın Geçmişteki İthalat Trendleri</a:t>
            </a:r>
          </a:p>
          <a:p>
            <a:pPr>
              <a:defRPr/>
            </a:pPr>
            <a:r>
              <a:rPr lang="tr-TR" sz="1400" b="1" i="0" dirty="0">
                <a:solidFill>
                  <a:schemeClr val="tx1"/>
                </a:solidFill>
                <a:effectLst/>
              </a:rPr>
              <a:t>(Milyon Dolar)</a:t>
            </a:r>
            <a:endParaRPr lang="en-GB" sz="1400" b="1" i="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79763779527559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886482939632541E-2"/>
          <c:y val="0.16805555555555557"/>
          <c:w val="0.89655796150481193"/>
          <c:h val="0.747693205016039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Sheet1!$H$11:$H$22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Sheet1!$I$11:$I$22</c:f>
              <c:numCache>
                <c:formatCode>General</c:formatCode>
                <c:ptCount val="12"/>
                <c:pt idx="0">
                  <c:v>0</c:v>
                </c:pt>
                <c:pt idx="1">
                  <c:v>0.15</c:v>
                </c:pt>
                <c:pt idx="2">
                  <c:v>0.24</c:v>
                </c:pt>
                <c:pt idx="3">
                  <c:v>0.33</c:v>
                </c:pt>
                <c:pt idx="4">
                  <c:v>0.18</c:v>
                </c:pt>
                <c:pt idx="5">
                  <c:v>0.16</c:v>
                </c:pt>
                <c:pt idx="6">
                  <c:v>0.5</c:v>
                </c:pt>
                <c:pt idx="7">
                  <c:v>0.37</c:v>
                </c:pt>
                <c:pt idx="8">
                  <c:v>0.73</c:v>
                </c:pt>
                <c:pt idx="9">
                  <c:v>1</c:v>
                </c:pt>
                <c:pt idx="10">
                  <c:v>1.36</c:v>
                </c:pt>
                <c:pt idx="1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9-454A-99E9-82E38C882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200194464"/>
        <c:axId val="1200195296"/>
      </c:barChart>
      <c:catAx>
        <c:axId val="12001944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195296"/>
        <c:crosses val="autoZero"/>
        <c:auto val="1"/>
        <c:lblAlgn val="ctr"/>
        <c:lblOffset val="100"/>
        <c:noMultiLvlLbl val="0"/>
      </c:catAx>
      <c:valAx>
        <c:axId val="120019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19446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accent1">
          <a:alpha val="74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="1" dirty="0" err="1">
                <a:solidFill>
                  <a:schemeClr val="tx1"/>
                </a:solidFill>
              </a:rPr>
              <a:t>Hindistan'dan</a:t>
            </a:r>
            <a:r>
              <a:rPr lang="en-GB" b="1" dirty="0">
                <a:solidFill>
                  <a:schemeClr val="tx1"/>
                </a:solidFill>
              </a:rPr>
              <a:t> ilk 10 </a:t>
            </a:r>
            <a:r>
              <a:rPr lang="en-GB" b="1" dirty="0" err="1">
                <a:solidFill>
                  <a:schemeClr val="tx1"/>
                </a:solidFill>
              </a:rPr>
              <a:t>ülkeye</a:t>
            </a:r>
            <a:r>
              <a:rPr lang="en-GB" b="1" dirty="0">
                <a:solidFill>
                  <a:schemeClr val="tx1"/>
                </a:solidFill>
              </a:rPr>
              <a:t> Basmati </a:t>
            </a:r>
            <a:r>
              <a:rPr lang="en-GB" b="1" dirty="0" err="1">
                <a:solidFill>
                  <a:schemeClr val="tx1"/>
                </a:solidFill>
              </a:rPr>
              <a:t>pirinci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ihracatı</a:t>
            </a:r>
            <a:endParaRPr lang="tr-TR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GB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06263800358289"/>
          <c:y val="0.14227206240858117"/>
          <c:w val="0.84768692107930954"/>
          <c:h val="0.691061398895103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Sheet1!$D$35:$D$44</c:f>
              <c:strCache>
                <c:ptCount val="10"/>
                <c:pt idx="0">
                  <c:v>Iran</c:v>
                </c:pt>
                <c:pt idx="1">
                  <c:v>Saudi Arab</c:v>
                </c:pt>
                <c:pt idx="2">
                  <c:v>Iraq</c:v>
                </c:pt>
                <c:pt idx="3">
                  <c:v>U Arab Emts</c:v>
                </c:pt>
                <c:pt idx="4">
                  <c:v>Yemen Republc</c:v>
                </c:pt>
                <c:pt idx="5">
                  <c:v>U S A</c:v>
                </c:pt>
                <c:pt idx="6">
                  <c:v>Kuwait</c:v>
                </c:pt>
                <c:pt idx="7">
                  <c:v>U K</c:v>
                </c:pt>
                <c:pt idx="8">
                  <c:v>Oman</c:v>
                </c:pt>
                <c:pt idx="9">
                  <c:v>Qatar</c:v>
                </c:pt>
              </c:strCache>
            </c:strRef>
          </c:cat>
          <c:val>
            <c:numRef>
              <c:f>Sheet1!$E$35:$E$44</c:f>
              <c:numCache>
                <c:formatCode>#,##0.00</c:formatCode>
                <c:ptCount val="10"/>
                <c:pt idx="0">
                  <c:v>611113.76</c:v>
                </c:pt>
                <c:pt idx="1">
                  <c:v>482457.14</c:v>
                </c:pt>
                <c:pt idx="2">
                  <c:v>298587.28000000003</c:v>
                </c:pt>
                <c:pt idx="3">
                  <c:v>164829.57</c:v>
                </c:pt>
                <c:pt idx="4">
                  <c:v>137266.6</c:v>
                </c:pt>
                <c:pt idx="5">
                  <c:v>137162.43</c:v>
                </c:pt>
                <c:pt idx="6">
                  <c:v>96124.61</c:v>
                </c:pt>
                <c:pt idx="7">
                  <c:v>88391.63</c:v>
                </c:pt>
                <c:pt idx="8">
                  <c:v>54691.26</c:v>
                </c:pt>
                <c:pt idx="9">
                  <c:v>47833.18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C-4AB7-8875-B44DBD1CF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6381968"/>
        <c:axId val="1196388624"/>
      </c:barChart>
      <c:catAx>
        <c:axId val="119638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388624"/>
        <c:crosses val="autoZero"/>
        <c:auto val="1"/>
        <c:lblAlgn val="ctr"/>
        <c:lblOffset val="100"/>
        <c:noMultiLvlLbl val="0"/>
      </c:catAx>
      <c:valAx>
        <c:axId val="119638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38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>
          <a:alpha val="63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09824-0855-41EA-9154-31E5B697B157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97D94-6EE8-49E3-8313-45A4FD37FA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4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97D94-6EE8-49E3-8313-45A4FD37FAB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47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97D94-6EE8-49E3-8313-45A4FD37FAB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40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97D94-6EE8-49E3-8313-45A4FD37FAB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80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97D94-6EE8-49E3-8313-45A4FD37FAB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43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97D94-6EE8-49E3-8313-45A4FD37FAB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608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04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71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62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0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99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25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34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20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953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38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48304-AA0F-434D-A6B2-5F66460F1076}" type="datetimeFigureOut">
              <a:rPr lang="en-GB" smtClean="0"/>
              <a:t>23/06/2022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3346-B4BD-4AE4-8297-39637620DF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8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20" y="0"/>
            <a:ext cx="12269820" cy="690177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77338A-EFB8-057C-D035-382A5C3C4E75}"/>
              </a:ext>
            </a:extLst>
          </p:cNvPr>
          <p:cNvSpPr txBox="1">
            <a:spLocks/>
          </p:cNvSpPr>
          <p:nvPr/>
        </p:nvSpPr>
        <p:spPr>
          <a:xfrm>
            <a:off x="-77820" y="681266"/>
            <a:ext cx="4236886" cy="2854947"/>
          </a:xfrm>
          <a:prstGeom prst="rect">
            <a:avLst/>
          </a:prstGeom>
          <a:solidFill>
            <a:srgbClr val="F2F088">
              <a:alpha val="41000"/>
            </a:srgbClr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GENÇ TİCARET KÖPRÜSÜ</a:t>
            </a:r>
            <a:r>
              <a:rPr lang="tr-TR" sz="3200" b="1" dirty="0" smtClean="0">
                <a:solidFill>
                  <a:srgbClr val="002060"/>
                </a:solidFill>
              </a:rPr>
              <a:t> 2022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endParaRPr lang="tr-TR" sz="3200" b="1" dirty="0" smtClean="0">
              <a:solidFill>
                <a:srgbClr val="002060"/>
              </a:solidFill>
            </a:endParaRPr>
          </a:p>
          <a:p>
            <a:r>
              <a:rPr lang="en-US" sz="3200" b="1" dirty="0" smtClean="0">
                <a:solidFill>
                  <a:srgbClr val="002060"/>
                </a:solidFill>
              </a:rPr>
              <a:t>ÜLKE SUNUM YARIŞMASI</a:t>
            </a:r>
            <a:endParaRPr lang="tr-TR" sz="3200" b="1" dirty="0" smtClean="0">
              <a:solidFill>
                <a:srgbClr val="002060"/>
              </a:solidFill>
            </a:endParaRPr>
          </a:p>
          <a:p>
            <a:endParaRPr lang="tr-TR" sz="3200" b="1" dirty="0">
              <a:solidFill>
                <a:srgbClr val="002060"/>
              </a:solidFill>
            </a:endParaRPr>
          </a:p>
          <a:p>
            <a:r>
              <a:rPr lang="tr-TR" sz="3200" b="1" dirty="0" smtClean="0"/>
              <a:t>HİNDİSTAN</a:t>
            </a:r>
          </a:p>
          <a:p>
            <a:endParaRPr lang="tr-TR" sz="4000" dirty="0">
              <a:solidFill>
                <a:schemeClr val="tx2"/>
              </a:solidFill>
            </a:endParaRPr>
          </a:p>
          <a:p>
            <a:r>
              <a:rPr lang="en-US" b="1" dirty="0" err="1">
                <a:solidFill>
                  <a:srgbClr val="0070C0"/>
                </a:solidFill>
                <a:ea typeface="roboto"/>
              </a:rPr>
              <a:t>Yarışmacı</a:t>
            </a:r>
            <a:r>
              <a:rPr lang="en-US" b="1" dirty="0">
                <a:solidFill>
                  <a:srgbClr val="0070C0"/>
                </a:solidFill>
                <a:ea typeface="roboto"/>
              </a:rPr>
              <a:t>: </a:t>
            </a:r>
            <a:r>
              <a:rPr lang="tr-TR" b="1" dirty="0" smtClean="0">
                <a:solidFill>
                  <a:srgbClr val="0070C0"/>
                </a:solidFill>
                <a:ea typeface="roboto"/>
              </a:rPr>
              <a:t>  Aiman </a:t>
            </a:r>
            <a:r>
              <a:rPr lang="tr-TR" b="1" dirty="0">
                <a:solidFill>
                  <a:srgbClr val="0070C0"/>
                </a:solidFill>
                <a:ea typeface="roboto"/>
              </a:rPr>
              <a:t>Tariq</a:t>
            </a:r>
            <a:endParaRPr lang="en-US" b="1" dirty="0">
              <a:solidFill>
                <a:srgbClr val="0070C0"/>
              </a:solidFill>
              <a:ea typeface="roboto"/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Resi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8" r="6953"/>
          <a:stretch/>
        </p:blipFill>
        <p:spPr>
          <a:xfrm>
            <a:off x="-77820" y="0"/>
            <a:ext cx="1546698" cy="681266"/>
          </a:xfrm>
          <a:prstGeom prst="rect">
            <a:avLst/>
          </a:prstGeom>
        </p:spPr>
      </p:pic>
      <p:pic>
        <p:nvPicPr>
          <p:cNvPr id="11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78" y="0"/>
            <a:ext cx="1465256" cy="681266"/>
          </a:xfrm>
          <a:prstGeom prst="rect">
            <a:avLst/>
          </a:prstGeom>
        </p:spPr>
      </p:pic>
      <p:pic>
        <p:nvPicPr>
          <p:cNvPr id="12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34" y="-857"/>
            <a:ext cx="1224932" cy="68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2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685" y="951268"/>
            <a:ext cx="6104589" cy="52638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0053" y="258086"/>
            <a:ext cx="58946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u="sng" dirty="0" smtClean="0"/>
              <a:t>T</a:t>
            </a:r>
            <a:r>
              <a:rPr lang="tr-TR" sz="2600" b="1" u="sng" dirty="0" smtClean="0"/>
              <a:t>ÜRKİYE’NİN HİNDİSTAN</a:t>
            </a:r>
            <a:r>
              <a:rPr lang="en-GB" sz="2600" b="1" u="sng" dirty="0" smtClean="0"/>
              <a:t> </a:t>
            </a:r>
            <a:r>
              <a:rPr lang="tr-TR" sz="2600" b="1" u="sng" dirty="0" smtClean="0"/>
              <a:t>İ</a:t>
            </a:r>
            <a:r>
              <a:rPr lang="en-GB" sz="2600" b="1" u="sng" dirty="0" smtClean="0"/>
              <a:t>LE T</a:t>
            </a:r>
            <a:r>
              <a:rPr lang="tr-TR" sz="2600" b="1" u="sng" dirty="0" smtClean="0"/>
              <a:t>İCARETİ</a:t>
            </a:r>
            <a:endParaRPr lang="en-GB" sz="2600" b="1" u="sng" dirty="0"/>
          </a:p>
        </p:txBody>
      </p:sp>
    </p:spTree>
    <p:extLst>
      <p:ext uri="{BB962C8B-B14F-4D97-AF65-F5344CB8AC3E}">
        <p14:creationId xmlns:p14="http://schemas.microsoft.com/office/powerpoint/2010/main" val="5984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847"/>
          <a:stretch/>
        </p:blipFill>
        <p:spPr>
          <a:xfrm>
            <a:off x="170005" y="1341130"/>
            <a:ext cx="5906234" cy="3811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6690"/>
          <a:stretch/>
        </p:blipFill>
        <p:spPr>
          <a:xfrm>
            <a:off x="6000039" y="1341129"/>
            <a:ext cx="6115761" cy="3811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1388" y="301109"/>
            <a:ext cx="958397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600" b="1" u="sng" dirty="0" smtClean="0"/>
              <a:t>T</a:t>
            </a:r>
            <a:r>
              <a:rPr lang="tr-TR" sz="2600" b="1" u="sng" dirty="0" smtClean="0"/>
              <a:t>ÜRKİYE’NİN HİNDİSTAN</a:t>
            </a:r>
            <a:r>
              <a:rPr lang="en-GB" sz="2600" b="1" u="sng" dirty="0" smtClean="0"/>
              <a:t> </a:t>
            </a:r>
            <a:r>
              <a:rPr lang="tr-TR" sz="2600" b="1" u="sng" dirty="0" smtClean="0"/>
              <a:t>İ</a:t>
            </a:r>
            <a:r>
              <a:rPr lang="en-GB" sz="2600" b="1" u="sng" dirty="0" smtClean="0"/>
              <a:t>LE T</a:t>
            </a:r>
            <a:r>
              <a:rPr lang="tr-TR" sz="2600" b="1" u="sng" dirty="0" smtClean="0"/>
              <a:t>İCARETİNDE BAŞLICA ÜRÜN GRUPLARI</a:t>
            </a:r>
            <a:endParaRPr lang="en-GB" sz="2600" b="1" u="sng" dirty="0"/>
          </a:p>
        </p:txBody>
      </p:sp>
    </p:spTree>
    <p:extLst>
      <p:ext uri="{BB962C8B-B14F-4D97-AF65-F5344CB8AC3E}">
        <p14:creationId xmlns:p14="http://schemas.microsoft.com/office/powerpoint/2010/main" val="365181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01438" y="1806636"/>
            <a:ext cx="11346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0" i="0" dirty="0" err="1" smtClean="0">
                <a:solidFill>
                  <a:srgbClr val="212529"/>
                </a:solidFill>
                <a:effectLst/>
              </a:rPr>
              <a:t>Hindistan'ın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Çin'den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uzaklaşma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politikası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dolayısıyla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savunma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sanayisine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100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milyar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dolar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ay</a:t>
            </a:r>
            <a:r>
              <a:rPr lang="tr-TR" b="0" i="0" dirty="0" smtClean="0">
                <a:solidFill>
                  <a:srgbClr val="212529"/>
                </a:solidFill>
                <a:effectLst/>
              </a:rPr>
              <a:t>rıl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dığını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,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Türk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firmalar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için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önemli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bir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en-GB" b="0" i="0" dirty="0" err="1" smtClean="0">
                <a:solidFill>
                  <a:srgbClr val="212529"/>
                </a:solidFill>
                <a:effectLst/>
              </a:rPr>
              <a:t>fırsat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 </a:t>
            </a:r>
            <a:r>
              <a:rPr lang="tr-TR" b="0" i="0" dirty="0" smtClean="0">
                <a:solidFill>
                  <a:srgbClr val="212529"/>
                </a:solidFill>
                <a:effectLst/>
              </a:rPr>
              <a:t>olabilir</a:t>
            </a:r>
            <a:r>
              <a:rPr lang="en-GB" b="0" i="0" dirty="0" smtClean="0">
                <a:solidFill>
                  <a:srgbClr val="212529"/>
                </a:solidFill>
                <a:effectLst/>
              </a:rPr>
              <a:t>.</a:t>
            </a:r>
            <a:endParaRPr lang="tr-TR" b="0" i="0" dirty="0" smtClean="0">
              <a:solidFill>
                <a:srgbClr val="212529"/>
              </a:solidFill>
              <a:effectLst/>
            </a:endParaRPr>
          </a:p>
          <a:p>
            <a:pPr algn="just"/>
            <a:endParaRPr lang="tr-TR" b="0" i="0" dirty="0" smtClean="0">
              <a:solidFill>
                <a:srgbClr val="212529"/>
              </a:solidFill>
              <a:effectLst/>
            </a:endParaRPr>
          </a:p>
          <a:p>
            <a:pPr algn="just"/>
            <a:r>
              <a:rPr lang="en-GB" dirty="0" err="1" smtClean="0"/>
              <a:t>Türk</a:t>
            </a:r>
            <a:r>
              <a:rPr lang="en-GB" dirty="0" smtClean="0"/>
              <a:t> </a:t>
            </a:r>
            <a:r>
              <a:rPr lang="en-GB" dirty="0" err="1"/>
              <a:t>firmalarının</a:t>
            </a:r>
            <a:r>
              <a:rPr lang="en-GB" dirty="0"/>
              <a:t> </a:t>
            </a:r>
            <a:r>
              <a:rPr lang="en-GB" dirty="0" err="1"/>
              <a:t>güçlü</a:t>
            </a:r>
            <a:r>
              <a:rPr lang="en-GB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gemi</a:t>
            </a:r>
            <a:r>
              <a:rPr lang="en-GB" dirty="0"/>
              <a:t> </a:t>
            </a:r>
            <a:r>
              <a:rPr lang="en-GB" dirty="0" err="1"/>
              <a:t>yapımının</a:t>
            </a:r>
            <a:r>
              <a:rPr lang="en-GB" dirty="0"/>
              <a:t> </a:t>
            </a:r>
            <a:r>
              <a:rPr lang="en-GB" dirty="0" err="1"/>
              <a:t>yanı</a:t>
            </a:r>
            <a:r>
              <a:rPr lang="en-GB" dirty="0"/>
              <a:t> </a:t>
            </a:r>
            <a:r>
              <a:rPr lang="en-GB" dirty="0" err="1"/>
              <a:t>sıra</a:t>
            </a:r>
            <a:r>
              <a:rPr lang="en-GB" dirty="0"/>
              <a:t> </a:t>
            </a:r>
            <a:r>
              <a:rPr lang="en-GB" dirty="0" err="1"/>
              <a:t>savunma</a:t>
            </a:r>
            <a:r>
              <a:rPr lang="en-GB" dirty="0"/>
              <a:t> </a:t>
            </a:r>
            <a:r>
              <a:rPr lang="en-GB" dirty="0" err="1"/>
              <a:t>sanayisine</a:t>
            </a:r>
            <a:r>
              <a:rPr lang="en-GB" dirty="0"/>
              <a:t> </a:t>
            </a:r>
            <a:r>
              <a:rPr lang="en-GB" dirty="0" err="1"/>
              <a:t>ilişkin</a:t>
            </a:r>
            <a:r>
              <a:rPr lang="en-GB" dirty="0"/>
              <a:t> </a:t>
            </a:r>
            <a:r>
              <a:rPr lang="en-GB" dirty="0" err="1"/>
              <a:t>projelerde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fırsatlar</a:t>
            </a:r>
            <a:r>
              <a:rPr lang="en-GB" dirty="0"/>
              <a:t> var. </a:t>
            </a:r>
            <a:r>
              <a:rPr lang="en-GB" dirty="0" err="1" smtClean="0"/>
              <a:t>Geçen</a:t>
            </a:r>
            <a:r>
              <a:rPr lang="en-GB" dirty="0" smtClean="0"/>
              <a:t> </a:t>
            </a:r>
            <a:r>
              <a:rPr lang="en-GB" dirty="0" err="1"/>
              <a:t>yıl</a:t>
            </a:r>
            <a:r>
              <a:rPr lang="en-GB" dirty="0"/>
              <a:t> </a:t>
            </a:r>
            <a:r>
              <a:rPr lang="en-GB" dirty="0" err="1"/>
              <a:t>sadece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Türk</a:t>
            </a:r>
            <a:r>
              <a:rPr lang="en-GB" dirty="0"/>
              <a:t> </a:t>
            </a:r>
            <a:r>
              <a:rPr lang="en-GB" dirty="0" err="1"/>
              <a:t>tersane</a:t>
            </a:r>
            <a:r>
              <a:rPr lang="en-GB" dirty="0"/>
              <a:t> </a:t>
            </a:r>
            <a:r>
              <a:rPr lang="en-GB" dirty="0" smtClean="0"/>
              <a:t>firm</a:t>
            </a:r>
            <a:r>
              <a:rPr lang="tr-TR" dirty="0" smtClean="0"/>
              <a:t>n</a:t>
            </a:r>
            <a:r>
              <a:rPr lang="en-GB" dirty="0" smtClean="0"/>
              <a:t>ın </a:t>
            </a:r>
            <a:r>
              <a:rPr lang="en-GB" dirty="0" err="1"/>
              <a:t>aldığı</a:t>
            </a:r>
            <a:r>
              <a:rPr lang="en-GB" dirty="0"/>
              <a:t> </a:t>
            </a:r>
            <a:r>
              <a:rPr lang="en-GB" dirty="0" err="1"/>
              <a:t>tek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ihale</a:t>
            </a:r>
            <a:r>
              <a:rPr lang="en-GB" dirty="0"/>
              <a:t> </a:t>
            </a:r>
            <a:r>
              <a:rPr lang="en-GB" dirty="0" err="1"/>
              <a:t>tutarı</a:t>
            </a:r>
            <a:r>
              <a:rPr lang="en-GB" dirty="0"/>
              <a:t> </a:t>
            </a:r>
            <a:r>
              <a:rPr lang="en-GB" dirty="0" err="1"/>
              <a:t>yaklaşık</a:t>
            </a:r>
            <a:r>
              <a:rPr lang="en-GB" dirty="0"/>
              <a:t> 2,3 </a:t>
            </a:r>
            <a:r>
              <a:rPr lang="en-GB" dirty="0" err="1"/>
              <a:t>milyar</a:t>
            </a:r>
            <a:r>
              <a:rPr lang="en-GB" dirty="0"/>
              <a:t> </a:t>
            </a:r>
            <a:r>
              <a:rPr lang="en-GB" dirty="0" err="1" smtClean="0"/>
              <a:t>dolar</a:t>
            </a:r>
            <a:r>
              <a:rPr lang="en-GB" dirty="0" smtClean="0"/>
              <a:t>.</a:t>
            </a:r>
            <a:endParaRPr lang="tr-TR" dirty="0" smtClean="0"/>
          </a:p>
          <a:p>
            <a:pPr algn="just"/>
            <a:endParaRPr lang="tr-TR" dirty="0"/>
          </a:p>
          <a:p>
            <a:pPr algn="just"/>
            <a:r>
              <a:rPr lang="en-GB" dirty="0" err="1"/>
              <a:t>Salgın</a:t>
            </a:r>
            <a:r>
              <a:rPr lang="en-GB" dirty="0"/>
              <a:t> </a:t>
            </a:r>
            <a:r>
              <a:rPr lang="en-GB" dirty="0" err="1"/>
              <a:t>dönemine</a:t>
            </a:r>
            <a:r>
              <a:rPr lang="en-GB" dirty="0"/>
              <a:t> </a:t>
            </a:r>
            <a:r>
              <a:rPr lang="en-GB" dirty="0" err="1"/>
              <a:t>rağmen</a:t>
            </a:r>
            <a:r>
              <a:rPr lang="en-GB" dirty="0"/>
              <a:t> </a:t>
            </a:r>
            <a:r>
              <a:rPr lang="en-GB" dirty="0" err="1"/>
              <a:t>Hindistan'ı</a:t>
            </a:r>
            <a:r>
              <a:rPr lang="en-GB" dirty="0"/>
              <a:t> </a:t>
            </a:r>
            <a:r>
              <a:rPr lang="en-GB" dirty="0" err="1"/>
              <a:t>terk</a:t>
            </a:r>
            <a:r>
              <a:rPr lang="en-GB" dirty="0"/>
              <a:t> </a:t>
            </a:r>
            <a:r>
              <a:rPr lang="en-GB" dirty="0" err="1"/>
              <a:t>etmeyen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sayıda</a:t>
            </a:r>
            <a:r>
              <a:rPr lang="en-GB" dirty="0"/>
              <a:t> </a:t>
            </a:r>
            <a:r>
              <a:rPr lang="en-GB" dirty="0" err="1"/>
              <a:t>firmanın</a:t>
            </a:r>
            <a:r>
              <a:rPr lang="en-GB" dirty="0"/>
              <a:t> </a:t>
            </a:r>
            <a:r>
              <a:rPr lang="en-GB" dirty="0" err="1"/>
              <a:t>sadece</a:t>
            </a:r>
            <a:r>
              <a:rPr lang="en-GB" dirty="0"/>
              <a:t> 2020'de 4 </a:t>
            </a:r>
            <a:r>
              <a:rPr lang="en-GB" dirty="0" err="1"/>
              <a:t>milyar</a:t>
            </a:r>
            <a:r>
              <a:rPr lang="en-GB" dirty="0"/>
              <a:t> </a:t>
            </a:r>
            <a:r>
              <a:rPr lang="en-GB" dirty="0" err="1"/>
              <a:t>dolarlık</a:t>
            </a:r>
            <a:r>
              <a:rPr lang="en-GB" dirty="0"/>
              <a:t> </a:t>
            </a:r>
            <a:r>
              <a:rPr lang="en-GB" dirty="0" err="1"/>
              <a:t>ihale</a:t>
            </a:r>
            <a:r>
              <a:rPr lang="en-GB" dirty="0"/>
              <a:t> </a:t>
            </a:r>
            <a:r>
              <a:rPr lang="en-GB" dirty="0" err="1"/>
              <a:t>almayı</a:t>
            </a:r>
            <a:r>
              <a:rPr lang="en-GB" dirty="0"/>
              <a:t> </a:t>
            </a:r>
            <a:r>
              <a:rPr lang="en-GB" dirty="0" err="1" smtClean="0"/>
              <a:t>başar</a:t>
            </a:r>
            <a:r>
              <a:rPr lang="tr-TR" dirty="0" smtClean="0"/>
              <a:t>mıştır. </a:t>
            </a:r>
            <a:r>
              <a:rPr lang="en-GB" dirty="0" smtClean="0"/>
              <a:t> </a:t>
            </a:r>
            <a:endParaRPr lang="tr-TR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39" y="4685580"/>
            <a:ext cx="4859756" cy="1778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31" y="221913"/>
            <a:ext cx="4681536" cy="1305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5476368" y="4977410"/>
            <a:ext cx="63719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err="1" smtClean="0"/>
              <a:t>Dünyanın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uzun</a:t>
            </a:r>
            <a:r>
              <a:rPr lang="en-GB" dirty="0" smtClean="0"/>
              <a:t> </a:t>
            </a:r>
            <a:r>
              <a:rPr lang="en-GB" dirty="0" err="1" smtClean="0"/>
              <a:t>kara</a:t>
            </a:r>
            <a:r>
              <a:rPr lang="en-GB" dirty="0" smtClean="0"/>
              <a:t> </a:t>
            </a:r>
            <a:r>
              <a:rPr lang="en-GB" dirty="0" err="1" smtClean="0"/>
              <a:t>yolu</a:t>
            </a:r>
            <a:r>
              <a:rPr lang="en-GB" dirty="0" smtClean="0"/>
              <a:t> </a:t>
            </a:r>
            <a:r>
              <a:rPr lang="en-GB" dirty="0" err="1" smtClean="0"/>
              <a:t>tüneli</a:t>
            </a:r>
            <a:r>
              <a:rPr lang="en-GB" dirty="0" smtClean="0"/>
              <a:t> </a:t>
            </a:r>
            <a:r>
              <a:rPr lang="en-GB" dirty="0" err="1" smtClean="0"/>
              <a:t>olan</a:t>
            </a:r>
            <a:r>
              <a:rPr lang="en-GB" dirty="0" smtClean="0"/>
              <a:t> Atal </a:t>
            </a:r>
            <a:r>
              <a:rPr lang="en-GB" dirty="0" err="1" smtClean="0"/>
              <a:t>Tüneli'nin</a:t>
            </a:r>
            <a:r>
              <a:rPr lang="en-GB" dirty="0" smtClean="0"/>
              <a:t> </a:t>
            </a:r>
            <a:r>
              <a:rPr lang="en-GB" dirty="0" err="1" smtClean="0"/>
              <a:t>tasarım</a:t>
            </a:r>
            <a:r>
              <a:rPr lang="en-GB" dirty="0" smtClean="0"/>
              <a:t>, </a:t>
            </a:r>
            <a:r>
              <a:rPr lang="en-GB" dirty="0" err="1" smtClean="0"/>
              <a:t>yazılım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elektromekanik</a:t>
            </a:r>
            <a:r>
              <a:rPr lang="en-GB" dirty="0" smtClean="0"/>
              <a:t> </a:t>
            </a:r>
            <a:r>
              <a:rPr lang="en-GB" dirty="0" err="1" smtClean="0"/>
              <a:t>sistemlerine</a:t>
            </a:r>
            <a:r>
              <a:rPr lang="en-GB" dirty="0" smtClean="0"/>
              <a:t> </a:t>
            </a:r>
            <a:r>
              <a:rPr lang="en-GB" dirty="0" err="1" smtClean="0"/>
              <a:t>Hindistan'da</a:t>
            </a:r>
            <a:r>
              <a:rPr lang="en-GB" dirty="0" smtClean="0"/>
              <a:t> </a:t>
            </a:r>
            <a:r>
              <a:rPr lang="en-GB" dirty="0" err="1" smtClean="0"/>
              <a:t>elektronik</a:t>
            </a:r>
            <a:r>
              <a:rPr lang="en-GB" dirty="0" smtClean="0"/>
              <a:t> </a:t>
            </a:r>
            <a:r>
              <a:rPr lang="en-GB" dirty="0" err="1" smtClean="0"/>
              <a:t>alanında</a:t>
            </a:r>
            <a:r>
              <a:rPr lang="en-GB" dirty="0" smtClean="0"/>
              <a:t> </a:t>
            </a:r>
            <a:r>
              <a:rPr lang="en-GB" dirty="0" err="1" smtClean="0"/>
              <a:t>faaliyet</a:t>
            </a:r>
            <a:r>
              <a:rPr lang="en-GB" dirty="0" smtClean="0"/>
              <a:t> </a:t>
            </a:r>
            <a:r>
              <a:rPr lang="en-GB" dirty="0" err="1" smtClean="0"/>
              <a:t>gösteren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Türk</a:t>
            </a:r>
            <a:r>
              <a:rPr lang="en-GB" dirty="0" smtClean="0"/>
              <a:t> </a:t>
            </a:r>
            <a:r>
              <a:rPr lang="en-GB" dirty="0" err="1" smtClean="0"/>
              <a:t>firmamızın</a:t>
            </a:r>
            <a:r>
              <a:rPr lang="en-GB" dirty="0" smtClean="0"/>
              <a:t> </a:t>
            </a:r>
            <a:r>
              <a:rPr lang="en-GB" dirty="0" err="1" smtClean="0"/>
              <a:t>imza</a:t>
            </a:r>
            <a:r>
              <a:rPr lang="tr-TR" dirty="0" smtClean="0"/>
              <a:t> atmıştır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743" y="246272"/>
            <a:ext cx="4681536" cy="1281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78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5346" y="3982058"/>
            <a:ext cx="11630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dirty="0" smtClean="0"/>
              <a:t>Türkiyede toplam </a:t>
            </a:r>
            <a:r>
              <a:rPr lang="tr-TR" b="1" dirty="0" smtClean="0"/>
              <a:t>338 Hint ortaklı </a:t>
            </a:r>
            <a:r>
              <a:rPr lang="tr-TR" dirty="0" smtClean="0"/>
              <a:t>fırma faaliyet göstermektedir (Ekim 2021 itibariyle). Hint firmaların Türkiyede yatırım yaptığı başlıca sektorler şunlardır: Polyester film, sulama sistemleri, kozmetik, traktörler, telekomünikasyon, havalimanı işletmeciliği, petro-kimya ve rafineri, demir-çelik, termik santral işletmeciliği.</a:t>
            </a:r>
          </a:p>
          <a:p>
            <a:pPr algn="just"/>
            <a:endParaRPr lang="tr-TR" dirty="0"/>
          </a:p>
          <a:p>
            <a:pPr algn="just"/>
            <a:endParaRPr lang="tr-TR" dirty="0" smtClean="0"/>
          </a:p>
          <a:p>
            <a:pPr algn="just"/>
            <a:endParaRPr lang="tr-TR" dirty="0"/>
          </a:p>
          <a:p>
            <a:pPr algn="just"/>
            <a:r>
              <a:rPr lang="tr-TR" dirty="0" smtClean="0"/>
              <a:t>Türk fırmalarının Hindistan’da yaptıkları yatırımlar ise Havalimanı yer hizmetleri, havalimanı kargo terminal işletmesi, otomotiv yan sanayi, müteahhitlik-mühendislik, tekstil-kumaş, yapı malzemeleri, ilaç-medikal, telekomünikasyon ürünleri, cam ve cam ürünleri.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57" y="2013707"/>
            <a:ext cx="2047450" cy="1701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400" y="197370"/>
            <a:ext cx="1978467" cy="1701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76" y="219124"/>
            <a:ext cx="2046197" cy="1690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3480" y="197370"/>
            <a:ext cx="2021034" cy="1640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57" y="197370"/>
            <a:ext cx="2047450" cy="1701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400" y="2011584"/>
            <a:ext cx="2018706" cy="17029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2076" y="1968261"/>
            <a:ext cx="2069031" cy="17035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9482" y="1909460"/>
            <a:ext cx="2069031" cy="170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40827"/>
              </p:ext>
            </p:extLst>
          </p:nvPr>
        </p:nvGraphicFramePr>
        <p:xfrm>
          <a:off x="517523" y="820624"/>
          <a:ext cx="11255376" cy="5697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896">
                  <a:extLst>
                    <a:ext uri="{9D8B030D-6E8A-4147-A177-3AD203B41FA5}">
                      <a16:colId xmlns:a16="http://schemas.microsoft.com/office/drawing/2014/main" val="139149356"/>
                    </a:ext>
                  </a:extLst>
                </a:gridCol>
                <a:gridCol w="1875896">
                  <a:extLst>
                    <a:ext uri="{9D8B030D-6E8A-4147-A177-3AD203B41FA5}">
                      <a16:colId xmlns:a16="http://schemas.microsoft.com/office/drawing/2014/main" val="4249581661"/>
                    </a:ext>
                  </a:extLst>
                </a:gridCol>
                <a:gridCol w="1875896">
                  <a:extLst>
                    <a:ext uri="{9D8B030D-6E8A-4147-A177-3AD203B41FA5}">
                      <a16:colId xmlns:a16="http://schemas.microsoft.com/office/drawing/2014/main" val="3922329925"/>
                    </a:ext>
                  </a:extLst>
                </a:gridCol>
                <a:gridCol w="1875896">
                  <a:extLst>
                    <a:ext uri="{9D8B030D-6E8A-4147-A177-3AD203B41FA5}">
                      <a16:colId xmlns:a16="http://schemas.microsoft.com/office/drawing/2014/main" val="4100221873"/>
                    </a:ext>
                  </a:extLst>
                </a:gridCol>
                <a:gridCol w="1875896">
                  <a:extLst>
                    <a:ext uri="{9D8B030D-6E8A-4147-A177-3AD203B41FA5}">
                      <a16:colId xmlns:a16="http://schemas.microsoft.com/office/drawing/2014/main" val="1382700317"/>
                    </a:ext>
                  </a:extLst>
                </a:gridCol>
                <a:gridCol w="1875896">
                  <a:extLst>
                    <a:ext uri="{9D8B030D-6E8A-4147-A177-3AD203B41FA5}">
                      <a16:colId xmlns:a16="http://schemas.microsoft.com/office/drawing/2014/main" val="4158537383"/>
                    </a:ext>
                  </a:extLst>
                </a:gridCol>
              </a:tblGrid>
              <a:tr h="634336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Sektör 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Potansiyel</a:t>
                      </a:r>
                      <a:r>
                        <a:rPr lang="tr-TR" sz="1400" baseline="0" dirty="0" smtClean="0"/>
                        <a:t> Ürün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Hindistan’ın Dünyadan ithalat</a:t>
                      </a:r>
                    </a:p>
                    <a:p>
                      <a:pPr algn="ctr"/>
                      <a:r>
                        <a:rPr lang="tr-TR" sz="1400" dirty="0" smtClean="0"/>
                        <a:t> (milyon</a:t>
                      </a:r>
                      <a:r>
                        <a:rPr lang="tr-TR" sz="1400" baseline="0" dirty="0" smtClean="0"/>
                        <a:t> dolar)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Hindistan’ın Türkiye’den ithalat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(milyon</a:t>
                      </a:r>
                      <a:r>
                        <a:rPr lang="tr-TR" sz="1400" baseline="0" dirty="0" smtClean="0"/>
                        <a:t> dolar)</a:t>
                      </a:r>
                      <a:endParaRPr lang="en-GB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Türkiye’nin</a:t>
                      </a:r>
                      <a:r>
                        <a:rPr lang="tr-TR" sz="1400" baseline="0" dirty="0" smtClean="0"/>
                        <a:t> dünyaya ihracat</a:t>
                      </a:r>
                      <a:endParaRPr lang="en-GB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(milyon</a:t>
                      </a:r>
                      <a:r>
                        <a:rPr lang="tr-TR" sz="1400" baseline="0" dirty="0" smtClean="0"/>
                        <a:t> dolar)</a:t>
                      </a:r>
                      <a:endParaRPr lang="en-GB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Hindistana Türkiye’den İhracattaki değişim </a:t>
                      </a:r>
                      <a:r>
                        <a:rPr lang="tr-TR" sz="1400" baseline="0" dirty="0" smtClean="0"/>
                        <a:t>% (2020-2021)</a:t>
                      </a:r>
                      <a:endParaRPr lang="en-GB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2060812"/>
                  </a:ext>
                </a:extLst>
              </a:tr>
              <a:tr h="587098">
                <a:tc>
                  <a:txBody>
                    <a:bodyPr/>
                    <a:lstStyle/>
                    <a:p>
                      <a:pPr algn="l"/>
                      <a:r>
                        <a:rPr lang="es-ES" sz="1200" dirty="0" err="1" smtClean="0"/>
                        <a:t>Otomotiv</a:t>
                      </a:r>
                      <a:r>
                        <a:rPr lang="es-ES" sz="1200" dirty="0" smtClean="0"/>
                        <a:t> Ana ve </a:t>
                      </a:r>
                      <a:r>
                        <a:rPr lang="es-ES" sz="1200" dirty="0" err="1" smtClean="0"/>
                        <a:t>Yan</a:t>
                      </a:r>
                      <a:r>
                        <a:rPr lang="es-ES" sz="1200" dirty="0" smtClean="0"/>
                        <a:t> </a:t>
                      </a:r>
                      <a:r>
                        <a:rPr lang="es-ES" sz="1200" dirty="0" err="1" smtClean="0"/>
                        <a:t>Sanayi</a:t>
                      </a:r>
                      <a:r>
                        <a:rPr lang="es-ES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Karayolu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taşıtları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için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aksam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parçalar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4905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30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5784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40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5070882"/>
                  </a:ext>
                </a:extLst>
              </a:tr>
              <a:tr h="904265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Elektrikli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makineler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kablolar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Elektrik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transformatörleri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statik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konvertörler</a:t>
                      </a:r>
                      <a:r>
                        <a:rPr lang="en-GB" sz="1200" dirty="0" smtClean="0"/>
                        <a:t> (</a:t>
                      </a:r>
                      <a:r>
                        <a:rPr lang="en-GB" sz="1200" dirty="0" err="1" smtClean="0"/>
                        <a:t>örneğin</a:t>
                      </a:r>
                      <a:r>
                        <a:rPr lang="en-GB" sz="1200" dirty="0" smtClean="0"/>
                        <a:t>; </a:t>
                      </a:r>
                      <a:r>
                        <a:rPr lang="en-GB" sz="1200" dirty="0" err="1" smtClean="0"/>
                        <a:t>redresörler</a:t>
                      </a:r>
                      <a:r>
                        <a:rPr lang="en-GB" sz="1200" dirty="0" smtClean="0"/>
                        <a:t>)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endüktörler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2588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2,8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1103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3,4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9060292"/>
                  </a:ext>
                </a:extLst>
              </a:tr>
              <a:tr h="1018486">
                <a:tc>
                  <a:txBody>
                    <a:bodyPr/>
                    <a:lstStyle/>
                    <a:p>
                      <a:pPr algn="l"/>
                      <a:r>
                        <a:rPr lang="en-GB" sz="1200" dirty="0" smtClean="0"/>
                        <a:t> İlk </a:t>
                      </a:r>
                      <a:r>
                        <a:rPr lang="en-GB" sz="1200" dirty="0" err="1" smtClean="0"/>
                        <a:t>Şekillerde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Plastik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Poliasetaller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diğer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polieterler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epoksi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reçineler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polikarbonatlar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alkit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reçineler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polialiesterler</a:t>
                      </a:r>
                      <a:r>
                        <a:rPr lang="en-GB" sz="1200" dirty="0" smtClean="0"/>
                        <a:t>, vb. (ilk </a:t>
                      </a:r>
                      <a:r>
                        <a:rPr lang="en-GB" sz="1200" dirty="0" err="1" smtClean="0"/>
                        <a:t>şekilde</a:t>
                      </a:r>
                      <a:r>
                        <a:rPr lang="en-GB" sz="1200" dirty="0" smtClean="0"/>
                        <a:t>)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2436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1,21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1046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98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1613187"/>
                  </a:ext>
                </a:extLst>
              </a:tr>
              <a:tr h="861796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Elektrikli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Makineler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Kablolar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Gerilimi</a:t>
                      </a:r>
                      <a:r>
                        <a:rPr lang="en-GB" sz="1200" dirty="0" smtClean="0"/>
                        <a:t> 1000 </a:t>
                      </a:r>
                      <a:r>
                        <a:rPr lang="en-GB" sz="1200" dirty="0" err="1" smtClean="0"/>
                        <a:t>voltu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geçmeyen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elektrik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devresi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teçhizatı</a:t>
                      </a:r>
                      <a:r>
                        <a:rPr lang="en-GB" sz="1200" dirty="0" smtClean="0"/>
                        <a:t> (</a:t>
                      </a:r>
                      <a:r>
                        <a:rPr lang="en-GB" sz="1200" dirty="0" err="1" smtClean="0"/>
                        <a:t>anahtarlar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röleler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sigortalar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fişler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kutular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vb</a:t>
                      </a:r>
                      <a:r>
                        <a:rPr lang="en-GB" sz="1200" dirty="0" smtClean="0"/>
                        <a:t>)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1952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1,98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702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67,1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8933183"/>
                  </a:ext>
                </a:extLst>
              </a:tr>
              <a:tr h="391725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İnşaat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Malzemeleri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Musluk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batarya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vana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valfler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1676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10,7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780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20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605568"/>
                  </a:ext>
                </a:extLst>
              </a:tr>
              <a:tr h="705106"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Beyaz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Eşya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 err="1" smtClean="0"/>
                        <a:t>Buzdolapları</a:t>
                      </a:r>
                      <a:r>
                        <a:rPr lang="en-GB" sz="1200" dirty="0" smtClean="0"/>
                        <a:t>, </a:t>
                      </a:r>
                      <a:r>
                        <a:rPr lang="en-GB" sz="1200" dirty="0" err="1" smtClean="0"/>
                        <a:t>dondurucular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diğer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soğutucu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dondurucu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cihazlar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ve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ısı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pompaları</a:t>
                      </a:r>
                      <a:r>
                        <a:rPr lang="en-GB" sz="1200" dirty="0" smtClean="0"/>
                        <a:t> 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712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15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2519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/>
                        <a:t>52</a:t>
                      </a:r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098268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68998" y="139184"/>
            <a:ext cx="11203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b="1" u="sng" dirty="0" smtClean="0"/>
              <a:t>2021 VERİLERE GÖRE HİNDİSTAN’A İHRACATTA BAŞLICA </a:t>
            </a:r>
            <a:r>
              <a:rPr lang="tr-TR" sz="2400" b="1" u="sng" dirty="0" smtClean="0">
                <a:solidFill>
                  <a:srgbClr val="FF0000"/>
                </a:solidFill>
              </a:rPr>
              <a:t>POTANSİYEL</a:t>
            </a:r>
            <a:r>
              <a:rPr lang="tr-TR" sz="2400" b="1" u="sng" dirty="0" smtClean="0"/>
              <a:t> SANAYİ ÜRÜNLERİ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30440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93915" y="304270"/>
            <a:ext cx="5706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u="sng" dirty="0" smtClean="0">
                <a:latin typeface="Fira Sans Extra Condensed Medium" panose="020B0604020202020204" charset="0"/>
              </a:rPr>
              <a:t>İHRACAT- ÜRÜN ÖRNEĞİ</a:t>
            </a:r>
            <a:r>
              <a:rPr lang="tr-TR" sz="2400" b="1" u="sng" dirty="0">
                <a:latin typeface="Fira Sans Extra Condensed Medium" panose="020B0604020202020204" charset="0"/>
              </a:rPr>
              <a:t/>
            </a:r>
            <a:br>
              <a:rPr lang="tr-TR" sz="2400" b="1" u="sng" dirty="0">
                <a:latin typeface="Fira Sans Extra Condensed Medium" panose="020B0604020202020204" charset="0"/>
              </a:rPr>
            </a:br>
            <a:r>
              <a:rPr lang="tr-TR" sz="2400" b="1" dirty="0">
                <a:latin typeface="Fira Sans Extra Condensed Medium" panose="020B0604020202020204" charset="0"/>
              </a:rPr>
              <a:t>(TÜRKİYE’DEN </a:t>
            </a:r>
            <a:r>
              <a:rPr lang="tr-TR" sz="2400" b="1" dirty="0" smtClean="0">
                <a:latin typeface="Fira Sans Extra Condensed Medium" panose="020B0604020202020204" charset="0"/>
              </a:rPr>
              <a:t>HİNDİSTAN’A)</a:t>
            </a:r>
            <a:endParaRPr lang="en-GB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50715" y="1670393"/>
            <a:ext cx="6387830" cy="467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Fındık</a:t>
            </a: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Hindistan’da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ortalama satış fıyatı 1500 INR = 350 tl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Türkiye’de ortalama satış fıyatı = 100 tl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Kodu  -  08022200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Vergi (%)  - 30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2019’de 1,4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milyon dolar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civarı değerinde fındıklar Hindistan’a ihracat edildi.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21368209"/>
              </p:ext>
            </p:extLst>
          </p:nvPr>
        </p:nvGraphicFramePr>
        <p:xfrm>
          <a:off x="6548335" y="3399566"/>
          <a:ext cx="5236723" cy="329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208" y="719768"/>
            <a:ext cx="2510850" cy="248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5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8349" y="273234"/>
            <a:ext cx="7253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u="sng" dirty="0" smtClean="0">
                <a:latin typeface="Fira Sans Extra Condensed Medium" panose="020B0604020202020204" charset="0"/>
              </a:rPr>
              <a:t>İTHALAT-ÜRÜN ÖRNEĞİ</a:t>
            </a:r>
            <a:r>
              <a:rPr lang="tr-TR" sz="2800" b="1" u="sng" dirty="0">
                <a:latin typeface="Fira Sans Extra Condensed Medium" panose="020B0604020202020204" charset="0"/>
              </a:rPr>
              <a:t/>
            </a:r>
            <a:br>
              <a:rPr lang="tr-TR" sz="2800" b="1" u="sng" dirty="0">
                <a:latin typeface="Fira Sans Extra Condensed Medium" panose="020B0604020202020204" charset="0"/>
              </a:rPr>
            </a:br>
            <a:r>
              <a:rPr lang="tr-TR" sz="2800" b="1" dirty="0" smtClean="0">
                <a:latin typeface="Fira Sans Extra Condensed Medium" panose="020B0604020202020204" charset="0"/>
              </a:rPr>
              <a:t>(</a:t>
            </a:r>
            <a:r>
              <a:rPr lang="tr-TR" sz="2400" b="1" dirty="0" smtClean="0">
                <a:latin typeface="Fira Sans Extra Condensed Medium" panose="020B0604020202020204" charset="0"/>
              </a:rPr>
              <a:t>HİNDİSTAN’DAN</a:t>
            </a:r>
            <a:r>
              <a:rPr lang="tr-TR" sz="2800" b="1" dirty="0" smtClean="0">
                <a:latin typeface="Fira Sans Extra Condensed Medium" panose="020B0604020202020204" charset="0"/>
              </a:rPr>
              <a:t> </a:t>
            </a:r>
            <a:r>
              <a:rPr lang="tr-TR" sz="2800" b="1" dirty="0">
                <a:latin typeface="Fira Sans Extra Condensed Medium" panose="020B0604020202020204" charset="0"/>
              </a:rPr>
              <a:t>TÜRKİYE’YE)</a:t>
            </a:r>
            <a:endParaRPr lang="en-GB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518809" y="1245548"/>
            <a:ext cx="6096000" cy="2782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Basmati pirinci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Hindistan’da ortalama satış fıyatı 100 INR = 21 tl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Türkiye’de ortalama satış fıyatı = 40 tl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Kodu  - </a:t>
            </a:r>
            <a:r>
              <a:rPr lang="tr-T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10063020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701915554"/>
              </p:ext>
            </p:extLst>
          </p:nvPr>
        </p:nvGraphicFramePr>
        <p:xfrm>
          <a:off x="7030119" y="3784058"/>
          <a:ext cx="4327046" cy="292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033" y="918347"/>
            <a:ext cx="2334132" cy="23947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627" y="4027976"/>
            <a:ext cx="3778182" cy="217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5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847" r="13594"/>
          <a:stretch/>
        </p:blipFill>
        <p:spPr>
          <a:xfrm>
            <a:off x="6432136" y="0"/>
            <a:ext cx="5759863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708244"/>
              </p:ext>
            </p:extLst>
          </p:nvPr>
        </p:nvGraphicFramePr>
        <p:xfrm>
          <a:off x="0" y="0"/>
          <a:ext cx="6432136" cy="481313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16068">
                  <a:extLst>
                    <a:ext uri="{9D8B030D-6E8A-4147-A177-3AD203B41FA5}">
                      <a16:colId xmlns:a16="http://schemas.microsoft.com/office/drawing/2014/main" val="3467602646"/>
                    </a:ext>
                  </a:extLst>
                </a:gridCol>
                <a:gridCol w="3216068">
                  <a:extLst>
                    <a:ext uri="{9D8B030D-6E8A-4147-A177-3AD203B41FA5}">
                      <a16:colId xmlns:a16="http://schemas.microsoft.com/office/drawing/2014/main" val="371806686"/>
                    </a:ext>
                  </a:extLst>
                </a:gridCol>
              </a:tblGrid>
              <a:tr h="41222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600" b="1" i="0" u="sng" dirty="0" smtClean="0">
                          <a:solidFill>
                            <a:srgbClr val="000000"/>
                          </a:solidFill>
                          <a:effectLst/>
                        </a:rPr>
                        <a:t>GENEL BİLGİLERİ</a:t>
                      </a:r>
                      <a:endParaRPr lang="en-GB" sz="2600" b="1" u="sng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3502649"/>
                  </a:ext>
                </a:extLst>
              </a:tr>
              <a:tr h="412229">
                <a:tc>
                  <a:txBody>
                    <a:bodyPr/>
                    <a:lstStyle/>
                    <a:p>
                      <a:r>
                        <a:rPr lang="tr-TR" dirty="0" smtClean="0"/>
                        <a:t>Resmi</a:t>
                      </a:r>
                      <a:r>
                        <a:rPr lang="tr-TR" baseline="0" dirty="0" smtClean="0"/>
                        <a:t> Adi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Hindistan Cumhuriyeti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67835"/>
                  </a:ext>
                </a:extLst>
              </a:tr>
              <a:tr h="412229">
                <a:tc>
                  <a:txBody>
                    <a:bodyPr/>
                    <a:lstStyle/>
                    <a:p>
                      <a:r>
                        <a:rPr lang="tr-TR" dirty="0" smtClean="0"/>
                        <a:t>Nüfüs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1,39 milyar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823705"/>
                  </a:ext>
                </a:extLst>
              </a:tr>
              <a:tr h="412229">
                <a:tc>
                  <a:txBody>
                    <a:bodyPr/>
                    <a:lstStyle/>
                    <a:p>
                      <a:r>
                        <a:rPr lang="tr-TR" dirty="0" smtClean="0"/>
                        <a:t>Resmi</a:t>
                      </a:r>
                      <a:r>
                        <a:rPr lang="tr-TR" baseline="0" dirty="0" smtClean="0"/>
                        <a:t> Dil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Hintçe,</a:t>
                      </a:r>
                      <a:r>
                        <a:rPr lang="tr-TR" baseline="0" dirty="0" smtClean="0"/>
                        <a:t> İngilizce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0440304"/>
                  </a:ext>
                </a:extLst>
              </a:tr>
              <a:tr h="412229">
                <a:tc>
                  <a:txBody>
                    <a:bodyPr/>
                    <a:lstStyle/>
                    <a:p>
                      <a:r>
                        <a:rPr lang="tr-TR" dirty="0" smtClean="0"/>
                        <a:t>Yüzölçümü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3.287.263</a:t>
                      </a:r>
                      <a:r>
                        <a:rPr lang="tr-TR" baseline="0" dirty="0" smtClean="0"/>
                        <a:t> km</a:t>
                      </a:r>
                      <a:r>
                        <a:rPr lang="tr-TR" baseline="30000" dirty="0" smtClean="0"/>
                        <a:t>2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0481"/>
                  </a:ext>
                </a:extLst>
              </a:tr>
              <a:tr h="412229">
                <a:tc>
                  <a:txBody>
                    <a:bodyPr/>
                    <a:lstStyle/>
                    <a:p>
                      <a:r>
                        <a:rPr lang="tr-TR" dirty="0" smtClean="0"/>
                        <a:t>Başkent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Yeni Delhi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1232335"/>
                  </a:ext>
                </a:extLst>
              </a:tr>
              <a:tr h="412229">
                <a:tc>
                  <a:txBody>
                    <a:bodyPr/>
                    <a:lstStyle/>
                    <a:p>
                      <a:r>
                        <a:rPr lang="tr-TR" dirty="0" smtClean="0"/>
                        <a:t>Para Birimi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Hint Rupisi (INR)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2752534"/>
                  </a:ext>
                </a:extLst>
              </a:tr>
              <a:tr h="663365">
                <a:tc>
                  <a:txBody>
                    <a:bodyPr/>
                    <a:lstStyle/>
                    <a:p>
                      <a:r>
                        <a:rPr lang="tr-TR" dirty="0" smtClean="0"/>
                        <a:t>Yönetim Şekli 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Federal</a:t>
                      </a:r>
                      <a:r>
                        <a:rPr lang="tr-TR" baseline="0" dirty="0" smtClean="0"/>
                        <a:t> Parlamentler Anayasal Cumhuriyet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2484789"/>
                  </a:ext>
                </a:extLst>
              </a:tr>
              <a:tr h="663365">
                <a:tc>
                  <a:txBody>
                    <a:bodyPr/>
                    <a:lstStyle/>
                    <a:p>
                      <a:r>
                        <a:rPr lang="tr-TR" dirty="0" smtClean="0"/>
                        <a:t>Dinler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Hinduizm (%79,8), İslam (%14,2), Hristiyanlık (2,3), Sih (%1,7), Budizm (%0,7), Jain (%0,4)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5133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28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08797" y="230395"/>
            <a:ext cx="39226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b="1" i="0" u="sng" dirty="0" smtClean="0">
                <a:solidFill>
                  <a:srgbClr val="000000"/>
                </a:solidFill>
                <a:effectLst/>
              </a:rPr>
              <a:t>GENEL EKONOMİK DURUM</a:t>
            </a:r>
            <a:endParaRPr lang="en-GB" sz="2600" b="1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8453"/>
              </p:ext>
            </p:extLst>
          </p:nvPr>
        </p:nvGraphicFramePr>
        <p:xfrm>
          <a:off x="333371" y="1143408"/>
          <a:ext cx="6410328" cy="23544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205164">
                  <a:extLst>
                    <a:ext uri="{9D8B030D-6E8A-4147-A177-3AD203B41FA5}">
                      <a16:colId xmlns:a16="http://schemas.microsoft.com/office/drawing/2014/main" val="3407063035"/>
                    </a:ext>
                  </a:extLst>
                </a:gridCol>
                <a:gridCol w="3205164">
                  <a:extLst>
                    <a:ext uri="{9D8B030D-6E8A-4147-A177-3AD203B41FA5}">
                      <a16:colId xmlns:a16="http://schemas.microsoft.com/office/drawing/2014/main" val="2240755261"/>
                    </a:ext>
                  </a:extLst>
                </a:gridCol>
              </a:tblGrid>
              <a:tr h="537128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GSYİH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2,95</a:t>
                      </a:r>
                      <a:r>
                        <a:rPr lang="tr-TR" baseline="0" dirty="0" smtClean="0"/>
                        <a:t> Trilyon dolar (2.95 </a:t>
                      </a:r>
                      <a:r>
                        <a:rPr lang="tr-TR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Milyon Dolar</a:t>
                      </a:r>
                      <a:r>
                        <a:rPr lang="tr-TR" baseline="0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4985976"/>
                  </a:ext>
                </a:extLst>
              </a:tr>
              <a:tr h="537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GSYİH</a:t>
                      </a:r>
                      <a:r>
                        <a:rPr lang="tr-TR" baseline="0" dirty="0" smtClean="0"/>
                        <a:t> Büyüme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9,5%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02427"/>
                  </a:ext>
                </a:extLst>
              </a:tr>
              <a:tr h="537128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Kişi Başına</a:t>
                      </a:r>
                      <a:r>
                        <a:rPr lang="tr-TR" baseline="0" dirty="0" smtClean="0"/>
                        <a:t> Düşen Milli Gelir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2116 $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90760"/>
                  </a:ext>
                </a:extLst>
              </a:tr>
              <a:tr h="5371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Satın </a:t>
                      </a: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lma </a:t>
                      </a: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ücü </a:t>
                      </a: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it-IT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aritesi (SAGP)</a:t>
                      </a:r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9,6 Trilyon</a:t>
                      </a:r>
                      <a:r>
                        <a:rPr lang="tr-TR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Dolar (9.611 Milyon Dolar)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33126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84" y="638541"/>
            <a:ext cx="5035815" cy="51395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812899" y="1425266"/>
            <a:ext cx="997726" cy="96550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 rot="1843933">
            <a:off x="7137701" y="1334092"/>
            <a:ext cx="796162" cy="2042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810625" y="553561"/>
            <a:ext cx="142455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tr-TR" b="1" u="sng" dirty="0" smtClean="0">
                <a:solidFill>
                  <a:schemeClr val="bg1"/>
                </a:solidFill>
              </a:rPr>
              <a:t>Dünya GSYİH</a:t>
            </a:r>
            <a:endParaRPr lang="en-GB" b="1" u="sng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371" y="3998685"/>
            <a:ext cx="47988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Hindistan d</a:t>
            </a:r>
            <a:r>
              <a:rPr lang="en-GB" dirty="0" err="1" smtClean="0"/>
              <a:t>ünyanın</a:t>
            </a:r>
            <a:r>
              <a:rPr lang="en-GB" dirty="0" smtClean="0"/>
              <a:t> </a:t>
            </a:r>
            <a:r>
              <a:rPr lang="en-GB" dirty="0"/>
              <a:t>6.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 smtClean="0"/>
              <a:t>ekonomisi</a:t>
            </a:r>
            <a:r>
              <a:rPr lang="tr-TR" dirty="0" smtClean="0"/>
              <a:t>dır.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SAGP’ye göre </a:t>
            </a:r>
            <a:r>
              <a:rPr lang="en-GB" dirty="0" err="1" smtClean="0"/>
              <a:t>dünyanın</a:t>
            </a:r>
            <a:r>
              <a:rPr lang="en-GB" dirty="0" smtClean="0"/>
              <a:t> 3</a:t>
            </a:r>
            <a:r>
              <a:rPr lang="tr-TR" dirty="0" smtClean="0"/>
              <a:t>.</a:t>
            </a:r>
            <a:r>
              <a:rPr lang="en-GB" dirty="0" smtClean="0"/>
              <a:t>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/>
              <a:t>ekonomisidir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04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8125" y="129659"/>
            <a:ext cx="1180477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600" b="1" u="sng" dirty="0" smtClean="0"/>
              <a:t>ÖNEMLİ SEKTÖRLER</a:t>
            </a:r>
            <a:endParaRPr lang="tr-TR" sz="2600" b="1" u="sng" dirty="0" smtClean="0"/>
          </a:p>
          <a:p>
            <a:endParaRPr lang="tr-TR" dirty="0"/>
          </a:p>
          <a:p>
            <a:r>
              <a:rPr lang="tr-TR" dirty="0" smtClean="0">
                <a:solidFill>
                  <a:srgbClr val="FF0000"/>
                </a:solidFill>
              </a:rPr>
              <a:t>              A) </a:t>
            </a:r>
            <a:r>
              <a:rPr lang="en-GB" dirty="0" err="1" smtClean="0">
                <a:solidFill>
                  <a:srgbClr val="FF0000"/>
                </a:solidFill>
              </a:rPr>
              <a:t>Tarım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ve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HayvancıIık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                                          B) </a:t>
            </a:r>
            <a:r>
              <a:rPr lang="en-GB" dirty="0" err="1" smtClean="0">
                <a:solidFill>
                  <a:srgbClr val="FF0000"/>
                </a:solidFill>
              </a:rPr>
              <a:t>Sanayi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Sektörü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                                         C)</a:t>
            </a:r>
            <a:r>
              <a:rPr lang="en-GB" dirty="0" err="1" smtClean="0">
                <a:solidFill>
                  <a:srgbClr val="FF0000"/>
                </a:solidFill>
              </a:rPr>
              <a:t>Hizmetler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Sektörü</a:t>
            </a:r>
            <a:endParaRPr lang="tr-TR" dirty="0" smtClean="0">
              <a:solidFill>
                <a:srgbClr val="FF0000"/>
              </a:solidFill>
            </a:endParaRPr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pPr marL="342900" indent="-342900" algn="just">
              <a:buAutoNum type="alphaUcParenR"/>
            </a:pPr>
            <a:r>
              <a:rPr lang="en-GB" b="1" dirty="0" err="1" smtClean="0">
                <a:solidFill>
                  <a:srgbClr val="FF0000"/>
                </a:solidFill>
              </a:rPr>
              <a:t>Tarım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ve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HayvancıIık</a:t>
            </a:r>
            <a:endParaRPr lang="tr-TR" b="1" dirty="0" smtClean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Tarım</a:t>
            </a:r>
            <a:r>
              <a:rPr lang="en-GB" dirty="0" smtClean="0"/>
              <a:t>, </a:t>
            </a:r>
            <a:r>
              <a:rPr lang="en-GB" dirty="0" err="1" smtClean="0"/>
              <a:t>Hindistan</a:t>
            </a:r>
            <a:r>
              <a:rPr lang="en-GB" dirty="0" smtClean="0"/>
              <a:t> </a:t>
            </a:r>
            <a:r>
              <a:rPr lang="en-GB" dirty="0" err="1" smtClean="0"/>
              <a:t>nüfusunun</a:t>
            </a:r>
            <a:r>
              <a:rPr lang="en-GB" dirty="0" smtClean="0"/>
              <a:t> </a:t>
            </a:r>
            <a:r>
              <a:rPr lang="en-GB" dirty="0" err="1" smtClean="0"/>
              <a:t>yaklaşık</a:t>
            </a:r>
            <a:r>
              <a:rPr lang="en-GB" dirty="0" smtClean="0"/>
              <a:t> %58'i </a:t>
            </a:r>
            <a:r>
              <a:rPr lang="en-GB" dirty="0" err="1" smtClean="0"/>
              <a:t>için</a:t>
            </a:r>
            <a:r>
              <a:rPr lang="en-GB" dirty="0" smtClean="0"/>
              <a:t> </a:t>
            </a:r>
            <a:r>
              <a:rPr lang="en-GB" b="1" dirty="0" err="1" smtClean="0"/>
              <a:t>birincil</a:t>
            </a:r>
            <a:r>
              <a:rPr lang="en-GB" b="1" dirty="0" smtClean="0"/>
              <a:t> </a:t>
            </a:r>
            <a:r>
              <a:rPr lang="en-GB" b="1" dirty="0" err="1" smtClean="0"/>
              <a:t>geçim</a:t>
            </a:r>
            <a:r>
              <a:rPr lang="en-GB" b="1" dirty="0" smtClean="0"/>
              <a:t> </a:t>
            </a:r>
            <a:r>
              <a:rPr lang="en-GB" b="1" dirty="0" err="1" smtClean="0"/>
              <a:t>kaynağıdır</a:t>
            </a:r>
            <a:r>
              <a:rPr lang="en-GB" dirty="0" smtClean="0"/>
              <a:t>. </a:t>
            </a: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Toplam</a:t>
            </a:r>
            <a:r>
              <a:rPr lang="en-GB" dirty="0" smtClean="0"/>
              <a:t> </a:t>
            </a:r>
            <a:r>
              <a:rPr lang="en-GB" dirty="0" err="1" smtClean="0"/>
              <a:t>tarım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benzeri</a:t>
            </a:r>
            <a:r>
              <a:rPr lang="en-GB" dirty="0" smtClean="0"/>
              <a:t> </a:t>
            </a:r>
            <a:r>
              <a:rPr lang="en-GB" dirty="0" err="1" smtClean="0"/>
              <a:t>ürünler</a:t>
            </a:r>
            <a:r>
              <a:rPr lang="en-GB" dirty="0" smtClean="0"/>
              <a:t> </a:t>
            </a:r>
            <a:r>
              <a:rPr lang="en-GB" dirty="0" err="1" smtClean="0"/>
              <a:t>ihracatı</a:t>
            </a:r>
            <a:r>
              <a:rPr lang="en-GB" dirty="0" smtClean="0"/>
              <a:t>, 2021 </a:t>
            </a:r>
            <a:r>
              <a:rPr lang="en-GB" dirty="0" err="1" smtClean="0"/>
              <a:t>yılında</a:t>
            </a:r>
            <a:r>
              <a:rPr lang="en-GB" dirty="0" smtClean="0"/>
              <a:t> </a:t>
            </a:r>
            <a:r>
              <a:rPr lang="en-GB" b="1" dirty="0" smtClean="0"/>
              <a:t>41,25 </a:t>
            </a:r>
            <a:r>
              <a:rPr lang="en-GB" b="1" dirty="0" err="1" smtClean="0"/>
              <a:t>milyar</a:t>
            </a:r>
            <a:r>
              <a:rPr lang="en-GB" b="1" dirty="0" smtClean="0"/>
              <a:t> </a:t>
            </a:r>
            <a:r>
              <a:rPr lang="en-GB" b="1" dirty="0" err="1" smtClean="0"/>
              <a:t>doları</a:t>
            </a:r>
            <a:r>
              <a:rPr lang="en-GB" b="1" dirty="0" smtClean="0"/>
              <a:t> </a:t>
            </a:r>
            <a:r>
              <a:rPr lang="en-GB" dirty="0" err="1" smtClean="0"/>
              <a:t>olarak</a:t>
            </a:r>
            <a:r>
              <a:rPr lang="en-GB" dirty="0" smtClean="0"/>
              <a:t> </a:t>
            </a:r>
            <a:r>
              <a:rPr lang="en-GB" dirty="0" err="1" smtClean="0"/>
              <a:t>gerçekleşmiştir</a:t>
            </a:r>
            <a:r>
              <a:rPr lang="tr-TR" dirty="0" smtClean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smtClean="0"/>
              <a:t>Hindistan, dünyanın en büyük ikinci pirinç, buğday, şeker kamışı, pamuk, yerfıstığı ve meyve ve sebze üreticisidir. </a:t>
            </a:r>
          </a:p>
          <a:p>
            <a:endParaRPr lang="tr-T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94" y="1238245"/>
            <a:ext cx="3885106" cy="2171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347" y="1238245"/>
            <a:ext cx="3901573" cy="21718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467" y="1238245"/>
            <a:ext cx="3829430" cy="21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120720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smtClean="0">
                <a:solidFill>
                  <a:srgbClr val="FF0000"/>
                </a:solidFill>
              </a:rPr>
              <a:t>B) </a:t>
            </a:r>
            <a:r>
              <a:rPr lang="en-GB" b="1" dirty="0" err="1" smtClean="0">
                <a:solidFill>
                  <a:srgbClr val="FF0000"/>
                </a:solidFill>
              </a:rPr>
              <a:t>Sanayi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Sektörü</a:t>
            </a:r>
            <a:endParaRPr lang="tr-TR" b="1" dirty="0" smtClean="0">
              <a:solidFill>
                <a:srgbClr val="FF0000"/>
              </a:solidFill>
            </a:endParaRPr>
          </a:p>
          <a:p>
            <a:pPr algn="just"/>
            <a:r>
              <a:rPr lang="en-GB" b="1" dirty="0" smtClean="0"/>
              <a:t> </a:t>
            </a:r>
            <a:endParaRPr lang="tr-TR" b="1" dirty="0" smtClean="0"/>
          </a:p>
          <a:p>
            <a:pPr algn="just"/>
            <a:endParaRPr lang="tr-TR" dirty="0" smtClean="0"/>
          </a:p>
          <a:p>
            <a:pPr algn="just"/>
            <a:endParaRPr lang="tr-TR" dirty="0"/>
          </a:p>
          <a:p>
            <a:pPr algn="just"/>
            <a:endParaRPr lang="tr-TR" dirty="0" smtClean="0"/>
          </a:p>
          <a:p>
            <a:pPr algn="just"/>
            <a:r>
              <a:rPr lang="tr-TR" b="1" i="1" dirty="0" smtClean="0"/>
              <a:t>                                                                                                                                                                                               </a:t>
            </a:r>
            <a:endParaRPr lang="tr-TR" dirty="0" smtClean="0"/>
          </a:p>
          <a:p>
            <a:pPr algn="just"/>
            <a:endParaRPr lang="tr-TR" dirty="0"/>
          </a:p>
          <a:p>
            <a:pPr algn="just"/>
            <a:endParaRPr lang="tr-TR" dirty="0" smtClean="0"/>
          </a:p>
          <a:p>
            <a:pPr algn="just"/>
            <a:endParaRPr lang="tr-TR" dirty="0"/>
          </a:p>
          <a:p>
            <a:pPr algn="just"/>
            <a:endParaRPr lang="tr-TR" dirty="0" smtClean="0"/>
          </a:p>
          <a:p>
            <a:pPr algn="just"/>
            <a:endParaRPr lang="tr-TR" dirty="0"/>
          </a:p>
          <a:p>
            <a:pPr algn="just"/>
            <a:endParaRPr lang="tr-TR" b="1" i="1" dirty="0" smtClean="0"/>
          </a:p>
          <a:p>
            <a:pPr algn="just"/>
            <a:endParaRPr lang="tr-TR" b="1" i="1" dirty="0"/>
          </a:p>
          <a:p>
            <a:pPr algn="just"/>
            <a:endParaRPr lang="tr-TR" b="1" i="1" dirty="0"/>
          </a:p>
          <a:p>
            <a:pPr algn="just"/>
            <a:endParaRPr lang="tr-TR" i="1" dirty="0"/>
          </a:p>
          <a:p>
            <a:pPr algn="just"/>
            <a:endParaRPr lang="tr-TR" dirty="0" smtClean="0"/>
          </a:p>
          <a:p>
            <a:pPr algn="just"/>
            <a:r>
              <a:rPr lang="tr-TR" b="1" i="1" dirty="0" smtClean="0"/>
              <a:t>                                                                                                                                                                                                 </a:t>
            </a:r>
            <a:r>
              <a:rPr lang="en-GB" b="1" i="1" dirty="0" smtClean="0"/>
              <a:t> </a:t>
            </a:r>
            <a:endParaRPr lang="tr-TR" b="1" i="1" dirty="0" smtClean="0"/>
          </a:p>
          <a:p>
            <a:pPr algn="just"/>
            <a:endParaRPr lang="tr-TR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5" y="896581"/>
            <a:ext cx="2256609" cy="1155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43877" y="915776"/>
            <a:ext cx="7348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err="1"/>
              <a:t>D</a:t>
            </a:r>
            <a:r>
              <a:rPr lang="en-GB" dirty="0" err="1" smtClean="0"/>
              <a:t>ünyadaki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büyük</a:t>
            </a:r>
            <a:r>
              <a:rPr lang="en-GB" dirty="0" smtClean="0"/>
              <a:t> </a:t>
            </a:r>
            <a:r>
              <a:rPr lang="en-GB" dirty="0" err="1" smtClean="0"/>
              <a:t>jenerik</a:t>
            </a:r>
            <a:r>
              <a:rPr lang="en-GB" dirty="0" smtClean="0"/>
              <a:t> </a:t>
            </a:r>
            <a:r>
              <a:rPr lang="en-GB" dirty="0" err="1" smtClean="0"/>
              <a:t>ilaç</a:t>
            </a:r>
            <a:r>
              <a:rPr lang="en-GB" dirty="0" smtClean="0"/>
              <a:t> </a:t>
            </a:r>
            <a:r>
              <a:rPr lang="en-GB" dirty="0" err="1" smtClean="0"/>
              <a:t>üreticisidir</a:t>
            </a:r>
            <a:r>
              <a:rPr lang="en-GB" dirty="0" smtClean="0"/>
              <a:t>. 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Ç</a:t>
            </a:r>
            <a:r>
              <a:rPr lang="en-GB" dirty="0" err="1"/>
              <a:t>eşitli</a:t>
            </a:r>
            <a:r>
              <a:rPr lang="en-GB" dirty="0"/>
              <a:t> </a:t>
            </a:r>
            <a:r>
              <a:rPr lang="en-GB" dirty="0" err="1"/>
              <a:t>aşılara</a:t>
            </a:r>
            <a:r>
              <a:rPr lang="en-GB" dirty="0"/>
              <a:t> </a:t>
            </a:r>
            <a:r>
              <a:rPr lang="en-GB" dirty="0" err="1"/>
              <a:t>yönelik</a:t>
            </a:r>
            <a:r>
              <a:rPr lang="en-GB" dirty="0"/>
              <a:t> </a:t>
            </a:r>
            <a:r>
              <a:rPr lang="en-GB" dirty="0" err="1"/>
              <a:t>küresel</a:t>
            </a:r>
            <a:r>
              <a:rPr lang="en-GB" dirty="0"/>
              <a:t> </a:t>
            </a:r>
            <a:r>
              <a:rPr lang="en-GB" dirty="0" err="1"/>
              <a:t>talebin</a:t>
            </a:r>
            <a:r>
              <a:rPr lang="en-GB" dirty="0"/>
              <a:t> %</a:t>
            </a:r>
            <a:r>
              <a:rPr lang="en-GB" dirty="0" smtClean="0"/>
              <a:t>50'den </a:t>
            </a:r>
            <a:r>
              <a:rPr lang="en-GB" dirty="0" err="1"/>
              <a:t>fazlasını</a:t>
            </a:r>
            <a:r>
              <a:rPr lang="tr-TR" dirty="0"/>
              <a:t> </a:t>
            </a:r>
            <a:r>
              <a:rPr lang="en-GB" dirty="0" err="1"/>
              <a:t>karşılamaktadır</a:t>
            </a:r>
            <a:r>
              <a:rPr lang="en-GB" dirty="0"/>
              <a:t>. 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2019 yılı ilaç ihracatı </a:t>
            </a:r>
            <a:r>
              <a:rPr lang="tr-TR" b="1" dirty="0"/>
              <a:t>20.70 milyar </a:t>
            </a:r>
            <a:r>
              <a:rPr lang="tr-TR" b="1" dirty="0" smtClean="0"/>
              <a:t>doları </a:t>
            </a:r>
            <a:r>
              <a:rPr lang="tr-TR" dirty="0"/>
              <a:t>olarak gerçekleşmiştir.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7311" y="1975067"/>
            <a:ext cx="2145313" cy="13916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128640" y="2404094"/>
            <a:ext cx="85682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Hindistan ekonomisindeki en eski sektörlerden </a:t>
            </a:r>
            <a:r>
              <a:rPr lang="tr-TR" dirty="0" smtClean="0"/>
              <a:t>biridir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2019 yılında tahmini </a:t>
            </a:r>
            <a:r>
              <a:rPr lang="tr-TR" b="1" dirty="0"/>
              <a:t>100 milyar </a:t>
            </a:r>
            <a:r>
              <a:rPr lang="tr-TR" b="1" dirty="0" smtClean="0"/>
              <a:t>doları </a:t>
            </a:r>
            <a:r>
              <a:rPr lang="tr-TR" dirty="0"/>
              <a:t>seviyesine ulaşmıştır</a:t>
            </a:r>
            <a:r>
              <a:rPr lang="tr-T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Hindistan'ın tekstili ihracatı pandemiye rağmen 2021 yılında %9 oranında büyümüştür.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75" y="3747490"/>
            <a:ext cx="2003920" cy="1253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2059458" y="3869554"/>
            <a:ext cx="8341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Yerli otomobil üretimi, 2020 yılında 26,4 milyon araç olup </a:t>
            </a:r>
            <a:r>
              <a:rPr lang="tr-TR" b="1" dirty="0"/>
              <a:t>21,6 milyonu satılmıştır</a:t>
            </a:r>
            <a:r>
              <a:rPr lang="tr-T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Otomobil ihracatı 2020 yılında 4,77 milyon araca ulaşmış 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Son </a:t>
            </a:r>
            <a:r>
              <a:rPr lang="tr-TR" dirty="0"/>
              <a:t>4 yıllık dönemde </a:t>
            </a:r>
            <a:r>
              <a:rPr lang="tr-TR" b="1" dirty="0"/>
              <a:t>%7 büyüme </a:t>
            </a:r>
            <a:r>
              <a:rPr lang="tr-TR" dirty="0"/>
              <a:t>kaydetmiştir</a:t>
            </a:r>
            <a:r>
              <a:rPr lang="tr-TR" dirty="0" smtClean="0"/>
              <a:t>.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83" y="5228038"/>
            <a:ext cx="1974717" cy="1293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2002344" y="5324931"/>
            <a:ext cx="8214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Hindistan</a:t>
            </a:r>
            <a:r>
              <a:rPr lang="tr-TR" dirty="0" smtClean="0"/>
              <a:t>’ın </a:t>
            </a:r>
            <a:r>
              <a:rPr lang="en-GB" b="1" dirty="0" err="1" smtClean="0"/>
              <a:t>GSYİH'sına</a:t>
            </a:r>
            <a:r>
              <a:rPr lang="en-GB" b="1" dirty="0" smtClean="0"/>
              <a:t> %</a:t>
            </a:r>
            <a:r>
              <a:rPr lang="en-GB" b="1" dirty="0"/>
              <a:t>7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Hindistan'ın</a:t>
            </a:r>
            <a:r>
              <a:rPr lang="en-GB" dirty="0"/>
              <a:t> </a:t>
            </a:r>
            <a:r>
              <a:rPr lang="en-GB" dirty="0" err="1"/>
              <a:t>toplam</a:t>
            </a:r>
            <a:r>
              <a:rPr lang="en-GB" dirty="0"/>
              <a:t> mal </a:t>
            </a:r>
            <a:r>
              <a:rPr lang="en-GB" dirty="0" err="1"/>
              <a:t>ihracatına</a:t>
            </a:r>
            <a:r>
              <a:rPr lang="en-GB" dirty="0"/>
              <a:t> %15 </a:t>
            </a:r>
            <a:r>
              <a:rPr lang="en-GB" dirty="0" err="1"/>
              <a:t>katkıda</a:t>
            </a:r>
            <a:r>
              <a:rPr lang="en-GB" dirty="0"/>
              <a:t> </a:t>
            </a:r>
            <a:r>
              <a:rPr lang="en-GB" dirty="0" err="1"/>
              <a:t>bulunmaktadır</a:t>
            </a:r>
            <a:r>
              <a:rPr lang="en-GB" dirty="0" smtClean="0"/>
              <a:t>.</a:t>
            </a: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/>
              <a:t>Hindistan’ın mücevher ithalatı, 2019-2020 mali yılında </a:t>
            </a:r>
            <a:r>
              <a:rPr lang="tr-TR" b="1" dirty="0"/>
              <a:t>24.01 milyar </a:t>
            </a:r>
            <a:r>
              <a:rPr lang="tr-TR" dirty="0" smtClean="0"/>
              <a:t>doları olmuştur.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10432201" y="1728449"/>
            <a:ext cx="1475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tr-TR" b="1" i="1" dirty="0"/>
              <a:t>Tekstil Sanayi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0002" y="552385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tr-TR" b="1" i="1" dirty="0"/>
              <a:t>İlaç Sanayi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403" y="3385106"/>
            <a:ext cx="1781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b="1" i="1" dirty="0" err="1"/>
              <a:t>Otomotiv</a:t>
            </a:r>
            <a:r>
              <a:rPr lang="tr-TR" b="1" i="1" dirty="0"/>
              <a:t> Sanayi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73831" y="4966186"/>
            <a:ext cx="134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Mücevherat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37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38" y="175874"/>
            <a:ext cx="11606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dirty="0" smtClean="0">
                <a:solidFill>
                  <a:srgbClr val="FF0000"/>
                </a:solidFill>
              </a:rPr>
              <a:t>C) </a:t>
            </a:r>
            <a:r>
              <a:rPr lang="en-GB" b="1" dirty="0" err="1" smtClean="0">
                <a:solidFill>
                  <a:srgbClr val="FF0000"/>
                </a:solidFill>
              </a:rPr>
              <a:t>Hizmetler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Sektörü</a:t>
            </a:r>
            <a:endParaRPr lang="tr-TR" b="1" dirty="0" smtClean="0">
              <a:solidFill>
                <a:srgbClr val="FF0000"/>
              </a:solidFill>
            </a:endParaRPr>
          </a:p>
          <a:p>
            <a:pPr algn="just"/>
            <a:r>
              <a:rPr lang="en-GB" dirty="0" err="1" smtClean="0"/>
              <a:t>Hizmetler</a:t>
            </a:r>
            <a:r>
              <a:rPr lang="en-GB" dirty="0" smtClean="0"/>
              <a:t> </a:t>
            </a:r>
            <a:r>
              <a:rPr lang="en-GB" dirty="0" err="1" smtClean="0"/>
              <a:t>sektörü</a:t>
            </a:r>
            <a:r>
              <a:rPr lang="en-GB" dirty="0" smtClean="0"/>
              <a:t> </a:t>
            </a:r>
            <a:r>
              <a:rPr lang="en-GB" dirty="0" err="1" smtClean="0"/>
              <a:t>Hindistan’ın</a:t>
            </a:r>
            <a:r>
              <a:rPr lang="en-GB" dirty="0" smtClean="0"/>
              <a:t> </a:t>
            </a:r>
            <a:r>
              <a:rPr lang="en-GB" dirty="0" err="1" smtClean="0"/>
              <a:t>büyümesindeki</a:t>
            </a:r>
            <a:r>
              <a:rPr lang="en-GB" dirty="0" smtClean="0"/>
              <a:t> </a:t>
            </a:r>
            <a:r>
              <a:rPr lang="en-GB" dirty="0" err="1" smtClean="0"/>
              <a:t>anahtar</a:t>
            </a:r>
            <a:r>
              <a:rPr lang="en-GB" dirty="0" smtClean="0"/>
              <a:t> </a:t>
            </a:r>
            <a:r>
              <a:rPr lang="en-GB" dirty="0" err="1" smtClean="0"/>
              <a:t>sektörlerden</a:t>
            </a:r>
            <a:r>
              <a:rPr lang="en-GB" dirty="0" smtClean="0"/>
              <a:t> </a:t>
            </a:r>
            <a:r>
              <a:rPr lang="en-GB" dirty="0" err="1" smtClean="0"/>
              <a:t>biridir</a:t>
            </a:r>
            <a:r>
              <a:rPr lang="en-GB" dirty="0" smtClean="0"/>
              <a:t>. 2020 </a:t>
            </a:r>
            <a:r>
              <a:rPr lang="en-GB" dirty="0" err="1" smtClean="0"/>
              <a:t>yılında</a:t>
            </a:r>
            <a:r>
              <a:rPr lang="en-GB" dirty="0" smtClean="0"/>
              <a:t> </a:t>
            </a:r>
            <a:r>
              <a:rPr lang="en-GB" dirty="0" err="1" smtClean="0"/>
              <a:t>Hindistan</a:t>
            </a:r>
            <a:r>
              <a:rPr lang="en-GB" dirty="0" smtClean="0"/>
              <a:t> G</a:t>
            </a:r>
            <a:r>
              <a:rPr lang="tr-TR" dirty="0" smtClean="0"/>
              <a:t>SYH </a:t>
            </a:r>
            <a:r>
              <a:rPr lang="en-GB" dirty="0" err="1" smtClean="0"/>
              <a:t>katkısı</a:t>
            </a:r>
            <a:r>
              <a:rPr lang="en-GB" dirty="0" smtClean="0"/>
              <a:t> %55,39’dur.</a:t>
            </a:r>
            <a:r>
              <a:rPr lang="tr-TR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" y="1489094"/>
            <a:ext cx="2043595" cy="1350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742" y="3045407"/>
            <a:ext cx="2120126" cy="12447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" y="5148653"/>
            <a:ext cx="2125189" cy="1404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51538" y="1119762"/>
            <a:ext cx="1622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b="1" i="1" dirty="0" err="1"/>
              <a:t>İnşaat</a:t>
            </a:r>
            <a:r>
              <a:rPr lang="en-GB" b="1" i="1" dirty="0"/>
              <a:t> </a:t>
            </a:r>
            <a:r>
              <a:rPr lang="en-GB" b="1" i="1" dirty="0" err="1"/>
              <a:t>Sektörü</a:t>
            </a:r>
            <a:r>
              <a:rPr lang="en-GB" b="1" i="1" dirty="0"/>
              <a:t> </a:t>
            </a:r>
            <a:endParaRPr lang="tr-TR" b="1" i="1" dirty="0"/>
          </a:p>
        </p:txBody>
      </p:sp>
      <p:sp>
        <p:nvSpPr>
          <p:cNvPr id="7" name="Rectangle 6"/>
          <p:cNvSpPr/>
          <p:nvPr/>
        </p:nvSpPr>
        <p:spPr>
          <a:xfrm>
            <a:off x="2045068" y="1629653"/>
            <a:ext cx="79494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Hindistan’da</a:t>
            </a:r>
            <a:r>
              <a:rPr lang="en-GB" dirty="0"/>
              <a:t> </a:t>
            </a:r>
            <a:r>
              <a:rPr lang="en-GB" dirty="0" err="1"/>
              <a:t>tarım</a:t>
            </a:r>
            <a:r>
              <a:rPr lang="en-GB" dirty="0"/>
              <a:t> </a:t>
            </a:r>
            <a:r>
              <a:rPr lang="en-GB" dirty="0" err="1"/>
              <a:t>sektöründen</a:t>
            </a:r>
            <a:r>
              <a:rPr lang="en-GB" dirty="0"/>
              <a:t> </a:t>
            </a:r>
            <a:r>
              <a:rPr lang="en-GB" dirty="0" err="1"/>
              <a:t>sonra</a:t>
            </a:r>
            <a:r>
              <a:rPr lang="en-GB" dirty="0"/>
              <a:t> </a:t>
            </a:r>
            <a:r>
              <a:rPr lang="en-GB" b="1" dirty="0"/>
              <a:t>44 </a:t>
            </a:r>
            <a:r>
              <a:rPr lang="en-GB" b="1" dirty="0" err="1"/>
              <a:t>milyon</a:t>
            </a:r>
            <a:r>
              <a:rPr lang="en-GB" b="1" dirty="0"/>
              <a:t> </a:t>
            </a:r>
            <a:r>
              <a:rPr lang="en-GB" b="1" dirty="0" err="1"/>
              <a:t>istihdam</a:t>
            </a:r>
            <a:r>
              <a:rPr lang="en-GB" b="1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ikinci</a:t>
            </a:r>
            <a:r>
              <a:rPr lang="en-GB" dirty="0"/>
              <a:t>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 smtClean="0"/>
              <a:t>sektör</a:t>
            </a:r>
            <a:r>
              <a:rPr lang="tr-TR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smtClean="0"/>
              <a:t>D</a:t>
            </a:r>
            <a:r>
              <a:rPr lang="en-GB" dirty="0" err="1" smtClean="0"/>
              <a:t>evlet</a:t>
            </a:r>
            <a:r>
              <a:rPr lang="en-GB" dirty="0" smtClean="0"/>
              <a:t> </a:t>
            </a:r>
            <a:r>
              <a:rPr lang="en-GB" dirty="0" err="1"/>
              <a:t>tarafından</a:t>
            </a:r>
            <a:r>
              <a:rPr lang="en-GB" dirty="0"/>
              <a:t> </a:t>
            </a:r>
            <a:r>
              <a:rPr lang="en-GB" dirty="0" err="1"/>
              <a:t>yoğun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</a:t>
            </a:r>
            <a:r>
              <a:rPr lang="en-GB" dirty="0" err="1"/>
              <a:t>desteklenmektedir</a:t>
            </a:r>
            <a:r>
              <a:rPr lang="tr-TR" dirty="0"/>
              <a:t>. </a:t>
            </a: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Önümüzdeki</a:t>
            </a:r>
            <a:r>
              <a:rPr lang="en-GB" dirty="0" smtClean="0"/>
              <a:t> </a:t>
            </a:r>
            <a:r>
              <a:rPr lang="en-GB" dirty="0"/>
              <a:t>20 </a:t>
            </a:r>
            <a:r>
              <a:rPr lang="en-GB" dirty="0" err="1"/>
              <a:t>yıl</a:t>
            </a:r>
            <a:r>
              <a:rPr lang="en-GB" dirty="0"/>
              <a:t> </a:t>
            </a:r>
            <a:r>
              <a:rPr lang="en-GB" dirty="0" err="1"/>
              <a:t>içerisinde</a:t>
            </a:r>
            <a:r>
              <a:rPr lang="en-GB" dirty="0"/>
              <a:t> </a:t>
            </a:r>
            <a:r>
              <a:rPr lang="en-GB" dirty="0" err="1"/>
              <a:t>kentsel</a:t>
            </a:r>
            <a:r>
              <a:rPr lang="en-GB" dirty="0"/>
              <a:t> </a:t>
            </a:r>
            <a:r>
              <a:rPr lang="en-GB" dirty="0" err="1"/>
              <a:t>altyapı</a:t>
            </a:r>
            <a:r>
              <a:rPr lang="en-GB" dirty="0"/>
              <a:t> </a:t>
            </a:r>
            <a:r>
              <a:rPr lang="en-GB" dirty="0" err="1"/>
              <a:t>projelerinin</a:t>
            </a:r>
            <a:r>
              <a:rPr lang="en-GB" dirty="0"/>
              <a:t> </a:t>
            </a:r>
            <a:r>
              <a:rPr lang="en-GB" b="1" dirty="0"/>
              <a:t>650 </a:t>
            </a:r>
            <a:r>
              <a:rPr lang="en-GB" b="1" dirty="0" err="1"/>
              <a:t>milyar</a:t>
            </a:r>
            <a:r>
              <a:rPr lang="en-GB" b="1" dirty="0"/>
              <a:t> </a:t>
            </a:r>
            <a:r>
              <a:rPr lang="tr-TR" b="1" dirty="0" smtClean="0"/>
              <a:t>dolar</a:t>
            </a:r>
            <a:r>
              <a:rPr lang="en-GB" b="1" dirty="0" smtClean="0"/>
              <a:t> </a:t>
            </a:r>
            <a:r>
              <a:rPr lang="en-GB" dirty="0" err="1" smtClean="0"/>
              <a:t>gerçekleşmesi</a:t>
            </a:r>
            <a:r>
              <a:rPr lang="en-GB" dirty="0" smtClean="0"/>
              <a:t> </a:t>
            </a:r>
            <a:r>
              <a:rPr lang="en-GB" dirty="0" err="1"/>
              <a:t>planlanmaktadır</a:t>
            </a:r>
            <a:r>
              <a:rPr lang="en-GB" dirty="0"/>
              <a:t>.</a:t>
            </a:r>
            <a:endParaRPr lang="tr-TR" dirty="0"/>
          </a:p>
          <a:p>
            <a:pPr algn="just"/>
            <a:endParaRPr lang="tr-TR" dirty="0"/>
          </a:p>
        </p:txBody>
      </p:sp>
      <p:sp>
        <p:nvSpPr>
          <p:cNvPr id="8" name="Rectangle 7"/>
          <p:cNvSpPr/>
          <p:nvPr/>
        </p:nvSpPr>
        <p:spPr>
          <a:xfrm>
            <a:off x="2045068" y="3170868"/>
            <a:ext cx="7949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/>
              <a:t>Hindistan</a:t>
            </a:r>
            <a:r>
              <a:rPr lang="en-GB" dirty="0"/>
              <a:t> </a:t>
            </a:r>
            <a:r>
              <a:rPr lang="en-GB" b="1" dirty="0"/>
              <a:t>1,2 </a:t>
            </a:r>
            <a:r>
              <a:rPr lang="en-GB" b="1" dirty="0" err="1"/>
              <a:t>milyar</a:t>
            </a:r>
            <a:r>
              <a:rPr lang="en-GB" b="1" dirty="0"/>
              <a:t> </a:t>
            </a:r>
            <a:r>
              <a:rPr lang="en-GB" b="1" dirty="0" err="1"/>
              <a:t>abone</a:t>
            </a:r>
            <a:r>
              <a:rPr lang="en-GB" b="1" dirty="0"/>
              <a:t> </a:t>
            </a:r>
            <a:r>
              <a:rPr lang="en-GB" dirty="0" err="1"/>
              <a:t>tabanı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dünyanın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/>
              <a:t>ikinci</a:t>
            </a:r>
            <a:r>
              <a:rPr lang="en-GB" dirty="0"/>
              <a:t> </a:t>
            </a:r>
            <a:r>
              <a:rPr lang="en-GB" dirty="0" err="1"/>
              <a:t>telekomünikasyon</a:t>
            </a:r>
            <a:r>
              <a:rPr lang="en-GB" dirty="0"/>
              <a:t> </a:t>
            </a:r>
            <a:r>
              <a:rPr lang="en-GB" dirty="0" err="1" smtClean="0"/>
              <a:t>pazarıdır</a:t>
            </a:r>
            <a:r>
              <a:rPr lang="tr-TR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smtClean="0"/>
              <a:t>Telekom </a:t>
            </a:r>
            <a:r>
              <a:rPr lang="en-GB" dirty="0" err="1"/>
              <a:t>sektörünün</a:t>
            </a:r>
            <a:r>
              <a:rPr lang="en-GB" dirty="0"/>
              <a:t> </a:t>
            </a:r>
            <a:r>
              <a:rPr lang="en-GB" dirty="0" err="1"/>
              <a:t>brüt</a:t>
            </a:r>
            <a:r>
              <a:rPr lang="en-GB" dirty="0"/>
              <a:t> </a:t>
            </a:r>
            <a:r>
              <a:rPr lang="en-GB" dirty="0" err="1"/>
              <a:t>geliri</a:t>
            </a:r>
            <a:r>
              <a:rPr lang="en-GB" dirty="0"/>
              <a:t> 2022 </a:t>
            </a:r>
            <a:r>
              <a:rPr lang="en-GB" dirty="0" err="1"/>
              <a:t>mali</a:t>
            </a:r>
            <a:r>
              <a:rPr lang="en-GB" dirty="0"/>
              <a:t> </a:t>
            </a:r>
            <a:r>
              <a:rPr lang="en-GB" dirty="0" err="1"/>
              <a:t>yılının</a:t>
            </a:r>
            <a:r>
              <a:rPr lang="en-GB" dirty="0"/>
              <a:t> ilk </a:t>
            </a:r>
            <a:r>
              <a:rPr lang="en-GB" dirty="0" err="1"/>
              <a:t>çeyreğinde</a:t>
            </a:r>
            <a:r>
              <a:rPr lang="en-GB" dirty="0"/>
              <a:t> </a:t>
            </a:r>
            <a:r>
              <a:rPr lang="en-GB" b="1" dirty="0"/>
              <a:t>8,74 </a:t>
            </a:r>
            <a:r>
              <a:rPr lang="en-GB" b="1" dirty="0" err="1"/>
              <a:t>milyar</a:t>
            </a:r>
            <a:r>
              <a:rPr lang="en-GB" b="1" dirty="0"/>
              <a:t> </a:t>
            </a:r>
            <a:r>
              <a:rPr lang="en-GB" b="1" dirty="0" err="1" smtClean="0"/>
              <a:t>dolara</a:t>
            </a:r>
            <a:r>
              <a:rPr lang="en-GB" b="1" dirty="0" smtClean="0"/>
              <a:t> </a:t>
            </a:r>
            <a:r>
              <a:rPr lang="en-GB" dirty="0" err="1"/>
              <a:t>ulaşmıştır</a:t>
            </a:r>
            <a:r>
              <a:rPr lang="en-GB" dirty="0" smtClean="0"/>
              <a:t>.</a:t>
            </a:r>
            <a:r>
              <a:rPr lang="tr-TR" dirty="0" smtClean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9495390" y="2720465"/>
            <a:ext cx="2729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b="1" i="1" dirty="0" err="1"/>
              <a:t>Telekomünikasyon</a:t>
            </a:r>
            <a:r>
              <a:rPr lang="en-GB" b="1" i="1" dirty="0"/>
              <a:t> </a:t>
            </a:r>
            <a:r>
              <a:rPr lang="en-GB" b="1" i="1" dirty="0" err="1"/>
              <a:t>Sektörü</a:t>
            </a:r>
            <a:endParaRPr lang="tr-TR" b="1" i="1" dirty="0"/>
          </a:p>
        </p:txBody>
      </p:sp>
      <p:sp>
        <p:nvSpPr>
          <p:cNvPr id="10" name="Rectangle 9"/>
          <p:cNvSpPr/>
          <p:nvPr/>
        </p:nvSpPr>
        <p:spPr>
          <a:xfrm>
            <a:off x="2045068" y="5069907"/>
            <a:ext cx="10180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Hindistan</a:t>
            </a:r>
            <a:r>
              <a:rPr lang="en-GB" dirty="0"/>
              <a:t>, </a:t>
            </a:r>
            <a:r>
              <a:rPr lang="en-GB" dirty="0" smtClean="0"/>
              <a:t>20</a:t>
            </a:r>
            <a:r>
              <a:rPr lang="tr-TR" dirty="0" smtClean="0"/>
              <a:t>19</a:t>
            </a:r>
            <a:r>
              <a:rPr lang="en-GB" dirty="0" smtClean="0"/>
              <a:t>'de </a:t>
            </a:r>
            <a:r>
              <a:rPr lang="en-GB" b="1" dirty="0" smtClean="0"/>
              <a:t>250 </a:t>
            </a:r>
            <a:r>
              <a:rPr lang="en-GB" b="1" dirty="0" err="1"/>
              <a:t>milyar</a:t>
            </a:r>
            <a:r>
              <a:rPr lang="en-GB" b="1" dirty="0"/>
              <a:t> </a:t>
            </a:r>
            <a:r>
              <a:rPr lang="en-GB" b="1" dirty="0" err="1"/>
              <a:t>doları</a:t>
            </a:r>
            <a:r>
              <a:rPr lang="en-GB" b="1" dirty="0"/>
              <a:t> </a:t>
            </a:r>
            <a:r>
              <a:rPr lang="en-GB" dirty="0" err="1" smtClean="0"/>
              <a:t>değerindeki</a:t>
            </a:r>
            <a:r>
              <a:rPr lang="tr-TR" dirty="0" smtClean="0"/>
              <a:t> </a:t>
            </a:r>
            <a:r>
              <a:rPr lang="en-GB" dirty="0" err="1" smtClean="0"/>
              <a:t>dünya</a:t>
            </a:r>
            <a:r>
              <a:rPr lang="en-GB" dirty="0" smtClean="0"/>
              <a:t> </a:t>
            </a:r>
            <a:r>
              <a:rPr lang="en-GB" dirty="0" err="1"/>
              <a:t>çapında</a:t>
            </a:r>
            <a:r>
              <a:rPr lang="en-GB" dirty="0"/>
              <a:t> </a:t>
            </a:r>
            <a:r>
              <a:rPr lang="en-GB" dirty="0" err="1"/>
              <a:t>önde</a:t>
            </a:r>
            <a:r>
              <a:rPr lang="en-GB" dirty="0"/>
              <a:t> </a:t>
            </a:r>
            <a:r>
              <a:rPr lang="en-GB" dirty="0" err="1"/>
              <a:t>gelen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kaynak</a:t>
            </a:r>
            <a:r>
              <a:rPr lang="en-GB" dirty="0"/>
              <a:t> </a:t>
            </a:r>
            <a:r>
              <a:rPr lang="en-GB" dirty="0" err="1"/>
              <a:t>bulma</a:t>
            </a:r>
            <a:r>
              <a:rPr lang="en-GB" dirty="0"/>
              <a:t> </a:t>
            </a:r>
            <a:r>
              <a:rPr lang="en-GB" dirty="0" err="1" smtClean="0"/>
              <a:t>noktası</a:t>
            </a:r>
            <a:r>
              <a:rPr lang="tr-TR" dirty="0" smtClean="0"/>
              <a:t> olmuştur.</a:t>
            </a:r>
            <a:r>
              <a:rPr lang="en-GB" dirty="0" smtClean="0"/>
              <a:t> </a:t>
            </a: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smtClean="0"/>
              <a:t>D</a:t>
            </a:r>
            <a:r>
              <a:rPr lang="en-GB" dirty="0" err="1" smtClean="0"/>
              <a:t>ünya</a:t>
            </a:r>
            <a:r>
              <a:rPr lang="en-GB" dirty="0" smtClean="0"/>
              <a:t> </a:t>
            </a:r>
            <a:r>
              <a:rPr lang="en-GB" dirty="0" err="1"/>
              <a:t>çapında</a:t>
            </a:r>
            <a:r>
              <a:rPr lang="en-GB" dirty="0"/>
              <a:t> </a:t>
            </a:r>
            <a:r>
              <a:rPr lang="en-GB" dirty="0" err="1"/>
              <a:t>yaklaşık</a:t>
            </a:r>
            <a:r>
              <a:rPr lang="en-GB" dirty="0"/>
              <a:t> </a:t>
            </a:r>
            <a:r>
              <a:rPr lang="en-GB" b="1" dirty="0"/>
              <a:t>80 </a:t>
            </a:r>
            <a:r>
              <a:rPr lang="en-GB" b="1" dirty="0" err="1"/>
              <a:t>ülkede</a:t>
            </a:r>
            <a:r>
              <a:rPr lang="en-GB" b="1" dirty="0"/>
              <a:t> 1.000'den </a:t>
            </a:r>
            <a:r>
              <a:rPr lang="en-GB" dirty="0" err="1"/>
              <a:t>fazla</a:t>
            </a:r>
            <a:r>
              <a:rPr lang="en-GB" dirty="0"/>
              <a:t> </a:t>
            </a:r>
            <a:r>
              <a:rPr lang="en-GB" dirty="0" err="1"/>
              <a:t>küresel</a:t>
            </a:r>
            <a:r>
              <a:rPr lang="en-GB" dirty="0"/>
              <a:t> </a:t>
            </a:r>
            <a:r>
              <a:rPr lang="en-GB" dirty="0" err="1"/>
              <a:t>teslimat</a:t>
            </a:r>
            <a:r>
              <a:rPr lang="en-GB" dirty="0"/>
              <a:t> </a:t>
            </a:r>
            <a:r>
              <a:rPr lang="en-GB" dirty="0" err="1"/>
              <a:t>merkezi</a:t>
            </a:r>
            <a:r>
              <a:rPr lang="en-GB" dirty="0"/>
              <a:t> </a:t>
            </a:r>
            <a:r>
              <a:rPr lang="en-GB" dirty="0" err="1"/>
              <a:t>kurmuştur</a:t>
            </a:r>
            <a:r>
              <a:rPr lang="en-GB" dirty="0"/>
              <a:t>.</a:t>
            </a:r>
            <a:r>
              <a:rPr lang="tr-TR" dirty="0"/>
              <a:t> </a:t>
            </a: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 err="1" smtClean="0"/>
              <a:t>Toplam</a:t>
            </a:r>
            <a:r>
              <a:rPr lang="en-GB" dirty="0" smtClean="0"/>
              <a:t> </a:t>
            </a:r>
            <a:r>
              <a:rPr lang="en-GB" dirty="0" err="1"/>
              <a:t>çalışan</a:t>
            </a:r>
            <a:r>
              <a:rPr lang="en-GB" dirty="0"/>
              <a:t> </a:t>
            </a:r>
            <a:r>
              <a:rPr lang="en-GB" dirty="0" err="1" smtClean="0"/>
              <a:t>sayısı</a:t>
            </a:r>
            <a:r>
              <a:rPr lang="tr-TR" dirty="0" smtClean="0"/>
              <a:t> </a:t>
            </a:r>
            <a:r>
              <a:rPr lang="en-GB" dirty="0" err="1" smtClean="0"/>
              <a:t>kümülatif</a:t>
            </a:r>
            <a:r>
              <a:rPr lang="en-GB" dirty="0" smtClean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b="1" dirty="0"/>
              <a:t>1,4 </a:t>
            </a:r>
            <a:r>
              <a:rPr lang="en-GB" b="1" dirty="0" err="1"/>
              <a:t>milyonu</a:t>
            </a:r>
            <a:r>
              <a:rPr lang="en-GB" b="1" dirty="0"/>
              <a:t> </a:t>
            </a:r>
            <a:r>
              <a:rPr lang="en-GB" dirty="0" err="1"/>
              <a:t>aşmıştır</a:t>
            </a:r>
            <a:r>
              <a:rPr lang="tr-TR" dirty="0"/>
              <a:t>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9935" y="4691376"/>
            <a:ext cx="1823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b="1" i="1" dirty="0" err="1"/>
              <a:t>Bilgi</a:t>
            </a:r>
            <a:r>
              <a:rPr lang="en-GB" b="1" i="1" dirty="0"/>
              <a:t> </a:t>
            </a:r>
            <a:r>
              <a:rPr lang="en-GB" b="1" i="1" dirty="0" err="1"/>
              <a:t>Teknolojileri</a:t>
            </a:r>
            <a:endParaRPr lang="tr-TR" b="1" i="1" dirty="0"/>
          </a:p>
        </p:txBody>
      </p:sp>
    </p:spTree>
    <p:extLst>
      <p:ext uri="{BB962C8B-B14F-4D97-AF65-F5344CB8AC3E}">
        <p14:creationId xmlns:p14="http://schemas.microsoft.com/office/powerpoint/2010/main" val="36104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2937" y="236659"/>
            <a:ext cx="54900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smtClean="0"/>
              <a:t>H</a:t>
            </a:r>
            <a:r>
              <a:rPr lang="tr-TR" sz="2600" b="1" u="sng" dirty="0" smtClean="0"/>
              <a:t>İNDİSTAN DIŞ TİCARET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52" y="729102"/>
            <a:ext cx="7626031" cy="50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20"/>
          <a:stretch/>
        </p:blipFill>
        <p:spPr>
          <a:xfrm>
            <a:off x="299640" y="1446086"/>
            <a:ext cx="5576186" cy="3642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4848"/>
          <a:stretch/>
        </p:blipFill>
        <p:spPr>
          <a:xfrm>
            <a:off x="6247301" y="1446086"/>
            <a:ext cx="5529004" cy="36422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2420" y="333375"/>
            <a:ext cx="83497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u="sng" dirty="0" smtClean="0"/>
              <a:t>HİNDİSTAN’NIN DIŞ TİCARETİNDE BAŞLICA ÜRÜN GRUPLARI</a:t>
            </a:r>
            <a:endParaRPr lang="en-GB" sz="2600" b="1" u="sng" dirty="0"/>
          </a:p>
        </p:txBody>
      </p:sp>
    </p:spTree>
    <p:extLst>
      <p:ext uri="{BB962C8B-B14F-4D97-AF65-F5344CB8AC3E}">
        <p14:creationId xmlns:p14="http://schemas.microsoft.com/office/powerpoint/2010/main" val="36431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68"/>
          <a:stretch/>
        </p:blipFill>
        <p:spPr>
          <a:xfrm>
            <a:off x="293077" y="1499151"/>
            <a:ext cx="5756031" cy="3853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729"/>
          <a:stretch/>
        </p:blipFill>
        <p:spPr>
          <a:xfrm>
            <a:off x="6111692" y="1499150"/>
            <a:ext cx="5830459" cy="3853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85367" y="400050"/>
            <a:ext cx="70397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u="sng" dirty="0" smtClean="0"/>
              <a:t>HİNDİSTAN’NIN ÜLKERLERE GÖRE DIŞ TİCARET</a:t>
            </a:r>
            <a:endParaRPr lang="en-GB" sz="2600" b="1" u="sng" dirty="0"/>
          </a:p>
        </p:txBody>
      </p:sp>
    </p:spTree>
    <p:extLst>
      <p:ext uri="{BB962C8B-B14F-4D97-AF65-F5344CB8AC3E}">
        <p14:creationId xmlns:p14="http://schemas.microsoft.com/office/powerpoint/2010/main" val="120816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892</Words>
  <Application>Microsoft Office PowerPoint</Application>
  <PresentationFormat>Widescreen</PresentationFormat>
  <Paragraphs>189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Fira Sans Extra Condensed Medium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PDBD</dc:creator>
  <cp:lastModifiedBy>PDBD</cp:lastModifiedBy>
  <cp:revision>76</cp:revision>
  <dcterms:created xsi:type="dcterms:W3CDTF">2022-06-21T15:34:52Z</dcterms:created>
  <dcterms:modified xsi:type="dcterms:W3CDTF">2022-06-23T13:08:01Z</dcterms:modified>
</cp:coreProperties>
</file>