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9" r:id="rId5"/>
    <p:sldId id="311" r:id="rId6"/>
    <p:sldId id="312" r:id="rId7"/>
    <p:sldId id="313" r:id="rId8"/>
    <p:sldId id="316" r:id="rId9"/>
    <p:sldId id="314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6" r:id="rId19"/>
    <p:sldId id="324" r:id="rId20"/>
    <p:sldId id="329" r:id="rId21"/>
    <p:sldId id="327" r:id="rId22"/>
    <p:sldId id="328" r:id="rId23"/>
    <p:sldId id="301" r:id="rId2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3621" autoAdjust="0"/>
  </p:normalViewPr>
  <p:slideViewPr>
    <p:cSldViewPr snapToGrid="0">
      <p:cViewPr varScale="1">
        <p:scale>
          <a:sx n="64" d="100"/>
          <a:sy n="64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75811362034896E-2"/>
          <c:y val="4.0253556220764278E-2"/>
          <c:w val="0.95104733999651236"/>
          <c:h val="0.83593252866238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4"/>
                <c:pt idx="0">
                  <c:v>GSYİH (Cari Fiyatlar - milyar $)</c:v>
                </c:pt>
                <c:pt idx="1">
                  <c:v>Kişi Başına Düşen Milli Gelir                                                                                                                                                                     (Cari Fiyatlar - $)</c:v>
                </c:pt>
                <c:pt idx="2">
                  <c:v>Tüketici Fiyat Enflasyonu (ort, %)</c:v>
                </c:pt>
                <c:pt idx="3">
                  <c:v>Toplam Yatırımların GSYİH'ye Oranı (%)</c:v>
                </c:pt>
              </c:strCache>
              <c:extLst/>
            </c:strRef>
          </c:cat>
          <c:val>
            <c:numRef>
              <c:f>Sayfa1!$B$2:$B$6</c:f>
              <c:numCache>
                <c:formatCode>General</c:formatCode>
                <c:ptCount val="4"/>
                <c:pt idx="0">
                  <c:v>5.7</c:v>
                </c:pt>
                <c:pt idx="1">
                  <c:v>9</c:v>
                </c:pt>
                <c:pt idx="2">
                  <c:v>0.4</c:v>
                </c:pt>
                <c:pt idx="3">
                  <c:v>23.3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72B-47D0-A97C-3F2EA1FA906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4"/>
                <c:pt idx="0">
                  <c:v>GSYİH (Cari Fiyatlar - milyar $)</c:v>
                </c:pt>
                <c:pt idx="1">
                  <c:v>Kişi Başına Düşen Milli Gelir                                                                                                                                                                     (Cari Fiyatlar - $)</c:v>
                </c:pt>
                <c:pt idx="2">
                  <c:v>Tüketici Fiyat Enflasyonu (ort, %)</c:v>
                </c:pt>
                <c:pt idx="3">
                  <c:v>Toplam Yatırımların GSYİH'ye Oranı (%)</c:v>
                </c:pt>
              </c:strCache>
              <c:extLst/>
            </c:strRef>
          </c:cat>
          <c:val>
            <c:numRef>
              <c:f>Sayfa1!$C$2:$C$6</c:f>
              <c:numCache>
                <c:formatCode>General</c:formatCode>
                <c:ptCount val="4"/>
                <c:pt idx="0">
                  <c:v>6.1</c:v>
                </c:pt>
                <c:pt idx="1">
                  <c:v>9.6999999999999993</c:v>
                </c:pt>
                <c:pt idx="2">
                  <c:v>1</c:v>
                </c:pt>
                <c:pt idx="3">
                  <c:v>22.8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72B-47D0-A97C-3F2EA1FA9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0"/>
        <c:axId val="707297168"/>
        <c:axId val="707295920"/>
      </c:barChart>
      <c:catAx>
        <c:axId val="7072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07295920"/>
        <c:crosses val="autoZero"/>
        <c:auto val="1"/>
        <c:lblAlgn val="ctr"/>
        <c:lblOffset val="100"/>
        <c:noMultiLvlLbl val="0"/>
      </c:catAx>
      <c:valAx>
        <c:axId val="70729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0729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98262873421897"/>
          <c:y val="0.1039616565368191"/>
          <c:w val="0.1318507056043757"/>
          <c:h val="8.6546072958852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44667465903053"/>
          <c:y val="5.3471701567485576E-2"/>
          <c:w val="0.76247611548009853"/>
          <c:h val="0.64625520266232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İhracattaki Payı (%)
(2020)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Sırbistan</c:v>
                </c:pt>
                <c:pt idx="1">
                  <c:v>Slovenya</c:v>
                </c:pt>
                <c:pt idx="2">
                  <c:v>Macaristan</c:v>
                </c:pt>
                <c:pt idx="3">
                  <c:v>Bosna Hersek</c:v>
                </c:pt>
                <c:pt idx="4">
                  <c:v>Çin</c:v>
                </c:pt>
                <c:pt idx="5">
                  <c:v>Almanya</c:v>
                </c:pt>
                <c:pt idx="6">
                  <c:v>Türkiye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28.3</c:v>
                </c:pt>
                <c:pt idx="1">
                  <c:v>10</c:v>
                </c:pt>
                <c:pt idx="2">
                  <c:v>6.3</c:v>
                </c:pt>
                <c:pt idx="3">
                  <c:v>6.2</c:v>
                </c:pt>
                <c:pt idx="4">
                  <c:v>6.2</c:v>
                </c:pt>
                <c:pt idx="5">
                  <c:v>4.8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0-4D13-B325-64D029FA8C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7289264"/>
        <c:axId val="707286768"/>
      </c:barChart>
      <c:catAx>
        <c:axId val="70728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07286768"/>
        <c:crosses val="autoZero"/>
        <c:auto val="1"/>
        <c:lblAlgn val="ctr"/>
        <c:lblOffset val="100"/>
        <c:noMultiLvlLbl val="0"/>
      </c:catAx>
      <c:valAx>
        <c:axId val="7072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Bin Dolar</a:t>
                </a:r>
                <a:endParaRPr lang="tr-TR"/>
              </a:p>
            </c:rich>
          </c:tx>
          <c:layout>
            <c:manualLayout>
              <c:xMode val="edge"/>
              <c:yMode val="edge"/>
              <c:x val="0.13974699694167067"/>
              <c:y val="0.24037474064129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70728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İhracattaki Payı (%) (2020)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İşlenmemiş alüminyum</c:v>
                </c:pt>
                <c:pt idx="1">
                  <c:v>Elektrik enerjisi</c:v>
                </c:pt>
                <c:pt idx="2">
                  <c:v>Tedavide veya korunmada kullanılmak üzere hazırlanan ilaçlar (dozlandırılmış)</c:v>
                </c:pt>
                <c:pt idx="3">
                  <c:v>Uzunlamasına kesilmiş ağaç</c:v>
                </c:pt>
                <c:pt idx="4">
                  <c:v>Alüminyum cevherleri ve konsantreleri</c:v>
                </c:pt>
                <c:pt idx="5">
                  <c:v>Çinko cevherleri ve konsantreleri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15.68</c:v>
                </c:pt>
                <c:pt idx="1">
                  <c:v>13.91</c:v>
                </c:pt>
                <c:pt idx="2">
                  <c:v>6.72</c:v>
                </c:pt>
                <c:pt idx="3">
                  <c:v>5.75</c:v>
                </c:pt>
                <c:pt idx="4">
                  <c:v>5.42</c:v>
                </c:pt>
                <c:pt idx="5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B-4333-B320-38896A97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686208"/>
        <c:axId val="1154673312"/>
      </c:barChart>
      <c:catAx>
        <c:axId val="115468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154673312"/>
        <c:crosses val="autoZero"/>
        <c:auto val="1"/>
        <c:lblAlgn val="ctr"/>
        <c:lblOffset val="100"/>
        <c:noMultiLvlLbl val="0"/>
      </c:catAx>
      <c:valAx>
        <c:axId val="115467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</a:t>
                </a:r>
                <a:r>
                  <a:rPr lang="en-US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dolar</a:t>
                </a:r>
                <a:endParaRPr lang="tr-T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5629453681710215E-3"/>
              <c:y val="0.1756742408886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1546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76866104326034E-3"/>
          <c:y val="0.90737515679085368"/>
          <c:w val="0.30693596049899941"/>
          <c:h val="7.511298823488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70263651842798"/>
          <c:y val="4.2476488292692627E-2"/>
          <c:w val="0.77029736348157207"/>
          <c:h val="0.74668985864261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İthalattaki Payı (%)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Sırbistan</c:v>
                </c:pt>
                <c:pt idx="1">
                  <c:v>Çin</c:v>
                </c:pt>
                <c:pt idx="2">
                  <c:v>Almanya</c:v>
                </c:pt>
                <c:pt idx="3">
                  <c:v>İtalya</c:v>
                </c:pt>
                <c:pt idx="4">
                  <c:v>Bosna Hersek</c:v>
                </c:pt>
                <c:pt idx="5">
                  <c:v>Hırvatistan</c:v>
                </c:pt>
                <c:pt idx="6">
                  <c:v>Türkiye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19.8</c:v>
                </c:pt>
                <c:pt idx="1">
                  <c:v>10.4</c:v>
                </c:pt>
                <c:pt idx="2">
                  <c:v>9.6999999999999993</c:v>
                </c:pt>
                <c:pt idx="3">
                  <c:v>6.4</c:v>
                </c:pt>
                <c:pt idx="4">
                  <c:v>5.7</c:v>
                </c:pt>
                <c:pt idx="5">
                  <c:v>5.5</c:v>
                </c:pt>
                <c:pt idx="6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A-4A6D-84ED-5BF1FA3C07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771951"/>
        <c:axId val="1807769455"/>
      </c:barChart>
      <c:catAx>
        <c:axId val="180777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807769455"/>
        <c:crosses val="autoZero"/>
        <c:auto val="1"/>
        <c:lblAlgn val="ctr"/>
        <c:lblOffset val="100"/>
        <c:noMultiLvlLbl val="0"/>
      </c:catAx>
      <c:valAx>
        <c:axId val="180776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Bin dolar</a:t>
                </a:r>
                <a:endParaRPr lang="tr-TR"/>
              </a:p>
            </c:rich>
          </c:tx>
          <c:layout>
            <c:manualLayout>
              <c:xMode val="edge"/>
              <c:yMode val="edge"/>
              <c:x val="0.14391298707752517"/>
              <c:y val="0.30657088438956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807771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74459923278837E-2"/>
          <c:y val="5.4958697298147535E-2"/>
          <c:w val="0.92352554007672116"/>
          <c:h val="0.50598300877690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İthalattaki Payı (%)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Petrol yağları ve bitümenli minerallerden elde
edilen yağlar</c:v>
                </c:pt>
                <c:pt idx="1">
                  <c:v>Tedavide veya korunmada kullanılmak üzere
hazırlanan ilaçlar (dozlandırılmış)</c:v>
                </c:pt>
                <c:pt idx="2">
                  <c:v>Otomobiller</c:v>
                </c:pt>
                <c:pt idx="3">
                  <c:v>Telefon cihazları, ses, görüntü veya diğer
bilgileri almaya veya vermeye mahsus diğer
cihazlar</c:v>
                </c:pt>
                <c:pt idx="4">
                  <c:v>Elektrik enerjisi</c:v>
                </c:pt>
                <c:pt idx="5">
                  <c:v>Çimento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4.9800000000000004</c:v>
                </c:pt>
                <c:pt idx="1">
                  <c:v>3.9</c:v>
                </c:pt>
                <c:pt idx="2">
                  <c:v>3.3</c:v>
                </c:pt>
                <c:pt idx="3">
                  <c:v>2.34</c:v>
                </c:pt>
                <c:pt idx="4">
                  <c:v>1.95</c:v>
                </c:pt>
                <c:pt idx="5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7-4F2C-AAEE-735A19687A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3426431"/>
        <c:axId val="403424767"/>
      </c:barChart>
      <c:catAx>
        <c:axId val="40342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03424767"/>
        <c:crosses val="autoZero"/>
        <c:auto val="1"/>
        <c:lblAlgn val="ctr"/>
        <c:lblOffset val="100"/>
        <c:noMultiLvlLbl val="0"/>
      </c:catAx>
      <c:valAx>
        <c:axId val="40342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</a:t>
                </a:r>
                <a:r>
                  <a:rPr lang="en-US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dolar</a:t>
                </a:r>
                <a:endParaRPr lang="tr-T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7.6923076923076927E-3"/>
              <c:y val="0.21827750475671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40342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275388653341824E-3"/>
          <c:y val="0.93473246241035424"/>
          <c:w val="0.20651241671714113"/>
          <c:h val="6.5267537589645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79935147327696E-2"/>
          <c:y val="3.1861993173054146E-2"/>
          <c:w val="0.95793996242218904"/>
          <c:h val="0.70702161036444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İhracat</c:v>
                </c:pt>
                <c:pt idx="1">
                  <c:v>İthalat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79.414000000000001</c:v>
                </c:pt>
                <c:pt idx="1">
                  <c:v>14.217000000000001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E-47A2-B71F-228BFC74DA4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İhracat</c:v>
                </c:pt>
                <c:pt idx="1">
                  <c:v>İthalat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131.55199999999999</c:v>
                </c:pt>
                <c:pt idx="1">
                  <c:v>12.912000000000001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E-47A2-B71F-228BFC74DA4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İhracat</c:v>
                </c:pt>
                <c:pt idx="1">
                  <c:v>İthalat</c:v>
                </c:pt>
              </c:strCache>
            </c:strRef>
          </c:cat>
          <c:val>
            <c:numRef>
              <c:f>Sayfa1!$D$2:$D$3</c:f>
              <c:numCache>
                <c:formatCode>General</c:formatCode>
                <c:ptCount val="2"/>
                <c:pt idx="0">
                  <c:v>103.148</c:v>
                </c:pt>
                <c:pt idx="1">
                  <c:v>18.02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E-47A2-B71F-228BFC74DA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3335599"/>
        <c:axId val="2083334767"/>
      </c:barChart>
      <c:catAx>
        <c:axId val="208333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2083334767"/>
        <c:crosses val="autoZero"/>
        <c:auto val="1"/>
        <c:lblAlgn val="ctr"/>
        <c:lblOffset val="100"/>
        <c:noMultiLvlLbl val="0"/>
      </c:catAx>
      <c:valAx>
        <c:axId val="208333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</a:t>
                </a:r>
                <a:r>
                  <a:rPr lang="en-US" sz="18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dolar</a:t>
                </a:r>
                <a:endParaRPr lang="tr-T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7974164153062759E-2"/>
              <c:y val="0.23201260279575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208333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13256210806097"/>
          <c:y val="0.93234619049845346"/>
          <c:w val="0.22376108403375364"/>
          <c:h val="6.7653946075671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FE6DB59-597C-4E1E-ABE1-E379835658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06C169-1B2C-419E-89A7-618F75BB0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C9D31-9A61-47DD-B755-B197DA40B36D}" type="datetime1">
              <a:rPr lang="tr-TR" smtClean="0"/>
              <a:t>23.06.2022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30C3EE-435B-4F6E-98F8-D487C755DE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95494CE-BB9F-43A8-85F5-13C8A9588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D3A7-A4D2-4D1B-BA86-4F145DA60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6656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E7F68F-7EB1-4129-84B6-691AC32B74E9}" type="datetime1">
              <a:rPr lang="tr-TR" smtClean="0"/>
              <a:t>23.06.2022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45" name="Serbest Form: Şekil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tr-TR" dirty="0"/>
          </a:p>
        </p:txBody>
      </p:sp>
      <p:sp>
        <p:nvSpPr>
          <p:cNvPr id="44" name="Serbest Form: Şekil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r-TR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sim Yer Tutucusu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15" name="Metin Yer Tutucusu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tr-TR"/>
              <a:t>Sunu Adı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İçerik 2 sütunu (karşılaştırma slaydı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İçerik 3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11" name="İçerik Yer Tutucus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Ö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14" name="Resim Yer Tutucusu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2" name="Resim Yer Tutucusu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6" name="Resim Yer Tutucusu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5" name="Resim Yer Tutucusu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7/2/20XX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apan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11" name="Resim Yer Tutucusu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Örnek Alt Bilgi Metni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oşl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5" name="Tarih Yer Tutucusu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ün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Dikdörtgen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6" name="Dikdörtgen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sim Yer Tutucusu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4" name="Resim Yer Tutucusu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Dikdörtgen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r>
              <a:rPr lang="tr-TR"/>
              <a:t>Asıl alt başlık stilini düzenlemek için tıklayın</a:t>
            </a:r>
            <a:endParaRPr lang="tr-TR" dirty="0"/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sim Yer Tutucusu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Dikdörtgen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sim Yer Tutucusu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6" name="Resim Yer Tutucusu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/>
              <a:t>Örnek Alt Bilgi Metni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ölüm S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t Başlık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r>
              <a:rPr lang="tr-TR" sz="1600"/>
              <a:t>Asıl alt başlık stilini düzenlemek için tıklayın</a:t>
            </a:r>
            <a:endParaRPr lang="tr-TR" sz="1600" dirty="0"/>
          </a:p>
        </p:txBody>
      </p:sp>
      <p:sp>
        <p:nvSpPr>
          <p:cNvPr id="20" name="Resim Yer Tutucusu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3" name="Resim Yer Tutucusu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26" name="Resim Yer Tutucusu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şlık ve İçerik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Dikdörtgen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14" name="Resim Yer Tutucusu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5" name="Resim Yer Tutucusu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16" name="Resim Yer Tutucusu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k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</a:p>
        </p:txBody>
      </p:sp>
      <p:sp>
        <p:nvSpPr>
          <p:cNvPr id="50" name="Resim Yer Tutucusu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Ad</a:t>
            </a:r>
          </a:p>
        </p:txBody>
      </p:sp>
      <p:sp>
        <p:nvSpPr>
          <p:cNvPr id="42" name="Metin Yer Tutucusu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Başlık</a:t>
            </a:r>
          </a:p>
        </p:txBody>
      </p:sp>
      <p:sp>
        <p:nvSpPr>
          <p:cNvPr id="51" name="Resim Yer Tutucusu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3" name="Metin Yer Tutucusu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Ad</a:t>
            </a:r>
          </a:p>
        </p:txBody>
      </p:sp>
      <p:sp>
        <p:nvSpPr>
          <p:cNvPr id="44" name="Metin Yer Tutucusu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Başlık</a:t>
            </a:r>
          </a:p>
        </p:txBody>
      </p:sp>
      <p:sp>
        <p:nvSpPr>
          <p:cNvPr id="52" name="Resim Yer Tutucusu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5" name="Metin Yer Tutucusu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Ad</a:t>
            </a:r>
          </a:p>
        </p:txBody>
      </p:sp>
      <p:sp>
        <p:nvSpPr>
          <p:cNvPr id="46" name="Metin Yer Tutucusu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Başlık</a:t>
            </a:r>
          </a:p>
        </p:txBody>
      </p:sp>
      <p:sp>
        <p:nvSpPr>
          <p:cNvPr id="53" name="Resim Yer Tutucusu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7" name="Metin Yer Tutucusu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Ad</a:t>
            </a:r>
          </a:p>
        </p:txBody>
      </p:sp>
      <p:sp>
        <p:nvSpPr>
          <p:cNvPr id="48" name="Metin Yer Tutucusu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dirty="0"/>
              <a:t>Başlık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şlık ve İçerik Zaman Çizelg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/>
              <a:t>Örnek Alt Bilgi Metni</a:t>
            </a:r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tr-TR"/>
              <a:t>7/2/20XX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tr-TR"/>
              <a:t>7/2/20XX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tr-TR" dirty="0"/>
              <a:t>Örnek Alt Bilgi Metni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77" y="2563318"/>
            <a:ext cx="3442276" cy="3289631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4800" b="1" i="0" dirty="0" err="1"/>
              <a:t>KARADağ</a:t>
            </a:r>
            <a:br>
              <a:rPr lang="en-US" sz="4000" b="1" i="0" dirty="0"/>
            </a:br>
            <a:r>
              <a:rPr lang="en-US" sz="2800" i="0" cap="none" dirty="0" err="1"/>
              <a:t>Avrupanın</a:t>
            </a:r>
            <a:r>
              <a:rPr lang="en-US" sz="2800" i="0" cap="none" dirty="0"/>
              <a:t> Yeni </a:t>
            </a:r>
            <a:r>
              <a:rPr lang="en-US" sz="2800" i="0" cap="none" dirty="0" err="1"/>
              <a:t>Umudu</a:t>
            </a:r>
            <a:endParaRPr lang="tr-TR" sz="2800" i="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D7E3A08-B17A-446E-9256-0A907B40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99" y="3090642"/>
            <a:ext cx="1225402" cy="676715"/>
          </a:xfrm>
          <a:prstGeom prst="rect">
            <a:avLst/>
          </a:prstGeom>
        </p:spPr>
      </p:pic>
      <p:pic>
        <p:nvPicPr>
          <p:cNvPr id="16" name="Resim Yer Tutucusu 15">
            <a:extLst>
              <a:ext uri="{FF2B5EF4-FFF2-40B4-BE49-F238E27FC236}">
                <a16:creationId xmlns:a16="http://schemas.microsoft.com/office/drawing/2014/main" id="{2F632032-3A53-44B5-B7A9-0721B568B5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545" r="26234"/>
          <a:stretch/>
        </p:blipFill>
        <p:spPr>
          <a:xfrm>
            <a:off x="3447738" y="-1"/>
            <a:ext cx="8744261" cy="6869659"/>
          </a:xfrm>
          <a:solidFill>
            <a:schemeClr val="accent2"/>
          </a:solidFill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9AE20DDD-D08B-4B24-8FE0-749D0812F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1" t="30427" r="15629" b="28655"/>
          <a:stretch/>
        </p:blipFill>
        <p:spPr>
          <a:xfrm>
            <a:off x="390306" y="-1"/>
            <a:ext cx="1973830" cy="143987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93A99D5-9150-4A42-AF10-6759175DF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489" y="227766"/>
            <a:ext cx="1973830" cy="77728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BD36100-BC19-441F-A11A-DC00DA6F0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66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21" y="5852949"/>
            <a:ext cx="1284613" cy="8701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935731-04A7-43EE-8312-C00688AF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96094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en-US" sz="3600" b="1" i="0" cap="none" dirty="0"/>
              <a:t>İ</a:t>
            </a:r>
            <a:r>
              <a:rPr lang="tr-TR" sz="3600" b="1" i="0" cap="none" dirty="0" err="1"/>
              <a:t>thalatında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Ö</a:t>
            </a:r>
            <a:r>
              <a:rPr lang="tr-TR" sz="3600" b="1" i="0" cap="none" dirty="0"/>
              <a:t>ne </a:t>
            </a:r>
            <a:r>
              <a:rPr lang="en-US" sz="3600" b="1" i="0" cap="none" dirty="0"/>
              <a:t>Ç</a:t>
            </a:r>
            <a:r>
              <a:rPr lang="tr-TR" sz="3600" b="1" i="0" cap="none" dirty="0" err="1"/>
              <a:t>ıkan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Ü</a:t>
            </a:r>
            <a:r>
              <a:rPr lang="tr-TR" sz="3600" b="1" i="0" cap="none" dirty="0" err="1"/>
              <a:t>lkeler</a:t>
            </a:r>
            <a:endParaRPr lang="tr-TR" sz="3600" b="1" i="0" cap="none" dirty="0"/>
          </a:p>
        </p:txBody>
      </p:sp>
      <p:graphicFrame>
        <p:nvGraphicFramePr>
          <p:cNvPr id="14" name="İçerik Yer Tutucusu 13">
            <a:extLst>
              <a:ext uri="{FF2B5EF4-FFF2-40B4-BE49-F238E27FC236}">
                <a16:creationId xmlns:a16="http://schemas.microsoft.com/office/drawing/2014/main" id="{B4F01E02-CF85-4147-81D8-7541122F5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937395"/>
              </p:ext>
            </p:extLst>
          </p:nvPr>
        </p:nvGraphicFramePr>
        <p:xfrm>
          <a:off x="-284657" y="1636532"/>
          <a:ext cx="10846297" cy="358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05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FCA49-B5C7-4E02-B017-EB5E14EF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600" b="1" i="0" cap="none" dirty="0"/>
              <a:t>İthalatında </a:t>
            </a:r>
            <a:r>
              <a:rPr lang="en-US" sz="3600" b="1" i="0" cap="none" dirty="0" err="1"/>
              <a:t>Başlıca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Ü</a:t>
            </a:r>
            <a:r>
              <a:rPr lang="tr-TR" sz="3600" b="1" i="0" cap="none" dirty="0" err="1"/>
              <a:t>rünler</a:t>
            </a:r>
            <a:endParaRPr lang="tr-TR" sz="3600" b="1" i="0" cap="none" dirty="0"/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AE6EEBF4-C20B-4CBF-9161-170DB2E7B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65805"/>
              </p:ext>
            </p:extLst>
          </p:nvPr>
        </p:nvGraphicFramePr>
        <p:xfrm>
          <a:off x="1143000" y="2009775"/>
          <a:ext cx="99060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61BD2348-0957-4EFB-95E4-C1A146A23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9432"/>
              </p:ext>
            </p:extLst>
          </p:nvPr>
        </p:nvGraphicFramePr>
        <p:xfrm>
          <a:off x="1809823" y="2248524"/>
          <a:ext cx="8572353" cy="309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Başlık 2">
            <a:extLst>
              <a:ext uri="{FF2B5EF4-FFF2-40B4-BE49-F238E27FC236}">
                <a16:creationId xmlns:a16="http://schemas.microsoft.com/office/drawing/2014/main" id="{3FF960BB-A1F4-4D36-8003-C6AB9AB1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9906000" cy="1382156"/>
          </a:xfrm>
        </p:spPr>
        <p:txBody>
          <a:bodyPr/>
          <a:lstStyle/>
          <a:p>
            <a:pPr algn="ctr"/>
            <a:r>
              <a:rPr lang="tr-TR" dirty="0"/>
              <a:t>	</a:t>
            </a:r>
            <a:r>
              <a:rPr lang="tr-TR" sz="3600" b="1" i="0" cap="none" dirty="0"/>
              <a:t>Türkiye-</a:t>
            </a:r>
            <a:r>
              <a:rPr lang="en-US" sz="3600" b="1" i="0" cap="none" dirty="0"/>
              <a:t>K</a:t>
            </a:r>
            <a:r>
              <a:rPr lang="tr-TR" sz="3600" b="1" i="0" cap="none" dirty="0" err="1"/>
              <a:t>aradağ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D</a:t>
            </a:r>
            <a:r>
              <a:rPr lang="tr-TR" sz="3600" b="1" i="0" cap="none" dirty="0" err="1"/>
              <a:t>ış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T</a:t>
            </a:r>
            <a:r>
              <a:rPr lang="tr-TR" sz="3600" b="1" i="0" cap="none" dirty="0" err="1"/>
              <a:t>icareti</a:t>
            </a:r>
            <a:endParaRPr lang="tr-TR" sz="3600" b="1" i="0" dirty="0"/>
          </a:p>
        </p:txBody>
      </p:sp>
    </p:spTree>
    <p:extLst>
      <p:ext uri="{BB962C8B-B14F-4D97-AF65-F5344CB8AC3E}">
        <p14:creationId xmlns:p14="http://schemas.microsoft.com/office/powerpoint/2010/main" val="369072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461ACA-EC26-445A-B2B3-7EA35BF9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cap="none" dirty="0"/>
              <a:t>T</a:t>
            </a:r>
            <a:r>
              <a:rPr lang="tr-TR" sz="3600" b="1" i="0" cap="none" dirty="0" err="1"/>
              <a:t>ürkiye’nin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K</a:t>
            </a:r>
            <a:r>
              <a:rPr lang="tr-TR" sz="3600" b="1" i="0" cap="none" dirty="0" err="1"/>
              <a:t>aradağ’a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İ</a:t>
            </a:r>
            <a:r>
              <a:rPr lang="tr-TR" sz="3600" b="1" i="0" cap="none" dirty="0" err="1"/>
              <a:t>hracatında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B</a:t>
            </a:r>
            <a:r>
              <a:rPr lang="tr-TR" sz="3600" b="1" i="0" cap="none" dirty="0" err="1"/>
              <a:t>aşlıca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Ü</a:t>
            </a:r>
            <a:r>
              <a:rPr lang="tr-TR" sz="3600" b="1" i="0" cap="none" dirty="0" err="1"/>
              <a:t>rünler</a:t>
            </a:r>
            <a:endParaRPr lang="tr-TR" sz="3600" b="1" i="0" cap="none" dirty="0"/>
          </a:p>
        </p:txBody>
      </p:sp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id="{4EEC18FD-0A66-411C-B9A9-AC1E061AFB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4160" b="4160"/>
          <a:stretch>
            <a:fillRect/>
          </a:stretch>
        </p:blipFill>
        <p:spPr>
          <a:xfrm>
            <a:off x="312822" y="2377816"/>
            <a:ext cx="2645339" cy="2564628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67187E-627D-4C17-8441-6E47BBE14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874" y="5056177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Ağaçtan ve diğer odunsu maddelerden yonga levha</a:t>
            </a:r>
          </a:p>
        </p:txBody>
      </p:sp>
      <p:pic>
        <p:nvPicPr>
          <p:cNvPr id="21" name="Resim Yer Tutucusu 20">
            <a:extLst>
              <a:ext uri="{FF2B5EF4-FFF2-40B4-BE49-F238E27FC236}">
                <a16:creationId xmlns:a16="http://schemas.microsoft.com/office/drawing/2014/main" id="{42B1D7FC-A161-4549-A6F2-60049E5450E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t="31074" b="7918"/>
          <a:stretch/>
        </p:blipFill>
        <p:spPr>
          <a:xfrm>
            <a:off x="3565752" y="2346415"/>
            <a:ext cx="2645339" cy="2564628"/>
          </a:xfrm>
        </p:spPr>
      </p:pic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ED269975-0633-4EB4-974E-493EDA979ED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06804" y="5060669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Oturmaya mahsus mobilyalar </a:t>
            </a:r>
          </a:p>
        </p:txBody>
      </p:sp>
      <p:pic>
        <p:nvPicPr>
          <p:cNvPr id="23" name="Resim Yer Tutucusu 22">
            <a:extLst>
              <a:ext uri="{FF2B5EF4-FFF2-40B4-BE49-F238E27FC236}">
                <a16:creationId xmlns:a16="http://schemas.microsoft.com/office/drawing/2014/main" id="{72244F39-8E6E-4FDE-8F8B-33F71B541CD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t="6535" b="6535"/>
          <a:stretch>
            <a:fillRect/>
          </a:stretch>
        </p:blipFill>
        <p:spPr>
          <a:xfrm>
            <a:off x="6450630" y="2346415"/>
            <a:ext cx="2491225" cy="2572016"/>
          </a:xfrm>
        </p:spPr>
      </p:pic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17B6636D-7431-46B3-9B3F-E9C592BD0F0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841100" y="5020416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Mücevherci eşyası ve aksamı </a:t>
            </a:r>
          </a:p>
        </p:txBody>
      </p:sp>
      <p:pic>
        <p:nvPicPr>
          <p:cNvPr id="25" name="Resim Yer Tutucusu 24">
            <a:extLst>
              <a:ext uri="{FF2B5EF4-FFF2-40B4-BE49-F238E27FC236}">
                <a16:creationId xmlns:a16="http://schemas.microsoft.com/office/drawing/2014/main" id="{EF693937-8DB8-416E-911F-9AA5AD7409D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13035" r="13035"/>
          <a:stretch>
            <a:fillRect/>
          </a:stretch>
        </p:blipFill>
        <p:spPr>
          <a:xfrm>
            <a:off x="9289603" y="2350007"/>
            <a:ext cx="2642616" cy="2568424"/>
          </a:xfrm>
        </p:spPr>
      </p:pic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AA0F2BFD-4F0E-4851-994F-92874F5E623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625494" y="5020416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Ağaçtan veya diğer odunsu maddelerden lif levhalar</a:t>
            </a:r>
          </a:p>
        </p:txBody>
      </p:sp>
    </p:spTree>
    <p:extLst>
      <p:ext uri="{BB962C8B-B14F-4D97-AF65-F5344CB8AC3E}">
        <p14:creationId xmlns:p14="http://schemas.microsoft.com/office/powerpoint/2010/main" val="306639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662CC3-1B6F-4C5F-BC13-18757118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i="0" cap="none" dirty="0"/>
              <a:t>Türkiye’nin </a:t>
            </a:r>
            <a:r>
              <a:rPr lang="en-US" sz="3600" b="1" i="0" cap="none" dirty="0"/>
              <a:t>K</a:t>
            </a:r>
            <a:r>
              <a:rPr lang="tr-TR" sz="3600" b="1" i="0" cap="none" dirty="0" err="1"/>
              <a:t>aradağ’dan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İ</a:t>
            </a:r>
            <a:r>
              <a:rPr lang="tr-TR" sz="3600" b="1" i="0" cap="none" dirty="0" err="1"/>
              <a:t>thalatında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B</a:t>
            </a:r>
            <a:r>
              <a:rPr lang="tr-TR" sz="3600" b="1" i="0" cap="none" dirty="0" err="1"/>
              <a:t>aşlıca</a:t>
            </a:r>
            <a:r>
              <a:rPr lang="tr-TR" sz="3600" b="1" i="0" cap="none" dirty="0"/>
              <a:t> </a:t>
            </a:r>
            <a:r>
              <a:rPr lang="en-US" sz="3600" b="1" i="0" cap="none" dirty="0"/>
              <a:t>Ü</a:t>
            </a:r>
            <a:r>
              <a:rPr lang="tr-TR" sz="3600" b="1" i="0" cap="none" dirty="0" err="1"/>
              <a:t>rünler</a:t>
            </a:r>
            <a:endParaRPr lang="tr-TR" sz="3600" b="1" i="0" cap="none" dirty="0"/>
          </a:p>
        </p:txBody>
      </p:sp>
      <p:pic>
        <p:nvPicPr>
          <p:cNvPr id="19" name="Resim Yer Tutucusu 18">
            <a:extLst>
              <a:ext uri="{FF2B5EF4-FFF2-40B4-BE49-F238E27FC236}">
                <a16:creationId xmlns:a16="http://schemas.microsoft.com/office/drawing/2014/main" id="{CC82088C-CC3F-4FBC-931A-51E660FCAC5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5460" r="15460"/>
          <a:stretch>
            <a:fillRect/>
          </a:stretch>
        </p:blipFill>
        <p:spPr>
          <a:xfrm>
            <a:off x="347908" y="2347978"/>
            <a:ext cx="2829308" cy="2592436"/>
          </a:xfr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0FB5972-7288-4D38-B9B9-2EDC13BB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23" y="5189955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Alüminyum döküntü ve hurdaları</a:t>
            </a:r>
          </a:p>
        </p:txBody>
      </p:sp>
      <p:pic>
        <p:nvPicPr>
          <p:cNvPr id="21" name="Resim Yer Tutucusu 20">
            <a:extLst>
              <a:ext uri="{FF2B5EF4-FFF2-40B4-BE49-F238E27FC236}">
                <a16:creationId xmlns:a16="http://schemas.microsoft.com/office/drawing/2014/main" id="{2D758CEB-09E1-4D83-A840-5B0F8D07D1F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19323" r="19323"/>
          <a:stretch>
            <a:fillRect/>
          </a:stretch>
        </p:blipFill>
        <p:spPr>
          <a:xfrm>
            <a:off x="9308882" y="2347978"/>
            <a:ext cx="2662731" cy="2592436"/>
          </a:xfrm>
        </p:spPr>
      </p:pic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EE11066A-8DF3-486F-876B-C0049387E82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84850" y="5189955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Dökme demirin, demirin veya çeliğin döküntü </a:t>
            </a:r>
          </a:p>
        </p:txBody>
      </p:sp>
      <p:pic>
        <p:nvPicPr>
          <p:cNvPr id="23" name="Resim Yer Tutucusu 22">
            <a:extLst>
              <a:ext uri="{FF2B5EF4-FFF2-40B4-BE49-F238E27FC236}">
                <a16:creationId xmlns:a16="http://schemas.microsoft.com/office/drawing/2014/main" id="{F0AE4CCE-3DEA-4B78-AAF8-5F06C8387E2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l="21455" r="21455"/>
          <a:stretch>
            <a:fillRect/>
          </a:stretch>
        </p:blipFill>
        <p:spPr>
          <a:xfrm>
            <a:off x="6431754" y="2347978"/>
            <a:ext cx="2662731" cy="2592436"/>
          </a:xfrm>
        </p:spPr>
      </p:pic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78C8818E-1638-4096-B9C1-FEA28FCF35E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81501" y="5183104"/>
            <a:ext cx="1963236" cy="365760"/>
          </a:xfrm>
        </p:spPr>
        <p:txBody>
          <a:bodyPr/>
          <a:lstStyle/>
          <a:p>
            <a:pPr algn="ctr"/>
            <a:r>
              <a:rPr lang="tr-TR" sz="1800" b="0" dirty="0"/>
              <a:t>Diğer alaşımlı çelikten çubuk ve profiller</a:t>
            </a:r>
          </a:p>
        </p:txBody>
      </p:sp>
      <p:pic>
        <p:nvPicPr>
          <p:cNvPr id="25" name="Resim Yer Tutucusu 24">
            <a:extLst>
              <a:ext uri="{FF2B5EF4-FFF2-40B4-BE49-F238E27FC236}">
                <a16:creationId xmlns:a16="http://schemas.microsoft.com/office/drawing/2014/main" id="{8126F7F1-41B5-4529-897F-1F3AA78E7C9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/>
          <a:srcRect l="13540" r="13540"/>
          <a:stretch>
            <a:fillRect/>
          </a:stretch>
        </p:blipFill>
        <p:spPr>
          <a:xfrm>
            <a:off x="3391612" y="2347978"/>
            <a:ext cx="2825745" cy="2592436"/>
          </a:xfrm>
        </p:spPr>
      </p:pic>
      <p:sp>
        <p:nvSpPr>
          <p:cNvPr id="13" name="Metin Yer Tutucusu 12">
            <a:extLst>
              <a:ext uri="{FF2B5EF4-FFF2-40B4-BE49-F238E27FC236}">
                <a16:creationId xmlns:a16="http://schemas.microsoft.com/office/drawing/2014/main" id="{A7179E43-7C79-4CE9-A4B4-F19476A6AFC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697941" y="5189955"/>
            <a:ext cx="1963236" cy="365760"/>
          </a:xfrm>
        </p:spPr>
        <p:txBody>
          <a:bodyPr/>
          <a:lstStyle/>
          <a:p>
            <a:r>
              <a:rPr lang="tr-TR" sz="1800" b="0" dirty="0"/>
              <a:t>İnşaat demiri</a:t>
            </a:r>
          </a:p>
        </p:txBody>
      </p:sp>
    </p:spTree>
    <p:extLst>
      <p:ext uri="{BB962C8B-B14F-4D97-AF65-F5344CB8AC3E}">
        <p14:creationId xmlns:p14="http://schemas.microsoft.com/office/powerpoint/2010/main" val="4443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F053D6D7-8C8B-49E8-B890-8925B8B9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908" y="293167"/>
            <a:ext cx="5355265" cy="1625731"/>
          </a:xfrm>
        </p:spPr>
        <p:txBody>
          <a:bodyPr/>
          <a:lstStyle/>
          <a:p>
            <a:r>
              <a:rPr lang="tr-TR" sz="3600" b="1" i="0" cap="none" dirty="0"/>
              <a:t>Önemli </a:t>
            </a:r>
            <a:r>
              <a:rPr lang="en-US" sz="3600" b="1" i="0" cap="none" dirty="0"/>
              <a:t>S</a:t>
            </a:r>
            <a:r>
              <a:rPr lang="tr-TR" sz="3600" b="1" i="0" cap="none" dirty="0" err="1"/>
              <a:t>ektörler</a:t>
            </a:r>
            <a:br>
              <a:rPr lang="tr-TR" dirty="0"/>
            </a:br>
            <a:endParaRPr lang="tr-TR" dirty="0"/>
          </a:p>
        </p:txBody>
      </p:sp>
      <p:pic>
        <p:nvPicPr>
          <p:cNvPr id="10" name="Resim Yer Tutucusu 9">
            <a:extLst>
              <a:ext uri="{FF2B5EF4-FFF2-40B4-BE49-F238E27FC236}">
                <a16:creationId xmlns:a16="http://schemas.microsoft.com/office/drawing/2014/main" id="{0EBD066D-B03F-4EB3-901F-797DEA0C3D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63" r="1963"/>
          <a:stretch/>
        </p:blipFill>
        <p:spPr/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4F401D-822E-4B0C-92B2-122DBEE9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479" y="1295218"/>
            <a:ext cx="5355266" cy="41218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Karadağ'ın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ekonomisinde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turizm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sahiptir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nüfusunun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misafir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etmektedir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Müteahhitlik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Karadağ’da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müteahhitlik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Resim Yer Tutucusu 32">
            <a:extLst>
              <a:ext uri="{FF2B5EF4-FFF2-40B4-BE49-F238E27FC236}">
                <a16:creationId xmlns:a16="http://schemas.microsoft.com/office/drawing/2014/main" id="{AB6622CE-DDCE-4D79-8D8F-D49244C601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1035" r="3871"/>
          <a:stretch/>
        </p:blipFill>
        <p:spPr>
          <a:xfrm>
            <a:off x="-5" y="3432620"/>
            <a:ext cx="5178056" cy="3425380"/>
          </a:xfrm>
        </p:spPr>
      </p:pic>
    </p:spTree>
    <p:extLst>
      <p:ext uri="{BB962C8B-B14F-4D97-AF65-F5344CB8AC3E}">
        <p14:creationId xmlns:p14="http://schemas.microsoft.com/office/powerpoint/2010/main" val="4752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3F50ED-194A-4F14-97F0-A77E58DF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i="0" cap="none" dirty="0"/>
              <a:t>Yatırıma </a:t>
            </a:r>
            <a:r>
              <a:rPr lang="en-US" sz="3600" b="1" i="0" cap="none" dirty="0"/>
              <a:t>S</a:t>
            </a:r>
            <a:r>
              <a:rPr lang="tr-TR" sz="3600" b="1" i="0" cap="none" dirty="0"/>
              <a:t>ağlanan </a:t>
            </a:r>
            <a:r>
              <a:rPr lang="en-US" sz="3600" b="1" i="0" cap="none" dirty="0"/>
              <a:t>T</a:t>
            </a:r>
            <a:r>
              <a:rPr lang="tr-TR" sz="3600" b="1" i="0" cap="none" dirty="0" err="1"/>
              <a:t>eşvikler</a:t>
            </a:r>
            <a:endParaRPr lang="tr-TR" sz="3600" b="1" i="0" cap="none" dirty="0"/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729C6747-AC14-437C-ACD9-31D313648B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9027" t="-170" r="12635" b="170"/>
          <a:stretch/>
        </p:blipFill>
        <p:spPr>
          <a:xfrm>
            <a:off x="0" y="-1"/>
            <a:ext cx="4976734" cy="6860575"/>
          </a:xfrm>
        </p:spPr>
      </p:pic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F8F0157-5DE5-42EC-8376-71850D286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2068032"/>
            <a:ext cx="6238687" cy="4362747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Serbest bölgedeki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şletme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gelir vergisinden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(%9)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muaftır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etirilen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maldan gümrük vergisi, gümrük giriş harcı, katma değer vergisi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(%17)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 vergi, harç vs. alınmamaktadır.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ermaye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yatırımında, kar transferinde ya da iştiraklerde herhangi bir sınırlama yoktur.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ulunan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emlaklar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mülk için emlak vergisi alınmamaktadır.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millileştirilemez ve kamulaştırılamaz.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ticarette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ithalatında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ihracatında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kontenjan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benzeri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kısıtlama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yoktur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05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7388D359-263E-4CF6-81F2-1F8B0922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244" y="237151"/>
            <a:ext cx="4628230" cy="2748515"/>
          </a:xfrm>
        </p:spPr>
        <p:txBody>
          <a:bodyPr>
            <a:normAutofit/>
          </a:bodyPr>
          <a:lstStyle/>
          <a:p>
            <a:r>
              <a:rPr lang="en-US" sz="3600" b="1" i="0" cap="none" dirty="0"/>
              <a:t>  </a:t>
            </a:r>
            <a:r>
              <a:rPr lang="en-US" sz="3600" b="1" i="0" cap="none" dirty="0" err="1"/>
              <a:t>İhracat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Önerisi</a:t>
            </a:r>
            <a:br>
              <a:rPr lang="en-US" sz="3600" b="1" i="0" cap="none" dirty="0"/>
            </a:br>
            <a:br>
              <a:rPr lang="en-US" sz="3600" b="1" i="0" cap="none" dirty="0"/>
            </a:br>
            <a:endParaRPr lang="tr-TR" sz="3600" b="1" i="0" cap="none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E88C430-1093-48BC-B589-FBE22C27764C}"/>
              </a:ext>
            </a:extLst>
          </p:cNvPr>
          <p:cNvSpPr txBox="1"/>
          <p:nvPr/>
        </p:nvSpPr>
        <p:spPr>
          <a:xfrm>
            <a:off x="182122" y="1635322"/>
            <a:ext cx="4628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Cihazları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Elektrikli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Makinelerı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Gümrük vergisi: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21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%7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Yer Tutucusu 20">
            <a:extLst>
              <a:ext uri="{FF2B5EF4-FFF2-40B4-BE49-F238E27FC236}">
                <a16:creationId xmlns:a16="http://schemas.microsoft.com/office/drawing/2014/main" id="{273A8C57-6E81-4BD6-B40B-544AEF6713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36" t="6" r="1907" b="831"/>
          <a:stretch/>
        </p:blipFill>
        <p:spPr>
          <a:xfrm>
            <a:off x="8691751" y="1402782"/>
            <a:ext cx="3403183" cy="3635181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1609346-AE71-43E6-86ED-8F865A59FDB3}"/>
              </a:ext>
            </a:extLst>
          </p:cNvPr>
          <p:cNvSpPr txBox="1"/>
          <p:nvPr/>
        </p:nvSpPr>
        <p:spPr>
          <a:xfrm>
            <a:off x="5093162" y="5517931"/>
            <a:ext cx="342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506 TL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 TL/ 35  €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1614846-0B07-4D2F-B3FA-1143F9E9A9D5}"/>
              </a:ext>
            </a:extLst>
          </p:cNvPr>
          <p:cNvSpPr txBox="1"/>
          <p:nvPr/>
        </p:nvSpPr>
        <p:spPr>
          <a:xfrm>
            <a:off x="8788817" y="5517931"/>
            <a:ext cx="340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TL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Fiyatı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547 TL / 30 €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2DC476-D967-4785-B00C-E1872BC0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52" y="1760674"/>
            <a:ext cx="3277289" cy="32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1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53D7AB-2F55-4C11-8234-1D3C3BB8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755" y="264040"/>
            <a:ext cx="4732173" cy="3055078"/>
          </a:xfrm>
        </p:spPr>
        <p:txBody>
          <a:bodyPr>
            <a:normAutofit/>
          </a:bodyPr>
          <a:lstStyle/>
          <a:p>
            <a:r>
              <a:rPr lang="en-US" sz="3600" b="1" i="0" cap="none" dirty="0" err="1"/>
              <a:t>İhracat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Önerisi</a:t>
            </a:r>
            <a:endParaRPr lang="tr-TR" sz="3600" b="1" i="0" cap="none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E0FF3C-4B9D-48F9-B4E5-66540E6301B7}"/>
              </a:ext>
            </a:extLst>
          </p:cNvPr>
          <p:cNvSpPr txBox="1"/>
          <p:nvPr/>
        </p:nvSpPr>
        <p:spPr>
          <a:xfrm>
            <a:off x="488875" y="1300519"/>
            <a:ext cx="3402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Gıda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İncir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Reçel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vergisi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% 21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%7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2869F2-A698-4CF0-8886-23A4B7A3D692}"/>
              </a:ext>
            </a:extLst>
          </p:cNvPr>
          <p:cNvSpPr txBox="1"/>
          <p:nvPr/>
        </p:nvSpPr>
        <p:spPr>
          <a:xfrm>
            <a:off x="6096000" y="5652707"/>
            <a:ext cx="435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Fiyatı: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TL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Karadağ Fiyatı: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50-90 TL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3-5 €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99C9CA-50FE-40CD-A62C-EC93082F1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4085"/>
          <a:stretch/>
        </p:blipFill>
        <p:spPr>
          <a:xfrm>
            <a:off x="8376685" y="2951572"/>
            <a:ext cx="2932242" cy="2633114"/>
          </a:xfrm>
          <a:prstGeom prst="rect">
            <a:avLst/>
          </a:prstGeom>
        </p:spPr>
      </p:pic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018415E3-B1EE-4EDD-96D3-32755BBBA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8108" t="2000" r="24806" b="5110"/>
          <a:stretch/>
        </p:blipFill>
        <p:spPr>
          <a:xfrm>
            <a:off x="5301944" y="1300519"/>
            <a:ext cx="3074741" cy="4256962"/>
          </a:xfrm>
        </p:spPr>
      </p:pic>
    </p:spTree>
    <p:extLst>
      <p:ext uri="{BB962C8B-B14F-4D97-AF65-F5344CB8AC3E}">
        <p14:creationId xmlns:p14="http://schemas.microsoft.com/office/powerpoint/2010/main" val="91460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6D063C-7A52-416D-81A9-480DFBAE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cap="none" dirty="0" err="1">
                <a:cs typeface="Times New Roman" panose="02020603050405020304" pitchFamily="18" charset="0"/>
              </a:rPr>
              <a:t>İthalat</a:t>
            </a:r>
            <a:r>
              <a:rPr lang="en-US" sz="3600" b="1" i="0" cap="none" dirty="0">
                <a:cs typeface="Times New Roman" panose="02020603050405020304" pitchFamily="18" charset="0"/>
              </a:rPr>
              <a:t> </a:t>
            </a:r>
            <a:r>
              <a:rPr lang="en-US" sz="3600" b="1" i="0" cap="none" dirty="0" err="1">
                <a:cs typeface="Times New Roman" panose="02020603050405020304" pitchFamily="18" charset="0"/>
              </a:rPr>
              <a:t>Önerisi</a:t>
            </a:r>
            <a:br>
              <a:rPr lang="en-US" sz="3600" b="1" i="0" cap="none" dirty="0">
                <a:cs typeface="Times New Roman" panose="02020603050405020304" pitchFamily="18" charset="0"/>
              </a:rPr>
            </a:br>
            <a:br>
              <a:rPr lang="en-US" sz="3600" b="1" i="0" cap="none" dirty="0">
                <a:cs typeface="Times New Roman" panose="02020603050405020304" pitchFamily="18" charset="0"/>
              </a:rPr>
            </a:br>
            <a:br>
              <a:rPr lang="en-US" sz="3600" b="1" i="0" cap="none" dirty="0">
                <a:cs typeface="Times New Roman" panose="02020603050405020304" pitchFamily="18" charset="0"/>
              </a:rPr>
            </a:br>
            <a:endParaRPr lang="tr-TR" sz="3600" b="1" i="0" cap="none" dirty="0">
              <a:cs typeface="Times New Roman" panose="02020603050405020304" pitchFamily="18" charset="0"/>
            </a:endParaRPr>
          </a:p>
        </p:txBody>
      </p:sp>
      <p:pic>
        <p:nvPicPr>
          <p:cNvPr id="10" name="Resim Yer Tutucusu 9">
            <a:extLst>
              <a:ext uri="{FF2B5EF4-FFF2-40B4-BE49-F238E27FC236}">
                <a16:creationId xmlns:a16="http://schemas.microsoft.com/office/drawing/2014/main" id="{EE841E90-28CD-4690-8404-8FBE625FE5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954" t="1477" r="2023" b="2989"/>
          <a:stretch/>
        </p:blipFill>
        <p:spPr>
          <a:xfrm>
            <a:off x="5858414" y="356424"/>
            <a:ext cx="5366635" cy="5035384"/>
          </a:xfr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8AE9BCB-8CAB-43B1-989A-CE6FCA282F95}"/>
              </a:ext>
            </a:extLst>
          </p:cNvPr>
          <p:cNvSpPr txBox="1"/>
          <p:nvPr/>
        </p:nvSpPr>
        <p:spPr>
          <a:xfrm>
            <a:off x="289033" y="1837419"/>
            <a:ext cx="4866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Yaban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Mersini;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Balkanlarda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yetişiyor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ucuzdur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Karadağ’da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yaben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mersinden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reçel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yapılmaktadır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vergisi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%20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1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FA0F487-81D3-44C9-8091-027D3287B8F1}"/>
              </a:ext>
            </a:extLst>
          </p:cNvPr>
          <p:cNvSpPr txBox="1"/>
          <p:nvPr/>
        </p:nvSpPr>
        <p:spPr>
          <a:xfrm>
            <a:off x="6763407" y="5402355"/>
            <a:ext cx="386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Fiyatı: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200-300 TL/1kg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Karadağ Fiyatı: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5-6 €/1kg-109 TL </a:t>
            </a:r>
          </a:p>
        </p:txBody>
      </p:sp>
    </p:spTree>
    <p:extLst>
      <p:ext uri="{BB962C8B-B14F-4D97-AF65-F5344CB8AC3E}">
        <p14:creationId xmlns:p14="http://schemas.microsoft.com/office/powerpoint/2010/main" val="11609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>
            <a:extLst>
              <a:ext uri="{FF2B5EF4-FFF2-40B4-BE49-F238E27FC236}">
                <a16:creationId xmlns:a16="http://schemas.microsoft.com/office/drawing/2014/main" id="{7504935A-1B93-4A46-A39C-2D878DAA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404" y="-173664"/>
            <a:ext cx="6238688" cy="1382233"/>
          </a:xfrm>
        </p:spPr>
        <p:txBody>
          <a:bodyPr>
            <a:normAutofit/>
          </a:bodyPr>
          <a:lstStyle/>
          <a:p>
            <a:r>
              <a:rPr lang="tr-TR" sz="3600" b="1" i="0" dirty="0"/>
              <a:t>İÇERİK</a:t>
            </a:r>
          </a:p>
        </p:txBody>
      </p:sp>
      <p:pic>
        <p:nvPicPr>
          <p:cNvPr id="26" name="Resim Yer Tutucusu 25">
            <a:extLst>
              <a:ext uri="{FF2B5EF4-FFF2-40B4-BE49-F238E27FC236}">
                <a16:creationId xmlns:a16="http://schemas.microsoft.com/office/drawing/2014/main" id="{58D35BC5-D996-4AF4-900C-3238ED0E9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5363" r="-18479" b="3789"/>
          <a:stretch/>
        </p:blipFill>
        <p:spPr>
          <a:xfrm>
            <a:off x="0" y="0"/>
            <a:ext cx="6697825" cy="6858000"/>
          </a:xfrm>
          <a:solidFill>
            <a:schemeClr val="bg1"/>
          </a:solidFill>
        </p:spPr>
      </p:pic>
      <p:sp>
        <p:nvSpPr>
          <p:cNvPr id="23" name="İçerik Yer Tutucusu 22">
            <a:extLst>
              <a:ext uri="{FF2B5EF4-FFF2-40B4-BE49-F238E27FC236}">
                <a16:creationId xmlns:a16="http://schemas.microsoft.com/office/drawing/2014/main" id="{2FF5D219-2851-4AB1-9BA8-3A713555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095" y="882576"/>
            <a:ext cx="6692102" cy="5092848"/>
          </a:xfrm>
        </p:spPr>
        <p:txBody>
          <a:bodyPr>
            <a:normAutofit fontScale="25000" lnSpcReduction="20000"/>
          </a:bodyPr>
          <a:lstStyle/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Bilgiler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Konum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</a:t>
            </a: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Yatırımlar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İhracatında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İthalatında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Başlıca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Türkiye’nin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İthalatında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İhracatında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Başlıca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Grupları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Sektörler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Yatırıma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Teşvikler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Önerileri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İthalat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Önerileri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rtl="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919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lt Bilgi Yer Tutucusu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414643"/>
            <a:ext cx="449731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tr-TR" dirty="0"/>
              <a:t>Örnek Alt Bilgi Metni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27" y="223777"/>
            <a:ext cx="4004006" cy="3150159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600" b="1" i="0" cap="none" dirty="0" err="1"/>
              <a:t>Dinlediğiniz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için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teşekkür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ediyorum</a:t>
            </a:r>
            <a:endParaRPr lang="tr-TR" sz="3600" b="1" i="0" cap="none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79AFF21-C40D-4A4B-9778-11E69A4776AB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13335" y="1798857"/>
            <a:ext cx="5168113" cy="3888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Aida Omeragic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Bürsa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Uludağ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Rehberlık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Psikolojik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 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+905537956681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 :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aidaaommeragic@gmail.com</a:t>
            </a:r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Resim Yer Tutucusu 22">
            <a:extLst>
              <a:ext uri="{FF2B5EF4-FFF2-40B4-BE49-F238E27FC236}">
                <a16:creationId xmlns:a16="http://schemas.microsoft.com/office/drawing/2014/main" id="{A30E769D-3D76-4559-920C-35492D6099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9" t="3323" r="16641" b="141"/>
          <a:stretch/>
        </p:blipFill>
        <p:spPr>
          <a:xfrm>
            <a:off x="4225159" y="-31531"/>
            <a:ext cx="7966841" cy="6889531"/>
          </a:xfrm>
        </p:spPr>
      </p:pic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96DB6-6576-4660-B0FC-14290E3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64" y="462578"/>
            <a:ext cx="6238688" cy="1382233"/>
          </a:xfrm>
        </p:spPr>
        <p:txBody>
          <a:bodyPr>
            <a:normAutofit/>
          </a:bodyPr>
          <a:lstStyle/>
          <a:p>
            <a:r>
              <a:rPr lang="en-US" sz="3600" b="1" i="0" cap="none" dirty="0" err="1"/>
              <a:t>Genel</a:t>
            </a:r>
            <a:r>
              <a:rPr lang="en-US" sz="3600" b="1" i="0" cap="none" dirty="0"/>
              <a:t> Bilgi</a:t>
            </a:r>
            <a:endParaRPr lang="tr-TR" sz="3600" b="1" i="0" cap="none" dirty="0"/>
          </a:p>
        </p:txBody>
      </p:sp>
      <p:pic>
        <p:nvPicPr>
          <p:cNvPr id="13" name="Resim Yer Tutucusu 12">
            <a:extLst>
              <a:ext uri="{FF2B5EF4-FFF2-40B4-BE49-F238E27FC236}">
                <a16:creationId xmlns:a16="http://schemas.microsoft.com/office/drawing/2014/main" id="{C00CE66A-48E7-49C3-8A2C-D8791EBBD5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022" t="-170" r="12650" b="530"/>
          <a:stretch/>
        </p:blipFill>
        <p:spPr>
          <a:xfrm>
            <a:off x="-1" y="0"/>
            <a:ext cx="7749915" cy="6858000"/>
          </a:xfrm>
        </p:spPr>
      </p:pic>
      <p:sp>
        <p:nvSpPr>
          <p:cNvPr id="22" name="İçerik Yer Tutucusu 21">
            <a:extLst>
              <a:ext uri="{FF2B5EF4-FFF2-40B4-BE49-F238E27FC236}">
                <a16:creationId xmlns:a16="http://schemas.microsoft.com/office/drawing/2014/main" id="{F274D9FB-D345-4C84-8376-60B5FEA7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309" y="1844811"/>
            <a:ext cx="5266341" cy="53751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Karadağ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Cumhuriyeti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Nüfus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623.000 (Nisan 2021, IMF)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Yüzölçümü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13.812 km²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Başkent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Podgorica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Parlamenter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Devlet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Başkanı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Cumhurbaşkanı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Đukanović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Avro (€)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1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00D304FD-BF03-434F-B4FB-9F7DB68F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1233449"/>
            <a:ext cx="4646951" cy="2993777"/>
          </a:xfrm>
        </p:spPr>
        <p:txBody>
          <a:bodyPr>
            <a:normAutofit/>
          </a:bodyPr>
          <a:lstStyle/>
          <a:p>
            <a:r>
              <a:rPr lang="en-US" sz="3600" b="1" i="0" cap="none" dirty="0" err="1"/>
              <a:t>Coğrafi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Konum</a:t>
            </a:r>
            <a:endParaRPr lang="tr-TR" sz="3600" b="1" i="0" cap="none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D3B85D-9024-4725-92F4-DFA814402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2037166"/>
            <a:ext cx="3704897" cy="18018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Karadağ,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Güneydoğu Avrupa'da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ülkedir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Doğusunda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Arnavutluk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Kosova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kuzeyinde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Sırbistan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batısında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Hırvatistan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Bosna-Hersek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üneyinde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Adriyatik Denizi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 alır. </a:t>
            </a:r>
          </a:p>
        </p:txBody>
      </p:sp>
      <p:pic>
        <p:nvPicPr>
          <p:cNvPr id="14" name="Resim Yer Tutucusu 13">
            <a:extLst>
              <a:ext uri="{FF2B5EF4-FFF2-40B4-BE49-F238E27FC236}">
                <a16:creationId xmlns:a16="http://schemas.microsoft.com/office/drawing/2014/main" id="{A96F94CD-F3CF-4810-898E-D3D19484A2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874" t="15609" r="1874"/>
          <a:stretch/>
        </p:blipFill>
        <p:spPr>
          <a:xfrm>
            <a:off x="2853559" y="0"/>
            <a:ext cx="9338441" cy="6858000"/>
          </a:xfrm>
        </p:spPr>
      </p:pic>
    </p:spTree>
    <p:extLst>
      <p:ext uri="{BB962C8B-B14F-4D97-AF65-F5344CB8AC3E}">
        <p14:creationId xmlns:p14="http://schemas.microsoft.com/office/powerpoint/2010/main" val="105057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27D475-49D2-465E-BC61-5567A32F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312" y="253264"/>
            <a:ext cx="6238688" cy="1382233"/>
          </a:xfrm>
        </p:spPr>
        <p:txBody>
          <a:bodyPr>
            <a:normAutofit/>
          </a:bodyPr>
          <a:lstStyle/>
          <a:p>
            <a:pPr algn="ctr"/>
            <a:r>
              <a:rPr lang="en-US" sz="3600" b="1" i="0" cap="none" dirty="0" err="1"/>
              <a:t>Genel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Ekonomik</a:t>
            </a:r>
            <a:r>
              <a:rPr lang="en-US" sz="3600" b="1" i="0" cap="none" dirty="0"/>
              <a:t> Durumu</a:t>
            </a:r>
            <a:endParaRPr lang="tr-TR" sz="3600" b="1" i="0" cap="none" dirty="0"/>
          </a:p>
        </p:txBody>
      </p:sp>
      <p:graphicFrame>
        <p:nvGraphicFramePr>
          <p:cNvPr id="18" name="İçerik Yer Tutucusu 17">
            <a:extLst>
              <a:ext uri="{FF2B5EF4-FFF2-40B4-BE49-F238E27FC236}">
                <a16:creationId xmlns:a16="http://schemas.microsoft.com/office/drawing/2014/main" id="{D079354D-360F-4F78-97EC-20144207E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931975"/>
              </p:ext>
            </p:extLst>
          </p:nvPr>
        </p:nvGraphicFramePr>
        <p:xfrm>
          <a:off x="1246682" y="2278505"/>
          <a:ext cx="9698636" cy="313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49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1CF5596E-64A1-4F5A-B9FD-D11FF4B3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160665"/>
              </p:ext>
            </p:extLst>
          </p:nvPr>
        </p:nvGraphicFramePr>
        <p:xfrm>
          <a:off x="3458207" y="1718233"/>
          <a:ext cx="5275586" cy="25637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3113">
                  <a:extLst>
                    <a:ext uri="{9D8B030D-6E8A-4147-A177-3AD203B41FA5}">
                      <a16:colId xmlns:a16="http://schemas.microsoft.com/office/drawing/2014/main" val="2929874626"/>
                    </a:ext>
                  </a:extLst>
                </a:gridCol>
                <a:gridCol w="1919807">
                  <a:extLst>
                    <a:ext uri="{9D8B030D-6E8A-4147-A177-3AD203B41FA5}">
                      <a16:colId xmlns:a16="http://schemas.microsoft.com/office/drawing/2014/main" val="228876462"/>
                    </a:ext>
                  </a:extLst>
                </a:gridCol>
                <a:gridCol w="1882666">
                  <a:extLst>
                    <a:ext uri="{9D8B030D-6E8A-4147-A177-3AD203B41FA5}">
                      <a16:colId xmlns:a16="http://schemas.microsoft.com/office/drawing/2014/main" val="4223073953"/>
                    </a:ext>
                  </a:extLst>
                </a:gridCol>
              </a:tblGrid>
              <a:tr h="545873">
                <a:tc>
                  <a:txBody>
                    <a:bodyPr/>
                    <a:lstStyle/>
                    <a:p>
                      <a:pPr marL="111760" marR="1092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YILLAR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İHRACAT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İTHALAT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14119"/>
                  </a:ext>
                </a:extLst>
              </a:tr>
              <a:tr h="672640">
                <a:tc>
                  <a:txBody>
                    <a:bodyPr/>
                    <a:lstStyle/>
                    <a:p>
                      <a:pPr marL="111760" marR="1092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400.107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2.553.580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95327"/>
                  </a:ext>
                </a:extLst>
              </a:tr>
              <a:tr h="672640">
                <a:tc>
                  <a:txBody>
                    <a:bodyPr/>
                    <a:lstStyle/>
                    <a:p>
                      <a:pPr marL="111760" marR="1092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415.484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2.600.771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66830"/>
                  </a:ext>
                </a:extLst>
              </a:tr>
              <a:tr h="672640">
                <a:tc>
                  <a:txBody>
                    <a:bodyPr/>
                    <a:lstStyle/>
                    <a:p>
                      <a:pPr marL="111760" marR="10922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409.846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2.394.120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94345"/>
                  </a:ext>
                </a:extLst>
              </a:tr>
            </a:tbl>
          </a:graphicData>
        </a:graphic>
      </p:graphicFrame>
      <p:sp>
        <p:nvSpPr>
          <p:cNvPr id="3" name="Başlık 2">
            <a:extLst>
              <a:ext uri="{FF2B5EF4-FFF2-40B4-BE49-F238E27FC236}">
                <a16:creationId xmlns:a16="http://schemas.microsoft.com/office/drawing/2014/main" id="{21C51655-D189-4696-8DA3-7418A3F2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0" y="5039513"/>
            <a:ext cx="9906000" cy="138215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cap="none" dirty="0"/>
              <a:t>K</a:t>
            </a:r>
            <a:r>
              <a:rPr lang="tr-TR" sz="2000" i="0" cap="none" dirty="0" err="1"/>
              <a:t>aradağ’ın</a:t>
            </a:r>
            <a:r>
              <a:rPr lang="tr-TR" sz="2000" i="0" cap="none" dirty="0"/>
              <a:t> </a:t>
            </a:r>
            <a:r>
              <a:rPr lang="tr-TR" sz="2000" b="1" i="0" cap="none" dirty="0"/>
              <a:t>ihracatı</a:t>
            </a:r>
            <a:r>
              <a:rPr lang="tr-TR" sz="2000" i="0" cap="none" dirty="0"/>
              <a:t> ağırlıklı olarak belirli ürünlere bağlıdır</a:t>
            </a:r>
            <a:r>
              <a:rPr lang="en-US" sz="2000" i="0" cap="none" dirty="0"/>
              <a:t>.</a:t>
            </a:r>
            <a:br>
              <a:rPr lang="en-US" sz="2000" i="0" cap="none" dirty="0"/>
            </a:br>
            <a:r>
              <a:rPr lang="tr-TR" sz="2000" i="0" cap="none" dirty="0"/>
              <a:t>2020 yılında </a:t>
            </a:r>
            <a:r>
              <a:rPr lang="en-US" sz="2000" i="0" cap="none" dirty="0"/>
              <a:t>K</a:t>
            </a:r>
            <a:r>
              <a:rPr lang="tr-TR" sz="2000" i="0" cap="none" dirty="0" err="1"/>
              <a:t>aradağ’ın</a:t>
            </a:r>
            <a:r>
              <a:rPr lang="tr-TR" sz="2000" b="1" i="0" cap="none" dirty="0"/>
              <a:t> ihracatı 409,8 milyon dolar </a:t>
            </a:r>
            <a:r>
              <a:rPr lang="tr-TR" sz="2000" i="0" cap="none" dirty="0"/>
              <a:t>seviyesinde, </a:t>
            </a:r>
            <a:r>
              <a:rPr lang="tr-TR" sz="2000" b="1" i="0" cap="none" dirty="0"/>
              <a:t>ithalatı</a:t>
            </a:r>
            <a:r>
              <a:rPr lang="tr-TR" sz="2000" i="0" cap="none" dirty="0"/>
              <a:t> ise </a:t>
            </a:r>
            <a:r>
              <a:rPr lang="tr-TR" sz="2000" b="1" i="0" cap="none" dirty="0"/>
              <a:t>2,39 milyar dolar</a:t>
            </a:r>
            <a:r>
              <a:rPr lang="tr-TR" sz="2000" i="0" cap="none" dirty="0"/>
              <a:t> seviyesinde gerçekleşmiştir.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2E5E92-3117-45F1-8A1E-9C9D592AE2A8}"/>
              </a:ext>
            </a:extLst>
          </p:cNvPr>
          <p:cNvSpPr txBox="1"/>
          <p:nvPr/>
        </p:nvSpPr>
        <p:spPr>
          <a:xfrm>
            <a:off x="4821836" y="436331"/>
            <a:ext cx="494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8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0BE31-36A1-4351-B535-D5AEE773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381" y="722837"/>
            <a:ext cx="6238688" cy="138223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i="0" cap="none" dirty="0"/>
              <a:t>Doğrudan </a:t>
            </a:r>
            <a:r>
              <a:rPr lang="en-US" sz="3600" b="1" i="0" cap="none" dirty="0"/>
              <a:t>Y</a:t>
            </a:r>
            <a:r>
              <a:rPr lang="tr-TR" sz="3600" b="1" i="0" cap="none" dirty="0" err="1"/>
              <a:t>abancı</a:t>
            </a:r>
            <a:r>
              <a:rPr lang="tr-TR" sz="3600" b="1" i="0" cap="none" dirty="0"/>
              <a:t> </a:t>
            </a:r>
            <a:br>
              <a:rPr lang="en-US" sz="3600" b="1" i="0" cap="none" dirty="0"/>
            </a:br>
            <a:r>
              <a:rPr lang="en-US" sz="3600" b="1" i="0" cap="none" dirty="0"/>
              <a:t>Y</a:t>
            </a:r>
            <a:r>
              <a:rPr lang="tr-TR" sz="3600" b="1" i="0" cap="none" dirty="0" err="1"/>
              <a:t>atırımlar</a:t>
            </a:r>
            <a:r>
              <a:rPr lang="tr-TR" sz="3600" b="1" i="0" cap="none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E2E865A-10F4-420F-81F5-77EBF7D5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18960"/>
            <a:ext cx="6238687" cy="4022650"/>
          </a:xfrm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2010-2019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döneminde Karadağ,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milyar avro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 yabancı yatırım çekmiş olup, bu miktarın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%66,6’sı sadece 10 ülkeden gelmiştir.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Ruslar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Karadağ’da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emlak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satın alan yabancıların başında gelmekte olup;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İngilizler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İrlandalılar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izlemektedir.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Avusturya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Slovenya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firmaları ise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turizm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alanında yatırım yapmaktadır.</a:t>
            </a:r>
          </a:p>
          <a:p>
            <a:endParaRPr lang="tr-TR" dirty="0"/>
          </a:p>
        </p:txBody>
      </p:sp>
      <p:pic>
        <p:nvPicPr>
          <p:cNvPr id="12" name="Resim Yer Tutucusu 11">
            <a:extLst>
              <a:ext uri="{FF2B5EF4-FFF2-40B4-BE49-F238E27FC236}">
                <a16:creationId xmlns:a16="http://schemas.microsoft.com/office/drawing/2014/main" id="{E6CA9116-5487-4BE9-B9B3-2D3E5859B9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869" t="-109" r="18289" b="109"/>
          <a:stretch/>
        </p:blipFill>
        <p:spPr>
          <a:xfrm>
            <a:off x="0" y="-7444"/>
            <a:ext cx="6826469" cy="6846394"/>
          </a:xfrm>
        </p:spPr>
      </p:pic>
    </p:spTree>
    <p:extLst>
      <p:ext uri="{BB962C8B-B14F-4D97-AF65-F5344CB8AC3E}">
        <p14:creationId xmlns:p14="http://schemas.microsoft.com/office/powerpoint/2010/main" val="151750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F63701-0C19-401C-9DE9-75244370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cap="none" dirty="0" err="1"/>
              <a:t>İhracatında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Önce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Çıkan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Ülkeler</a:t>
            </a:r>
            <a:r>
              <a:rPr lang="en-US" sz="3600" b="1" i="0" cap="none" dirty="0"/>
              <a:t> </a:t>
            </a:r>
            <a:endParaRPr lang="tr-TR" sz="3600" b="1" i="0" cap="none" dirty="0"/>
          </a:p>
        </p:txBody>
      </p:sp>
      <p:graphicFrame>
        <p:nvGraphicFramePr>
          <p:cNvPr id="14" name="İçerik Yer Tutucusu 13">
            <a:extLst>
              <a:ext uri="{FF2B5EF4-FFF2-40B4-BE49-F238E27FC236}">
                <a16:creationId xmlns:a16="http://schemas.microsoft.com/office/drawing/2014/main" id="{7B069736-EEF7-4F61-B4E7-8CC126149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00566"/>
              </p:ext>
            </p:extLst>
          </p:nvPr>
        </p:nvGraphicFramePr>
        <p:xfrm>
          <a:off x="-689548" y="1915557"/>
          <a:ext cx="11738548" cy="41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6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BC04E9DA-EA58-4AD4-8A60-296F91694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48598"/>
              </p:ext>
            </p:extLst>
          </p:nvPr>
        </p:nvGraphicFramePr>
        <p:xfrm>
          <a:off x="1058680" y="2008681"/>
          <a:ext cx="10074639" cy="380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3" name="Başlık 2">
            <a:extLst>
              <a:ext uri="{FF2B5EF4-FFF2-40B4-BE49-F238E27FC236}">
                <a16:creationId xmlns:a16="http://schemas.microsoft.com/office/drawing/2014/main" id="{6EF3B107-CF07-4C7C-839F-FABD7E20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43469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en-US" sz="3600" b="1" i="0" cap="none" dirty="0"/>
              <a:t>İ</a:t>
            </a:r>
            <a:r>
              <a:rPr lang="tr-TR" sz="3600" b="1" i="0" cap="none" dirty="0" err="1"/>
              <a:t>hracatında</a:t>
            </a:r>
            <a:r>
              <a:rPr lang="tr-TR" sz="3600" b="1" i="0" cap="none" dirty="0"/>
              <a:t> </a:t>
            </a:r>
            <a:r>
              <a:rPr lang="en-US" sz="3600" b="1" i="0" cap="none" dirty="0" err="1"/>
              <a:t>Başlıca</a:t>
            </a:r>
            <a:r>
              <a:rPr lang="en-US" sz="3600" b="1" i="0" cap="none" dirty="0"/>
              <a:t> </a:t>
            </a:r>
            <a:r>
              <a:rPr lang="en-US" sz="3600" b="1" i="0" cap="none" dirty="0" err="1"/>
              <a:t>Ürünler</a:t>
            </a:r>
            <a:endParaRPr lang="tr-TR" sz="3600" b="1" i="0" cap="none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196594-1529-47DE-A486-43D278AA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08637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680.tgt.Office_50301405_TF22797433_Win32_OJ112196092.potx" id="{BF2C2B3E-C0B2-4256-BBBE-331448140ECE}" vid="{D694069A-E572-441F-925E-33CBDDCD733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1E8BDE-7A03-4563-82F6-53B214F89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609</Words>
  <Application>Microsoft Office PowerPoint</Application>
  <PresentationFormat>Geniş ekran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Univers Condensed Light</vt:lpstr>
      <vt:lpstr>AngleLinesVTI</vt:lpstr>
      <vt:lpstr>KARADağ Avrupanın Yeni Umudu</vt:lpstr>
      <vt:lpstr>İÇERİK</vt:lpstr>
      <vt:lpstr>Genel Bilgi</vt:lpstr>
      <vt:lpstr>Coğrafi Konum</vt:lpstr>
      <vt:lpstr>Genel Ekonomik Durumu</vt:lpstr>
      <vt:lpstr>Karadağ’ın ihracatı ağırlıklı olarak belirli ürünlere bağlıdır. 2020 yılında Karadağ’ın ihracatı 409,8 milyon dolar seviyesinde, ithalatı ise 2,39 milyar dolar seviyesinde gerçekleşmiştir.</vt:lpstr>
      <vt:lpstr>Doğrudan Yabancı  Yatırımlar  </vt:lpstr>
      <vt:lpstr>İhracatında Önce Çıkan Ülkeler </vt:lpstr>
      <vt:lpstr>İhracatında Başlıca Ürünler</vt:lpstr>
      <vt:lpstr>İthalatında Öne Çıkan Ülkeler</vt:lpstr>
      <vt:lpstr>İthalatında Başlıca Ürünler</vt:lpstr>
      <vt:lpstr> Türkiye-Karadağ Dış Ticareti</vt:lpstr>
      <vt:lpstr>Türkiye’nin Karadağ’a İhracatında Başlıca Ürünler</vt:lpstr>
      <vt:lpstr>Türkiye’nin Karadağ’dan İthalatında Başlıca Ürünler</vt:lpstr>
      <vt:lpstr>Önemli Sektörler </vt:lpstr>
      <vt:lpstr>Yatırıma Sağlanan Teşvikler</vt:lpstr>
      <vt:lpstr>  İhracat Önerisi  </vt:lpstr>
      <vt:lpstr>İhracat Önerisi</vt:lpstr>
      <vt:lpstr>İthalat Önerisi   </vt:lpstr>
      <vt:lpstr>Dinlediğiniz için teşekkür ediyorum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KARADağ Avrupanın Yeni Umudu</dc:title>
  <dc:creator>Aida Ommeragic</dc:creator>
  <cp:lastModifiedBy>Aida Ommeragic</cp:lastModifiedBy>
  <cp:revision>12</cp:revision>
  <dcterms:created xsi:type="dcterms:W3CDTF">2022-06-18T11:01:02Z</dcterms:created>
  <dcterms:modified xsi:type="dcterms:W3CDTF">2022-06-23T08:44:40Z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