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93" r:id="rId2"/>
    <p:sldId id="261" r:id="rId3"/>
    <p:sldId id="257" r:id="rId4"/>
    <p:sldId id="298" r:id="rId5"/>
    <p:sldId id="294" r:id="rId6"/>
    <p:sldId id="295" r:id="rId7"/>
    <p:sldId id="296" r:id="rId8"/>
    <p:sldId id="259" r:id="rId9"/>
    <p:sldId id="291" r:id="rId10"/>
    <p:sldId id="307" r:id="rId11"/>
    <p:sldId id="306" r:id="rId12"/>
    <p:sldId id="308" r:id="rId13"/>
    <p:sldId id="302" r:id="rId14"/>
    <p:sldId id="273" r:id="rId15"/>
    <p:sldId id="292" r:id="rId16"/>
    <p:sldId id="299" r:id="rId17"/>
    <p:sldId id="300" r:id="rId18"/>
    <p:sldId id="303" r:id="rId19"/>
    <p:sldId id="304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19157"/>
    <a:srgbClr val="FEF5F0"/>
    <a:srgbClr val="3A8A3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0D929-D8BC-4BD2-8665-CCB4884CF08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D1173-65E6-4329-B115-C429B63790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D1173-65E6-4329-B115-C429B637909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9D46C3-081D-4D2E-B8E4-327927640B6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C1A3-BC05-4C50-B39C-4D61E84C665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malekfut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Grp="1"/>
          </p:cNvSpPr>
          <p:nvPr>
            <p:ph idx="1"/>
          </p:nvPr>
        </p:nvSpPr>
        <p:spPr>
          <a:xfrm>
            <a:off x="275359" y="1456459"/>
            <a:ext cx="8616713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8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BURSA- GENÇ TİCARET KÖPRÜSÜ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b="1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ÜLKE SUNUM YARIŞMASI</a:t>
            </a:r>
            <a:b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………………………………………..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spc="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8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       : MISIR CUMHURİYETİ</a:t>
            </a:r>
          </a:p>
          <a:p>
            <a:pPr marL="0" indent="0">
              <a:buNone/>
            </a:pPr>
            <a:r>
              <a:rPr lang="tr-TR" sz="28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Yarışmacı</a:t>
            </a:r>
            <a:r>
              <a:rPr lang="en-US" sz="28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28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Abdulmalek</a:t>
            </a:r>
            <a:r>
              <a:rPr lang="tr-TR" sz="28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ALFUTAIH</a:t>
            </a:r>
          </a:p>
          <a:p>
            <a:pPr marL="0" indent="0">
              <a:buNone/>
            </a:pPr>
            <a:r>
              <a:rPr lang="tr-TR" sz="28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     :  İşletme</a:t>
            </a:r>
            <a:endParaRPr lang="en-US" sz="2800" spc="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05" y="342310"/>
            <a:ext cx="1155137" cy="67235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92" y="342270"/>
            <a:ext cx="1224932" cy="67239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77" y="5276103"/>
            <a:ext cx="2221792" cy="82497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774" y="5276103"/>
            <a:ext cx="1611271" cy="722888"/>
          </a:xfrm>
          <a:prstGeom prst="rect">
            <a:avLst/>
          </a:prstGeom>
        </p:spPr>
      </p:pic>
      <p:pic>
        <p:nvPicPr>
          <p:cNvPr id="11" name="Picture 1" descr="Mısır">
            <a:extLst>
              <a:ext uri="{FF2B5EF4-FFF2-40B4-BE49-F238E27FC236}">
                <a16:creationId xmlns:a16="http://schemas.microsoft.com/office/drawing/2014/main" id="{8948FA2C-EEF4-48B6-B078-CE6DCF756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77" y="235683"/>
            <a:ext cx="885567" cy="8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BFC890C-4826-4C5B-A505-E68F35D9C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99" y="2037467"/>
            <a:ext cx="5272710" cy="231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2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243"/>
            <a:ext cx="12192000" cy="625312"/>
          </a:xfrm>
        </p:spPr>
        <p:txBody>
          <a:bodyPr/>
          <a:lstStyle/>
          <a:p>
            <a:pPr algn="ctr"/>
            <a:r>
              <a:rPr lang="tr-TR" sz="3200" dirty="0">
                <a:solidFill>
                  <a:srgbClr val="C00000"/>
                </a:solidFill>
              </a:rPr>
              <a:t>İthalat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50" y="1427746"/>
            <a:ext cx="9552374" cy="42821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dirty="0">
                <a:solidFill>
                  <a:srgbClr val="C00000"/>
                </a:solidFill>
              </a:rPr>
              <a:t>Mısır’ın ithalatında başlıca ürün grupları;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Buğday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Mineral yakıtlar ve yağlar(doğalgaz),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Motorlu taşıtlar ve makineler, 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Hububat 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Demir çelik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Plastikler ve mutfak ürünleri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B835FE-BDFF-4248-AE21-EAFE54DE01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 r="243"/>
          <a:stretch/>
        </p:blipFill>
        <p:spPr>
          <a:xfrm>
            <a:off x="8555898" y="4697391"/>
            <a:ext cx="2699151" cy="134158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848C44F-8982-49E3-94A4-22B9DF849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87" y="3372293"/>
            <a:ext cx="2699150" cy="167797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C15D506-EBD9-419E-A3A7-28B889981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52" y="2375827"/>
            <a:ext cx="2751532" cy="134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3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243"/>
            <a:ext cx="12192000" cy="625312"/>
          </a:xfrm>
        </p:spPr>
        <p:txBody>
          <a:bodyPr/>
          <a:lstStyle/>
          <a:p>
            <a:pPr algn="ctr"/>
            <a:r>
              <a:rPr lang="tr-TR" sz="3200" dirty="0">
                <a:solidFill>
                  <a:srgbClr val="C00000"/>
                </a:solidFill>
              </a:rPr>
              <a:t>İhracat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50" y="1427746"/>
            <a:ext cx="9552374" cy="42821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dirty="0">
                <a:solidFill>
                  <a:srgbClr val="C00000"/>
                </a:solidFill>
              </a:rPr>
              <a:t>2020 yılında Mısır’ın en fazla ihracat yaptığı ilk 5 ülke;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Birleşik Arap Emirlikleri (2,86 milyar dolar),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Suudi Arabistan (1.70 milyar dolar),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Türkiye (1,67 milyar dolar),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ABD (1,47 milyar dolar)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İtalya (1,39 milyar dolar) olmuştur.</a:t>
            </a:r>
          </a:p>
          <a:p>
            <a:pPr marL="0" indent="0" algn="just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3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243"/>
            <a:ext cx="12192000" cy="625312"/>
          </a:xfrm>
        </p:spPr>
        <p:txBody>
          <a:bodyPr/>
          <a:lstStyle/>
          <a:p>
            <a:pPr algn="ctr"/>
            <a:r>
              <a:rPr lang="tr-TR" sz="3200" dirty="0">
                <a:solidFill>
                  <a:srgbClr val="C00000"/>
                </a:solidFill>
              </a:rPr>
              <a:t>İhracat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149" y="1194883"/>
            <a:ext cx="5950451" cy="39391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err="1">
                <a:solidFill>
                  <a:srgbClr val="C00000"/>
                </a:solidFill>
              </a:rPr>
              <a:t>Mısır’ın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en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önemli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ihraç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ürünler</a:t>
            </a:r>
            <a:r>
              <a:rPr lang="tr-TR" sz="2800" dirty="0">
                <a:solidFill>
                  <a:srgbClr val="C00000"/>
                </a:solidFill>
              </a:rPr>
              <a:t>i;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D</a:t>
            </a:r>
            <a:r>
              <a:rPr lang="en-US" sz="2800" dirty="0" err="1">
                <a:solidFill>
                  <a:schemeClr val="bg1"/>
                </a:solidFill>
              </a:rPr>
              <a:t>oğal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gaz</a:t>
            </a:r>
            <a:r>
              <a:rPr lang="tr-TR" sz="2800" dirty="0">
                <a:solidFill>
                  <a:schemeClr val="bg1"/>
                </a:solidFill>
              </a:rPr>
              <a:t> ve petrol,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P</a:t>
            </a:r>
            <a:r>
              <a:rPr lang="en-US" sz="2800" dirty="0" err="1">
                <a:solidFill>
                  <a:schemeClr val="bg1"/>
                </a:solidFill>
              </a:rPr>
              <a:t>amuktur</a:t>
            </a:r>
            <a:r>
              <a:rPr lang="tr-TR" sz="2800" dirty="0">
                <a:solidFill>
                  <a:schemeClr val="bg1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</a:t>
            </a:r>
            <a:r>
              <a:rPr lang="en-US" sz="2800" dirty="0" err="1">
                <a:solidFill>
                  <a:schemeClr val="bg1"/>
                </a:solidFill>
              </a:rPr>
              <a:t>altın</a:t>
            </a:r>
            <a:r>
              <a:rPr lang="tr-TR" sz="2800" dirty="0">
                <a:solidFill>
                  <a:schemeClr val="bg1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P</a:t>
            </a:r>
            <a:r>
              <a:rPr lang="en-US" sz="2800" dirty="0" err="1">
                <a:solidFill>
                  <a:schemeClr val="bg1"/>
                </a:solidFill>
              </a:rPr>
              <a:t>lastikler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mamulleri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endParaRPr lang="tr-TR" sz="2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Meyveler ve gübre,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F533036-9542-4CE1-A9C9-DBEB214B9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92" y="3789681"/>
            <a:ext cx="2975716" cy="198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EBD2078-F3C8-4F58-B678-49E9B1E4F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58" y="2115953"/>
            <a:ext cx="2696323" cy="202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EB6CC03-38CC-4F5B-955D-8EE50EB09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785" y="1198684"/>
            <a:ext cx="2696323" cy="1869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9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2718"/>
            <a:ext cx="12192000" cy="905565"/>
          </a:xfrm>
        </p:spPr>
        <p:txBody>
          <a:bodyPr/>
          <a:lstStyle/>
          <a:p>
            <a:pPr algn="ctr"/>
            <a:r>
              <a:rPr lang="tr-TR" sz="4400" dirty="0">
                <a:solidFill>
                  <a:srgbClr val="C00000"/>
                </a:solidFill>
              </a:rPr>
              <a:t>Neden Mısır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FDBC9AD-E8D6-4DF1-8173-9A05607F6572}"/>
              </a:ext>
            </a:extLst>
          </p:cNvPr>
          <p:cNvSpPr txBox="1"/>
          <p:nvPr/>
        </p:nvSpPr>
        <p:spPr>
          <a:xfrm>
            <a:off x="1395271" y="1760086"/>
            <a:ext cx="94014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1- Türkiye ile Mısır arasında Serbest Ticaret Anlaşması (STA) bulunmaktadır.</a:t>
            </a:r>
          </a:p>
          <a:p>
            <a:r>
              <a:rPr lang="tr-TR" sz="2800" dirty="0">
                <a:solidFill>
                  <a:schemeClr val="bg1"/>
                </a:solidFill>
              </a:rPr>
              <a:t>2- Yatırımların Karşılıklı Teşviki ve Korunması Anlaşması.</a:t>
            </a:r>
          </a:p>
          <a:p>
            <a:r>
              <a:rPr lang="tr-TR" sz="2800" dirty="0">
                <a:solidFill>
                  <a:schemeClr val="bg1"/>
                </a:solidFill>
              </a:rPr>
              <a:t>3- Afrika’nın üçüncü, dünyanın 42. büyük ekonomisi.</a:t>
            </a:r>
          </a:p>
        </p:txBody>
      </p:sp>
      <p:graphicFrame>
        <p:nvGraphicFramePr>
          <p:cNvPr id="14" name="Tablo 13">
            <a:extLst>
              <a:ext uri="{FF2B5EF4-FFF2-40B4-BE49-F238E27FC236}">
                <a16:creationId xmlns:a16="http://schemas.microsoft.com/office/drawing/2014/main" id="{5C8390B7-781D-4F23-A962-66A7215F0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08614"/>
              </p:ext>
            </p:extLst>
          </p:nvPr>
        </p:nvGraphicFramePr>
        <p:xfrm>
          <a:off x="2031998" y="3977771"/>
          <a:ext cx="81280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421">
                  <a:extLst>
                    <a:ext uri="{9D8B030D-6E8A-4147-A177-3AD203B41FA5}">
                      <a16:colId xmlns:a16="http://schemas.microsoft.com/office/drawing/2014/main" val="2312462753"/>
                    </a:ext>
                  </a:extLst>
                </a:gridCol>
                <a:gridCol w="2301290">
                  <a:extLst>
                    <a:ext uri="{9D8B030D-6E8A-4147-A177-3AD203B41FA5}">
                      <a16:colId xmlns:a16="http://schemas.microsoft.com/office/drawing/2014/main" val="1606210923"/>
                    </a:ext>
                  </a:extLst>
                </a:gridCol>
                <a:gridCol w="2301290">
                  <a:extLst>
                    <a:ext uri="{9D8B030D-6E8A-4147-A177-3AD203B41FA5}">
                      <a16:colId xmlns:a16="http://schemas.microsoft.com/office/drawing/2014/main" val="3650909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39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Türkiye’nin ithalatı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2.01 Milyar $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2.21 Milyar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Türkiye’nin ihracatı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2.54 Milyar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4.51 Milyar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6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35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3797"/>
            <a:ext cx="12192000" cy="612602"/>
          </a:xfrm>
        </p:spPr>
        <p:txBody>
          <a:bodyPr/>
          <a:lstStyle/>
          <a:p>
            <a:pPr algn="ctr"/>
            <a:r>
              <a:rPr lang="tr-TR" sz="3200" b="1" dirty="0">
                <a:solidFill>
                  <a:srgbClr val="C00000"/>
                </a:solidFill>
              </a:rPr>
              <a:t>Üretici Kayıt Sistemi ve Ön Gümrükleme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075" y="1400056"/>
            <a:ext cx="9847295" cy="5005226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2016 yılında Mısır’ın iç piyasasında ciddi bir şekilde kalitesiz ürünlerin yayılması başlamıştır. </a:t>
            </a:r>
          </a:p>
          <a:p>
            <a:pPr algn="just"/>
            <a:r>
              <a:rPr lang="tr-T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Mısır’ın iç pazarını korunması ve sadece ISO 9001 (veya denkleri) sertifikalı ürünlerin iç piyasaya girmesi için ÜKS çıkarılmıştır.</a:t>
            </a:r>
          </a:p>
          <a:p>
            <a:pPr algn="just"/>
            <a:r>
              <a:rPr lang="tr-T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Böylece, yabancı üreticilerin Mısır pazarına ürün gönderebilmesi için öncelikle kendi firmayı </a:t>
            </a:r>
            <a:r>
              <a:rPr lang="tr-TR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ÜKS’de</a:t>
            </a:r>
            <a:r>
              <a:rPr lang="tr-T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kayıt yaptırması gerekir.</a:t>
            </a:r>
          </a:p>
          <a:p>
            <a:pPr algn="just"/>
            <a:r>
              <a:rPr lang="tr-T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Kayıtlı firmaların, ihracatçı ülkedeyken ürünler gemiye yüklenmeden önce ACID ile tanınan Ön Gümrükleme işlemleri yapması şarttır.</a:t>
            </a:r>
          </a:p>
          <a:p>
            <a:pPr marL="0" indent="0" algn="just">
              <a:buNone/>
            </a:pP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6DDB7419-A988-4CE4-B47F-A888B6322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6" y="1216601"/>
            <a:ext cx="3427346" cy="248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1292"/>
            <a:ext cx="12192000" cy="862050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accent1"/>
                </a:solidFill>
              </a:rPr>
              <a:t>Ürün Örneği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063" y="1431371"/>
            <a:ext cx="7379718" cy="3995257"/>
          </a:xfrm>
        </p:spPr>
        <p:txBody>
          <a:bodyPr>
            <a:normAutofit fontScale="92500"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Ürün Grubu: </a:t>
            </a:r>
            <a:r>
              <a:rPr lang="tr-TR" sz="2800" dirty="0">
                <a:solidFill>
                  <a:schemeClr val="bg1"/>
                </a:solidFill>
              </a:rPr>
              <a:t>Yatak ve Bebek Aksesuarları</a:t>
            </a:r>
          </a:p>
          <a:p>
            <a:r>
              <a:rPr lang="tr-TR" sz="2800" b="1" dirty="0">
                <a:solidFill>
                  <a:schemeClr val="accent1"/>
                </a:solidFill>
              </a:rPr>
              <a:t>GTIP No: </a:t>
            </a:r>
            <a:r>
              <a:rPr lang="tr-TR" sz="2800" dirty="0">
                <a:solidFill>
                  <a:schemeClr val="bg1"/>
                </a:solidFill>
              </a:rPr>
              <a:t>940490 (Sıvı Geçirmez </a:t>
            </a:r>
            <a:r>
              <a:rPr lang="tr-TR" sz="2800" dirty="0" err="1">
                <a:solidFill>
                  <a:schemeClr val="bg1"/>
                </a:solidFill>
              </a:rPr>
              <a:t>alez</a:t>
            </a:r>
            <a:r>
              <a:rPr lang="tr-TR" sz="2800" dirty="0">
                <a:solidFill>
                  <a:schemeClr val="bg1"/>
                </a:solidFill>
              </a:rPr>
              <a:t>)</a:t>
            </a:r>
          </a:p>
          <a:p>
            <a:r>
              <a:rPr lang="tr-TR" sz="2800" b="1" dirty="0">
                <a:solidFill>
                  <a:schemeClr val="accent1"/>
                </a:solidFill>
              </a:rPr>
              <a:t>Amaçlar:  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bg1"/>
                </a:solidFill>
              </a:rPr>
              <a:t>1- Yatak </a:t>
            </a:r>
            <a:r>
              <a:rPr lang="tr-TR" sz="2800" dirty="0" err="1">
                <a:solidFill>
                  <a:schemeClr val="bg1"/>
                </a:solidFill>
              </a:rPr>
              <a:t>Alezleri</a:t>
            </a:r>
            <a:r>
              <a:rPr lang="tr-TR" sz="2800" dirty="0">
                <a:solidFill>
                  <a:schemeClr val="bg1"/>
                </a:solidFill>
              </a:rPr>
              <a:t> ve Bebek Uyku Setleri alacak ve şirketinin temsilciliğini  yapacak şirketi bulmak.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bg1"/>
                </a:solidFill>
              </a:rPr>
              <a:t>2- Şirketin Mısır İhracat Teşkilatı’nda kaydı gerçekleştirmek.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0315" y="3878781"/>
            <a:ext cx="2311685" cy="85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C7D5C2-6E25-4141-8CB5-B7BF646BA0E2}"/>
              </a:ext>
            </a:extLst>
          </p:cNvPr>
          <p:cNvSpPr txBox="1">
            <a:spLocks/>
          </p:cNvSpPr>
          <p:nvPr/>
        </p:nvSpPr>
        <p:spPr>
          <a:xfrm>
            <a:off x="1426931" y="3785327"/>
            <a:ext cx="8222564" cy="1038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71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9247601-060F-4B0D-BCFB-B651B3C5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81" y="3735521"/>
            <a:ext cx="3427911" cy="22852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FCF627-65AB-44DD-9498-7680591B5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5389"/>
            <a:ext cx="5628442" cy="5628442"/>
          </a:xfrm>
          <a:prstGeom prst="rect">
            <a:avLst/>
          </a:prstGeom>
        </p:spPr>
      </p:pic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BD5F9BD9-7217-4E93-8AB4-C90C81171750}"/>
              </a:ext>
            </a:extLst>
          </p:cNvPr>
          <p:cNvCxnSpPr>
            <a:cxnSpLocks/>
          </p:cNvCxnSpPr>
          <p:nvPr/>
        </p:nvCxnSpPr>
        <p:spPr>
          <a:xfrm>
            <a:off x="8706979" y="1440123"/>
            <a:ext cx="0" cy="385096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880315" y="3878781"/>
            <a:ext cx="2311685" cy="85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C7D5C2-6E25-4141-8CB5-B7BF646BA0E2}"/>
              </a:ext>
            </a:extLst>
          </p:cNvPr>
          <p:cNvSpPr txBox="1">
            <a:spLocks/>
          </p:cNvSpPr>
          <p:nvPr/>
        </p:nvSpPr>
        <p:spPr>
          <a:xfrm>
            <a:off x="1426931" y="3785327"/>
            <a:ext cx="8222564" cy="1038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71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ED122EB-2E1D-4048-BC36-E82DB70037F8}"/>
              </a:ext>
            </a:extLst>
          </p:cNvPr>
          <p:cNvSpPr/>
          <p:nvPr/>
        </p:nvSpPr>
        <p:spPr>
          <a:xfrm>
            <a:off x="7290522" y="1447069"/>
            <a:ext cx="2832913" cy="4311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Ürün Belirleme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CD99DDB9-FBF9-4FB4-9E85-0D3DCAF3BF11}"/>
              </a:ext>
            </a:extLst>
          </p:cNvPr>
          <p:cNvSpPr/>
          <p:nvPr/>
        </p:nvSpPr>
        <p:spPr>
          <a:xfrm>
            <a:off x="6475839" y="2558603"/>
            <a:ext cx="4440612" cy="4311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Türk Üretici Firma Seçme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D9B51B0-CF52-46DC-9A1E-1E0F1FC9177A}"/>
              </a:ext>
            </a:extLst>
          </p:cNvPr>
          <p:cNvSpPr/>
          <p:nvPr/>
        </p:nvSpPr>
        <p:spPr>
          <a:xfrm>
            <a:off x="6254482" y="3771947"/>
            <a:ext cx="4904993" cy="4311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Mısırlı Müşteriler Bulma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2F1B96E9-B374-4E0F-9E47-3CEF92F037DC}"/>
              </a:ext>
            </a:extLst>
          </p:cNvPr>
          <p:cNvSpPr/>
          <p:nvPr/>
        </p:nvSpPr>
        <p:spPr>
          <a:xfrm>
            <a:off x="5699239" y="5351418"/>
            <a:ext cx="6015477" cy="4897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Pazar Talebine göre Ürün Seçme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73D150A-9D19-4DDC-B053-94CB9EB9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1292"/>
            <a:ext cx="12192000" cy="862050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accent1"/>
                </a:solidFill>
              </a:rPr>
              <a:t>Ürün Örneği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0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60ADA88-90E5-409C-9806-6E76709FD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404"/>
            <a:ext cx="5721243" cy="4954596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34C28F6B-0BD5-4D4D-9A52-AB35CD9F48BC}"/>
              </a:ext>
            </a:extLst>
          </p:cNvPr>
          <p:cNvSpPr/>
          <p:nvPr/>
        </p:nvSpPr>
        <p:spPr>
          <a:xfrm>
            <a:off x="6562080" y="1261100"/>
            <a:ext cx="2902998" cy="5563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İzlenen Süreç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F5DE5E87-FBE9-47B7-B4F7-BFD74951B5F8}"/>
              </a:ext>
            </a:extLst>
          </p:cNvPr>
          <p:cNvSpPr/>
          <p:nvPr/>
        </p:nvSpPr>
        <p:spPr>
          <a:xfrm>
            <a:off x="4511914" y="2475699"/>
            <a:ext cx="7003333" cy="4241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1- Evrakların Hazırlanması ve onaylanması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34510E59-8E90-4A7F-903E-8D49BE6E2523}"/>
              </a:ext>
            </a:extLst>
          </p:cNvPr>
          <p:cNvSpPr/>
          <p:nvPr/>
        </p:nvSpPr>
        <p:spPr>
          <a:xfrm>
            <a:off x="5103263" y="3656058"/>
            <a:ext cx="5820632" cy="4454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2- Evrakların Mısır’a gönderilmesi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6DB8DC38-9FB3-490D-BA1D-0A1D066F4775}"/>
              </a:ext>
            </a:extLst>
          </p:cNvPr>
          <p:cNvSpPr/>
          <p:nvPr/>
        </p:nvSpPr>
        <p:spPr>
          <a:xfrm>
            <a:off x="6160397" y="5709775"/>
            <a:ext cx="3706364" cy="4398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4- Siparişlerin Alınması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047E33B2-9D6A-4518-BBAC-7497FFF75B18}"/>
              </a:ext>
            </a:extLst>
          </p:cNvPr>
          <p:cNvSpPr/>
          <p:nvPr/>
        </p:nvSpPr>
        <p:spPr>
          <a:xfrm>
            <a:off x="5836765" y="4730868"/>
            <a:ext cx="4353628" cy="4080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3- Kayıt İşlemlerin yapılması</a:t>
            </a: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319EC69F-44DF-4192-847E-96B69F698DEB}"/>
              </a:ext>
            </a:extLst>
          </p:cNvPr>
          <p:cNvCxnSpPr>
            <a:cxnSpLocks/>
          </p:cNvCxnSpPr>
          <p:nvPr/>
        </p:nvCxnSpPr>
        <p:spPr>
          <a:xfrm>
            <a:off x="7951433" y="1817469"/>
            <a:ext cx="2" cy="65823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A89DC77E-F767-48ED-A406-704DC84CB9BC}"/>
              </a:ext>
            </a:extLst>
          </p:cNvPr>
          <p:cNvCxnSpPr/>
          <p:nvPr/>
        </p:nvCxnSpPr>
        <p:spPr>
          <a:xfrm>
            <a:off x="7970666" y="2937532"/>
            <a:ext cx="2" cy="65823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7CAFF249-A3B5-4C33-B6C8-AC82DEAD992E}"/>
              </a:ext>
            </a:extLst>
          </p:cNvPr>
          <p:cNvCxnSpPr/>
          <p:nvPr/>
        </p:nvCxnSpPr>
        <p:spPr>
          <a:xfrm>
            <a:off x="7972137" y="4066470"/>
            <a:ext cx="2" cy="65823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8EC59959-C054-4DE2-ABFB-7526E5B85B93}"/>
              </a:ext>
            </a:extLst>
          </p:cNvPr>
          <p:cNvCxnSpPr>
            <a:cxnSpLocks/>
          </p:cNvCxnSpPr>
          <p:nvPr/>
        </p:nvCxnSpPr>
        <p:spPr>
          <a:xfrm>
            <a:off x="7991376" y="5149044"/>
            <a:ext cx="0" cy="500403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0CCEA0D-F26E-42F5-B80C-E43E6E18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1292"/>
            <a:ext cx="12192000" cy="862050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accent1"/>
                </a:solidFill>
              </a:rPr>
              <a:t>Ürün Örneği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4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622508E-DD31-4EF1-8C3A-700423E6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1292"/>
            <a:ext cx="12192000" cy="862050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accent1"/>
                </a:solidFill>
              </a:rPr>
              <a:t>Mısır’a İhracat Önerisi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CA13FF09-1CBC-4D93-B0B6-90A46E800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887980"/>
              </p:ext>
            </p:extLst>
          </p:nvPr>
        </p:nvGraphicFramePr>
        <p:xfrm>
          <a:off x="1264969" y="1950325"/>
          <a:ext cx="9916158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386">
                  <a:extLst>
                    <a:ext uri="{9D8B030D-6E8A-4147-A177-3AD203B41FA5}">
                      <a16:colId xmlns:a16="http://schemas.microsoft.com/office/drawing/2014/main" val="1790503377"/>
                    </a:ext>
                  </a:extLst>
                </a:gridCol>
                <a:gridCol w="3305386">
                  <a:extLst>
                    <a:ext uri="{9D8B030D-6E8A-4147-A177-3AD203B41FA5}">
                      <a16:colId xmlns:a16="http://schemas.microsoft.com/office/drawing/2014/main" val="3223895331"/>
                    </a:ext>
                  </a:extLst>
                </a:gridCol>
                <a:gridCol w="3305386">
                  <a:extLst>
                    <a:ext uri="{9D8B030D-6E8A-4147-A177-3AD203B41FA5}">
                      <a16:colId xmlns:a16="http://schemas.microsoft.com/office/drawing/2014/main" val="1017919145"/>
                    </a:ext>
                  </a:extLst>
                </a:gridCol>
              </a:tblGrid>
              <a:tr h="463368">
                <a:tc>
                  <a:txBody>
                    <a:bodyPr/>
                    <a:lstStyle/>
                    <a:p>
                      <a:r>
                        <a:rPr lang="tr-TR" dirty="0"/>
                        <a:t>İhracatçı Ülke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79646"/>
                  </a:ext>
                </a:extLst>
              </a:tr>
              <a:tr h="463368">
                <a:tc>
                  <a:txBody>
                    <a:bodyPr/>
                    <a:lstStyle/>
                    <a:p>
                      <a:r>
                        <a:rPr lang="tr-TR" dirty="0"/>
                        <a:t>Çin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$ 1,972,000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$ 10,348,000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856302"/>
                  </a:ext>
                </a:extLst>
              </a:tr>
              <a:tr h="463368">
                <a:tc>
                  <a:txBody>
                    <a:bodyPr/>
                    <a:lstStyle/>
                    <a:p>
                      <a:r>
                        <a:rPr lang="tr-TR" dirty="0"/>
                        <a:t>İspanya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$ 643,000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$ 1,282,000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771750"/>
                  </a:ext>
                </a:extLst>
              </a:tr>
              <a:tr h="463368">
                <a:tc>
                  <a:txBody>
                    <a:bodyPr/>
                    <a:lstStyle/>
                    <a:p>
                      <a:r>
                        <a:rPr lang="tr-TR" dirty="0"/>
                        <a:t>BAE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$ 1,212,000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508602"/>
                  </a:ext>
                </a:extLst>
              </a:tr>
              <a:tr h="457020">
                <a:tc>
                  <a:txBody>
                    <a:bodyPr/>
                    <a:lstStyle/>
                    <a:p>
                      <a:r>
                        <a:rPr lang="tr-TR" dirty="0"/>
                        <a:t>Bulgaristan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$ 595,000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C00000"/>
                          </a:solidFill>
                        </a:rPr>
                        <a:t>$ 546,000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150041"/>
                  </a:ext>
                </a:extLst>
              </a:tr>
              <a:tr h="457020">
                <a:tc>
                  <a:txBody>
                    <a:bodyPr/>
                    <a:lstStyle/>
                    <a:p>
                      <a:r>
                        <a:rPr lang="tr-TR" dirty="0"/>
                        <a:t>Türkiye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$ 221,000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$ 235,000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29630"/>
                  </a:ext>
                </a:extLst>
              </a:tr>
              <a:tr h="463368">
                <a:tc>
                  <a:txBody>
                    <a:bodyPr/>
                    <a:lstStyle/>
                    <a:p>
                      <a:r>
                        <a:rPr lang="tr-TR" b="1" dirty="0"/>
                        <a:t>Diğer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$ 3,868,000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2060"/>
                          </a:solidFill>
                        </a:rPr>
                        <a:t>$ 193,355,000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084731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CA762254-A6F0-4A49-8DE1-FE0776F07D0F}"/>
              </a:ext>
            </a:extLst>
          </p:cNvPr>
          <p:cNvSpPr txBox="1"/>
          <p:nvPr/>
        </p:nvSpPr>
        <p:spPr>
          <a:xfrm>
            <a:off x="0" y="111910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Ürün GTIP: </a:t>
            </a:r>
            <a:r>
              <a:rPr lang="tr-TR" sz="2000" b="1" i="1" dirty="0">
                <a:solidFill>
                  <a:schemeClr val="bg1"/>
                </a:solidFill>
              </a:rPr>
              <a:t>940490 Yatak Takımı Eşyası Ve Benzeri Eşya</a:t>
            </a:r>
          </a:p>
          <a:p>
            <a:pPr algn="ctr"/>
            <a:r>
              <a:rPr lang="tr-TR" sz="2000" i="1" dirty="0">
                <a:solidFill>
                  <a:schemeClr val="bg1"/>
                </a:solidFill>
              </a:rPr>
              <a:t>(Sıvı Geçirmez </a:t>
            </a:r>
            <a:r>
              <a:rPr lang="tr-TR" sz="2000" i="1" dirty="0" err="1">
                <a:solidFill>
                  <a:schemeClr val="bg1"/>
                </a:solidFill>
              </a:rPr>
              <a:t>Alez</a:t>
            </a:r>
            <a:r>
              <a:rPr lang="tr-TR" sz="2000" i="1" dirty="0">
                <a:solidFill>
                  <a:schemeClr val="bg1"/>
                </a:solidFill>
              </a:rPr>
              <a:t>) 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8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622508E-DD31-4EF1-8C3A-700423E6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1292"/>
            <a:ext cx="12192000" cy="862050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accent1"/>
                </a:solidFill>
              </a:rPr>
              <a:t>Mısır’a İhracat Önerisi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CA13FF09-1CBC-4D93-B0B6-90A46E800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92656"/>
              </p:ext>
            </p:extLst>
          </p:nvPr>
        </p:nvGraphicFramePr>
        <p:xfrm>
          <a:off x="1139020" y="2501384"/>
          <a:ext cx="9833779" cy="260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219">
                  <a:extLst>
                    <a:ext uri="{9D8B030D-6E8A-4147-A177-3AD203B41FA5}">
                      <a16:colId xmlns:a16="http://schemas.microsoft.com/office/drawing/2014/main" val="1790503377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322389533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01791914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555252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Ürün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TC Üretici Fiyat Aralığı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Mısır Toptancı Fiyat Aralığı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Karlılık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7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0" dirty="0"/>
                        <a:t>60x120 175 gr %100 Pamuk Yatak Alezi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/>
                        <a:t>$ 3,25-5.00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chemeClr val="bg1"/>
                          </a:solidFill>
                        </a:rPr>
                        <a:t>$ 7.00-10.00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chemeClr val="bg1"/>
                          </a:solidFill>
                        </a:rPr>
                        <a:t>$ 3,75-5.00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856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/>
                        <a:t>70x130 175 gr %100 Pamuk Yatak Alezi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/>
                        <a:t>$ 3,78-5,50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chemeClr val="bg1"/>
                          </a:solidFill>
                        </a:rPr>
                        <a:t>$ 7.00-10.00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chemeClr val="bg1"/>
                          </a:solidFill>
                        </a:rPr>
                        <a:t>$ 3,75-5.00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771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0" dirty="0"/>
                        <a:t>60x120 165 gr %80 Pamuk %20 Polyester Yatak Alezi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/>
                        <a:t>$ 2,99-4,45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chemeClr val="bg1"/>
                          </a:solidFill>
                        </a:rPr>
                        <a:t>$ 6.00-8.00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chemeClr val="bg1"/>
                          </a:solidFill>
                        </a:rPr>
                        <a:t>$ 3,01-3,55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5086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pl-PL" b="0" dirty="0"/>
                        <a:t>70x130 165 gr %80 Pamuk %20 Polyester Yatak Alezi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/>
                        <a:t>$ 3,5- 5.00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chemeClr val="bg1"/>
                          </a:solidFill>
                        </a:rPr>
                        <a:t>$ 6.00-8.00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chemeClr val="bg1"/>
                          </a:solidFill>
                        </a:rPr>
                        <a:t>$ 2,50-3.00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150041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CA762254-A6F0-4A49-8DE1-FE0776F07D0F}"/>
              </a:ext>
            </a:extLst>
          </p:cNvPr>
          <p:cNvSpPr txBox="1"/>
          <p:nvPr/>
        </p:nvSpPr>
        <p:spPr>
          <a:xfrm>
            <a:off x="0" y="143342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Ürün GTIP: </a:t>
            </a:r>
            <a:r>
              <a:rPr lang="tr-TR" sz="2800" b="1" i="1" dirty="0">
                <a:solidFill>
                  <a:schemeClr val="bg1"/>
                </a:solidFill>
              </a:rPr>
              <a:t>940490 Yatak Takımı Eşyası Ve Benzeri Eşya</a:t>
            </a:r>
          </a:p>
          <a:p>
            <a:pPr algn="ctr"/>
            <a:r>
              <a:rPr lang="tr-TR" sz="2800" i="1" dirty="0">
                <a:solidFill>
                  <a:schemeClr val="bg1"/>
                </a:solidFill>
              </a:rPr>
              <a:t>(Sıvı Geçirmez </a:t>
            </a:r>
            <a:r>
              <a:rPr lang="tr-TR" sz="2800" i="1" dirty="0" err="1">
                <a:solidFill>
                  <a:schemeClr val="bg1"/>
                </a:solidFill>
              </a:rPr>
              <a:t>Alez</a:t>
            </a:r>
            <a:r>
              <a:rPr lang="tr-TR" sz="2800" i="1" dirty="0">
                <a:solidFill>
                  <a:schemeClr val="bg1"/>
                </a:solidFill>
              </a:rPr>
              <a:t>) 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8245410-BB18-4E4F-A60A-8E709B82E9B7}"/>
              </a:ext>
            </a:extLst>
          </p:cNvPr>
          <p:cNvSpPr txBox="1"/>
          <p:nvPr/>
        </p:nvSpPr>
        <p:spPr>
          <a:xfrm>
            <a:off x="1139020" y="5304254"/>
            <a:ext cx="9946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chemeClr val="bg1"/>
                </a:solidFill>
              </a:rPr>
              <a:t>Türkiye ile Mısır arasındaki serbest ticaret anlaşması sayesinde Gümrük Vergisi Bulunmamakla beraber, Deniz taşıma maliyeti: 40’lık Konteyner için $2.000-$2.500 arasındadır.</a:t>
            </a:r>
          </a:p>
        </p:txBody>
      </p:sp>
    </p:spTree>
    <p:extLst>
      <p:ext uri="{BB962C8B-B14F-4D97-AF65-F5344CB8AC3E}">
        <p14:creationId xmlns:p14="http://schemas.microsoft.com/office/powerpoint/2010/main" val="319717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2247" y="227527"/>
            <a:ext cx="3237474" cy="1400530"/>
          </a:xfrm>
        </p:spPr>
        <p:txBody>
          <a:bodyPr/>
          <a:lstStyle/>
          <a:p>
            <a:r>
              <a:rPr lang="tr-TR" sz="3600" dirty="0">
                <a:solidFill>
                  <a:schemeClr val="accent1"/>
                </a:solidFill>
              </a:rPr>
              <a:t>İçerik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112" y="1033669"/>
            <a:ext cx="4936434" cy="59833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sz="2400" dirty="0">
                <a:solidFill>
                  <a:schemeClr val="accent1"/>
                </a:solidFill>
              </a:rPr>
              <a:t>Genel Bilgiler</a:t>
            </a:r>
          </a:p>
          <a:p>
            <a:pPr>
              <a:spcBef>
                <a:spcPts val="0"/>
              </a:spcBef>
            </a:pPr>
            <a:r>
              <a:rPr lang="tr-TR" sz="2400" dirty="0">
                <a:solidFill>
                  <a:schemeClr val="accent1"/>
                </a:solidFill>
              </a:rPr>
              <a:t>Coğrafi Konum</a:t>
            </a:r>
          </a:p>
          <a:p>
            <a:pPr>
              <a:spcBef>
                <a:spcPts val="0"/>
              </a:spcBef>
            </a:pPr>
            <a:r>
              <a:rPr lang="tr-TR" sz="2400" dirty="0">
                <a:solidFill>
                  <a:srgbClr val="C00000"/>
                </a:solidFill>
              </a:rPr>
              <a:t>İthalat</a:t>
            </a:r>
          </a:p>
          <a:p>
            <a:pPr>
              <a:spcBef>
                <a:spcPts val="0"/>
              </a:spcBef>
            </a:pPr>
            <a:r>
              <a:rPr lang="tr-TR" sz="2400" dirty="0">
                <a:solidFill>
                  <a:schemeClr val="accent1"/>
                </a:solidFill>
              </a:rPr>
              <a:t>İhracat</a:t>
            </a:r>
          </a:p>
          <a:p>
            <a:pPr>
              <a:spcBef>
                <a:spcPts val="0"/>
              </a:spcBef>
            </a:pPr>
            <a:r>
              <a:rPr lang="tr-TR" sz="2400" dirty="0">
                <a:solidFill>
                  <a:schemeClr val="accent1"/>
                </a:solidFill>
              </a:rPr>
              <a:t>Neden Mısır?</a:t>
            </a:r>
          </a:p>
          <a:p>
            <a:pPr>
              <a:spcBef>
                <a:spcPts val="0"/>
              </a:spcBef>
            </a:pPr>
            <a:r>
              <a:rPr lang="tr-TR" sz="2400" dirty="0">
                <a:solidFill>
                  <a:schemeClr val="accent1"/>
                </a:solidFill>
              </a:rPr>
              <a:t>Mısır’ın Üretici Kayıt Sistemi ve Ön Gümrükleme</a:t>
            </a:r>
          </a:p>
          <a:p>
            <a:pPr>
              <a:spcBef>
                <a:spcPts val="0"/>
              </a:spcBef>
            </a:pPr>
            <a:r>
              <a:rPr lang="tr-TR" sz="2400" dirty="0">
                <a:solidFill>
                  <a:schemeClr val="accent1"/>
                </a:solidFill>
              </a:rPr>
              <a:t>Ürün Örneği</a:t>
            </a:r>
          </a:p>
          <a:p>
            <a:pPr>
              <a:spcBef>
                <a:spcPts val="0"/>
              </a:spcBef>
            </a:pPr>
            <a:r>
              <a:rPr lang="tr-TR" sz="2400" dirty="0">
                <a:solidFill>
                  <a:schemeClr val="accent1"/>
                </a:solidFill>
              </a:rPr>
              <a:t>Mısır’a İhracat Önerisi</a:t>
            </a:r>
          </a:p>
          <a:p>
            <a:endParaRPr lang="tr-TR" sz="1800" dirty="0">
              <a:solidFill>
                <a:schemeClr val="accent1"/>
              </a:solidFill>
            </a:endParaRPr>
          </a:p>
          <a:p>
            <a:endParaRPr lang="tr-TR" sz="1800" dirty="0">
              <a:solidFill>
                <a:schemeClr val="accent1"/>
              </a:solidFill>
            </a:endParaRPr>
          </a:p>
          <a:p>
            <a:endParaRPr lang="tr-TR" sz="1800" dirty="0">
              <a:solidFill>
                <a:schemeClr val="accent1"/>
              </a:solidFill>
            </a:endParaRPr>
          </a:p>
          <a:p>
            <a:endParaRPr lang="en-US" sz="1800" dirty="0">
              <a:solidFill>
                <a:schemeClr val="accent1"/>
              </a:solidFill>
            </a:endParaRPr>
          </a:p>
          <a:p>
            <a:endParaRPr lang="tr-TR" sz="1800" dirty="0">
              <a:solidFill>
                <a:schemeClr val="accent1"/>
              </a:solidFill>
            </a:endParaRPr>
          </a:p>
          <a:p>
            <a:endParaRPr lang="en-US" sz="1800" dirty="0">
              <a:solidFill>
                <a:schemeClr val="accent1"/>
              </a:solidFill>
            </a:endParaRPr>
          </a:p>
          <a:p>
            <a:endParaRPr lang="tr-TR" sz="1800" dirty="0">
              <a:solidFill>
                <a:schemeClr val="accent1"/>
              </a:solidFill>
            </a:endParaRPr>
          </a:p>
          <a:p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AC0342E-92B3-4397-A328-6DCBCB295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5" y="927792"/>
            <a:ext cx="6571127" cy="36962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605" y="368313"/>
            <a:ext cx="9404723" cy="736587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C00000"/>
                </a:solidFill>
              </a:rPr>
              <a:t>Dikkatiniz İçin Teşekkür Ederim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739" y="1738116"/>
            <a:ext cx="6705371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İSİM              : </a:t>
            </a:r>
            <a:r>
              <a:rPr lang="tr-TR" sz="2000" b="1" dirty="0" err="1">
                <a:solidFill>
                  <a:schemeClr val="bg1"/>
                </a:solidFill>
              </a:rPr>
              <a:t>Abdulmalek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Alfutaih</a:t>
            </a:r>
            <a:endParaRPr lang="tr-TR" sz="2000" b="1" dirty="0">
              <a:solidFill>
                <a:schemeClr val="bg1"/>
              </a:solidFill>
            </a:endParaRPr>
          </a:p>
          <a:p>
            <a:endParaRPr lang="tr-TR" sz="2000" dirty="0">
              <a:solidFill>
                <a:srgbClr val="C00000"/>
              </a:solidFill>
            </a:endParaRPr>
          </a:p>
          <a:p>
            <a:r>
              <a:rPr lang="tr-TR" sz="2000" b="1" dirty="0">
                <a:solidFill>
                  <a:srgbClr val="C00000"/>
                </a:solidFill>
              </a:rPr>
              <a:t>ÜNİVERSİTE  : </a:t>
            </a:r>
            <a:r>
              <a:rPr lang="tr-TR" sz="2000" b="1" dirty="0">
                <a:solidFill>
                  <a:schemeClr val="bg1"/>
                </a:solidFill>
              </a:rPr>
              <a:t>Bursa Teknik Üniversitesi</a:t>
            </a:r>
          </a:p>
          <a:p>
            <a:endParaRPr lang="tr-TR" sz="2000" dirty="0">
              <a:solidFill>
                <a:srgbClr val="C00000"/>
              </a:solidFill>
            </a:endParaRPr>
          </a:p>
          <a:p>
            <a:r>
              <a:rPr lang="tr-TR" sz="2000" b="1" dirty="0">
                <a:solidFill>
                  <a:srgbClr val="C00000"/>
                </a:solidFill>
              </a:rPr>
              <a:t>BÖLÜM        : </a:t>
            </a:r>
            <a:r>
              <a:rPr lang="tr-TR" sz="2000" b="1" dirty="0">
                <a:solidFill>
                  <a:schemeClr val="bg1"/>
                </a:solidFill>
              </a:rPr>
              <a:t>İşletme</a:t>
            </a:r>
          </a:p>
          <a:p>
            <a:endParaRPr lang="tr-TR" sz="2000" dirty="0">
              <a:solidFill>
                <a:srgbClr val="C00000"/>
              </a:solidFill>
            </a:endParaRPr>
          </a:p>
          <a:p>
            <a:r>
              <a:rPr lang="tr-TR" sz="2000" b="1" dirty="0">
                <a:solidFill>
                  <a:srgbClr val="C00000"/>
                </a:solidFill>
              </a:rPr>
              <a:t>TELEFON      :</a:t>
            </a:r>
            <a:r>
              <a:rPr lang="tr-TR" sz="2000" b="1" dirty="0">
                <a:solidFill>
                  <a:schemeClr val="bg1"/>
                </a:solidFill>
              </a:rPr>
              <a:t> +90539 953 53 21</a:t>
            </a:r>
          </a:p>
          <a:p>
            <a:endParaRPr lang="tr-TR" sz="2000" dirty="0">
              <a:solidFill>
                <a:srgbClr val="C00000"/>
              </a:solidFill>
            </a:endParaRPr>
          </a:p>
          <a:p>
            <a:r>
              <a:rPr lang="tr-TR" sz="2000" b="1" dirty="0">
                <a:solidFill>
                  <a:srgbClr val="C00000"/>
                </a:solidFill>
              </a:rPr>
              <a:t>E MAİL         : </a:t>
            </a:r>
            <a:r>
              <a:rPr lang="tr-TR" sz="2000" b="1" dirty="0">
                <a:solidFill>
                  <a:srgbClr val="C00000"/>
                </a:solidFill>
                <a:hlinkClick r:id="rId2"/>
              </a:rPr>
              <a:t>malekfuta@gmail.com</a:t>
            </a:r>
            <a:r>
              <a:rPr lang="tr-TR" sz="2000" b="1" dirty="0">
                <a:solidFill>
                  <a:srgbClr val="C00000"/>
                </a:solidFill>
              </a:rPr>
              <a:t> </a:t>
            </a:r>
            <a:endParaRPr lang="tr-TR" sz="2000" dirty="0">
              <a:solidFill>
                <a:srgbClr val="C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23" y="5393243"/>
            <a:ext cx="3863098" cy="143441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26" y="5552833"/>
            <a:ext cx="2485781" cy="11152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95" y="1475875"/>
            <a:ext cx="11159273" cy="4822876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CC0000"/>
                </a:solidFill>
              </a:rPr>
              <a:t>Resmi adı</a:t>
            </a:r>
            <a:r>
              <a:rPr lang="en-US" sz="2800" b="1" dirty="0">
                <a:solidFill>
                  <a:srgbClr val="CC0000"/>
                </a:solidFill>
              </a:rPr>
              <a:t> : </a:t>
            </a:r>
            <a:r>
              <a:rPr lang="tr-TR" sz="2800" dirty="0">
                <a:solidFill>
                  <a:schemeClr val="bg1"/>
                </a:solidFill>
              </a:rPr>
              <a:t>Mısır Arap Cumhuriyeti</a:t>
            </a:r>
          </a:p>
          <a:p>
            <a:r>
              <a:rPr lang="tr-TR" sz="2800" b="1" dirty="0">
                <a:solidFill>
                  <a:srgbClr val="C00000"/>
                </a:solidFill>
              </a:rPr>
              <a:t>Bağımsızlık Tarihi : </a:t>
            </a:r>
            <a:r>
              <a:rPr lang="tr-TR" sz="2800" dirty="0">
                <a:solidFill>
                  <a:schemeClr val="bg1"/>
                </a:solidFill>
              </a:rPr>
              <a:t>28 Şubat 1922</a:t>
            </a:r>
          </a:p>
          <a:p>
            <a:r>
              <a:rPr lang="tr-TR" sz="2800" b="1" dirty="0">
                <a:solidFill>
                  <a:srgbClr val="CC0000"/>
                </a:solidFill>
              </a:rPr>
              <a:t>Başkenti</a:t>
            </a:r>
            <a:r>
              <a:rPr lang="en-US" sz="2800" b="1" dirty="0">
                <a:solidFill>
                  <a:srgbClr val="CC0000"/>
                </a:solidFill>
              </a:rPr>
              <a:t> :</a:t>
            </a:r>
            <a:r>
              <a:rPr lang="tr-TR" sz="2800" b="1" dirty="0">
                <a:solidFill>
                  <a:srgbClr val="CC0000"/>
                </a:solidFill>
              </a:rPr>
              <a:t> </a:t>
            </a:r>
            <a:r>
              <a:rPr lang="tr-TR" sz="2800" dirty="0">
                <a:solidFill>
                  <a:schemeClr val="bg1"/>
                </a:solidFill>
              </a:rPr>
              <a:t>Kahire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tr-TR" sz="2800" b="1" dirty="0">
                <a:solidFill>
                  <a:srgbClr val="C00000"/>
                </a:solidFill>
              </a:rPr>
              <a:t>Anadili 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  <a:r>
              <a:rPr lang="tr-TR" sz="2800" dirty="0">
                <a:solidFill>
                  <a:schemeClr val="bg1"/>
                </a:solidFill>
              </a:rPr>
              <a:t>Arapça</a:t>
            </a:r>
          </a:p>
          <a:p>
            <a:r>
              <a:rPr lang="tr-TR" sz="2800" b="1" dirty="0">
                <a:solidFill>
                  <a:srgbClr val="C00000"/>
                </a:solidFill>
              </a:rPr>
              <a:t>Yönetim şekli </a:t>
            </a:r>
            <a:r>
              <a:rPr lang="en-US" sz="2800" b="1" dirty="0">
                <a:solidFill>
                  <a:srgbClr val="C00000"/>
                </a:solidFill>
              </a:rPr>
              <a:t>: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dirty="0">
                <a:solidFill>
                  <a:schemeClr val="bg1"/>
                </a:solidFill>
              </a:rPr>
              <a:t>Demokratik Cumhuriyet</a:t>
            </a:r>
          </a:p>
          <a:p>
            <a:r>
              <a:rPr lang="tr-TR" sz="2800" b="1" dirty="0">
                <a:solidFill>
                  <a:srgbClr val="CC0000"/>
                </a:solidFill>
              </a:rPr>
              <a:t>Toplam nüfüs</a:t>
            </a:r>
            <a:r>
              <a:rPr lang="en-US" sz="2800" b="1" dirty="0">
                <a:solidFill>
                  <a:srgbClr val="CC0000"/>
                </a:solidFill>
              </a:rPr>
              <a:t> : </a:t>
            </a:r>
            <a:r>
              <a:rPr lang="tr-TR" sz="2800" b="1" dirty="0">
                <a:solidFill>
                  <a:schemeClr val="bg1"/>
                </a:solidFill>
              </a:rPr>
              <a:t>103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tr-TR" sz="2800" dirty="0">
                <a:solidFill>
                  <a:schemeClr val="bg1"/>
                </a:solidFill>
              </a:rPr>
              <a:t>milyon</a:t>
            </a:r>
          </a:p>
          <a:p>
            <a:r>
              <a:rPr lang="tr-TR" sz="2800" b="1" dirty="0">
                <a:solidFill>
                  <a:srgbClr val="CC0000"/>
                </a:solidFill>
              </a:rPr>
              <a:t>Yüzölçümü</a:t>
            </a:r>
            <a:r>
              <a:rPr lang="en-US" sz="2800" b="1" dirty="0">
                <a:solidFill>
                  <a:srgbClr val="CC0000"/>
                </a:solidFill>
              </a:rPr>
              <a:t> :</a:t>
            </a:r>
            <a:r>
              <a:rPr lang="tr-TR" sz="2800" b="1" dirty="0">
                <a:solidFill>
                  <a:srgbClr val="CC0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997.739 km² </a:t>
            </a:r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b="1" dirty="0">
                <a:solidFill>
                  <a:srgbClr val="CC0000"/>
                </a:solidFill>
              </a:rPr>
              <a:t>Para birimi</a:t>
            </a:r>
            <a:r>
              <a:rPr lang="en-US" sz="2800" b="1" dirty="0">
                <a:solidFill>
                  <a:srgbClr val="CC0000"/>
                </a:solidFill>
              </a:rPr>
              <a:t> : </a:t>
            </a:r>
            <a:r>
              <a:rPr lang="tr-TR" sz="2800" dirty="0">
                <a:solidFill>
                  <a:schemeClr val="bg1"/>
                </a:solidFill>
              </a:rPr>
              <a:t>Mısır Lirası (EGP)                  </a:t>
            </a:r>
            <a:r>
              <a:rPr lang="tr-TR" sz="2800" b="1" dirty="0">
                <a:solidFill>
                  <a:schemeClr val="bg1"/>
                </a:solidFill>
              </a:rPr>
              <a:t>1 TL = 1,08 EGP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2CF048-4B31-4DFC-A916-DDCCF8B8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297" y="559250"/>
            <a:ext cx="4503405" cy="750440"/>
          </a:xfrm>
        </p:spPr>
        <p:txBody>
          <a:bodyPr/>
          <a:lstStyle/>
          <a:p>
            <a:r>
              <a:rPr lang="tr-TR" dirty="0">
                <a:solidFill>
                  <a:srgbClr val="CC0000"/>
                </a:solidFill>
              </a:rPr>
              <a:t>Genel Bilgiler</a:t>
            </a:r>
            <a:endParaRPr lang="en-US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297" y="559250"/>
            <a:ext cx="4503405" cy="750440"/>
          </a:xfrm>
        </p:spPr>
        <p:txBody>
          <a:bodyPr/>
          <a:lstStyle/>
          <a:p>
            <a:r>
              <a:rPr lang="tr-TR" dirty="0">
                <a:solidFill>
                  <a:srgbClr val="CC0000"/>
                </a:solidFill>
              </a:rPr>
              <a:t>Genel Bilgiler</a:t>
            </a:r>
            <a:endParaRPr lang="en-US" dirty="0">
              <a:solidFill>
                <a:srgbClr val="CC0000"/>
              </a:solidFill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F5F5051-EA9B-495C-97BB-02CFA4BD9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55310"/>
              </p:ext>
            </p:extLst>
          </p:nvPr>
        </p:nvGraphicFramePr>
        <p:xfrm>
          <a:off x="903527" y="1831656"/>
          <a:ext cx="10143302" cy="39818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1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7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24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algn="l">
                        <a:lnSpc>
                          <a:spcPct val="100000"/>
                        </a:lnSpc>
                      </a:pPr>
                      <a:r>
                        <a:rPr sz="2400" spc="-20" dirty="0">
                          <a:solidFill>
                            <a:schemeClr val="tx1"/>
                          </a:solidFill>
                        </a:rPr>
                        <a:t>2020</a:t>
                      </a:r>
                      <a:endParaRPr sz="2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L="104775" algn="l">
                        <a:lnSpc>
                          <a:spcPct val="100000"/>
                        </a:lnSpc>
                      </a:pPr>
                      <a:r>
                        <a:rPr sz="2400" spc="-20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sz="2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L="103505" algn="l">
                        <a:lnSpc>
                          <a:spcPct val="100000"/>
                        </a:lnSpc>
                      </a:pPr>
                      <a:r>
                        <a:rPr sz="2400" spc="-20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sz="2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L="104775" algn="l">
                        <a:lnSpc>
                          <a:spcPct val="100000"/>
                        </a:lnSpc>
                      </a:pPr>
                      <a:r>
                        <a:rPr sz="2400" spc="-20" dirty="0">
                          <a:solidFill>
                            <a:schemeClr val="tx1"/>
                          </a:solidFill>
                        </a:rPr>
                        <a:t>2023</a:t>
                      </a:r>
                      <a:endParaRPr sz="2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L="104775" algn="l">
                        <a:lnSpc>
                          <a:spcPct val="100000"/>
                        </a:lnSpc>
                      </a:pPr>
                      <a:r>
                        <a:rPr sz="2400" spc="-20" dirty="0">
                          <a:solidFill>
                            <a:schemeClr val="tx1"/>
                          </a:solidFill>
                        </a:rPr>
                        <a:t>2024</a:t>
                      </a:r>
                      <a:endParaRPr sz="2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05">
                <a:tc>
                  <a:txBody>
                    <a:bodyPr/>
                    <a:lstStyle/>
                    <a:p>
                      <a:pPr marL="43815" algn="l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GSYİH</a:t>
                      </a:r>
                      <a:r>
                        <a:rPr lang="tr-TR" sz="2400" spc="-1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(Cari</a:t>
                      </a:r>
                      <a:r>
                        <a:rPr sz="2400" spc="-3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Fiyatlarla-</a:t>
                      </a:r>
                      <a:r>
                        <a:rPr sz="2400" spc="-3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milyar</a:t>
                      </a:r>
                      <a:r>
                        <a:rPr sz="2400" spc="-3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$)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0429" marB="0"/>
                </a:tc>
                <a:tc>
                  <a:txBody>
                    <a:bodyPr/>
                    <a:lstStyle/>
                    <a:p>
                      <a:pPr marR="33655" algn="l">
                        <a:lnSpc>
                          <a:spcPct val="100000"/>
                        </a:lnSpc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364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402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</a:pPr>
                      <a:r>
                        <a:rPr sz="2400" b="1" spc="-25" dirty="0">
                          <a:solidFill>
                            <a:schemeClr val="bg1"/>
                          </a:solidFill>
                        </a:rPr>
                        <a:t>435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3655" algn="l">
                        <a:lnSpc>
                          <a:spcPct val="100000"/>
                        </a:lnSpc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450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489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89">
                <a:tc>
                  <a:txBody>
                    <a:bodyPr/>
                    <a:lstStyle/>
                    <a:p>
                      <a:pPr marL="43815" marR="668655" algn="l">
                        <a:lnSpc>
                          <a:spcPct val="101800"/>
                        </a:lnSpc>
                        <a:spcBef>
                          <a:spcPts val="325"/>
                        </a:spcBef>
                      </a:pPr>
                      <a:r>
                        <a:rPr sz="2400" dirty="0">
                          <a:solidFill>
                            <a:schemeClr val="bg1"/>
                          </a:solidFill>
                        </a:rPr>
                        <a:t>GSYİH</a:t>
                      </a:r>
                      <a:r>
                        <a:rPr sz="2400" spc="-2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Büyüme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(Sabit</a:t>
                      </a:r>
                      <a:r>
                        <a:rPr sz="2400" spc="-4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Fiyatlarla</a:t>
                      </a:r>
                      <a:r>
                        <a:rPr sz="2400" spc="-3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%)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4554" marB="0"/>
                </a:tc>
                <a:tc>
                  <a:txBody>
                    <a:bodyPr/>
                    <a:lstStyle/>
                    <a:p>
                      <a:pPr marR="33655" algn="l">
                        <a:lnSpc>
                          <a:spcPct val="100000"/>
                        </a:lnSpc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3,6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3,3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</a:pPr>
                      <a:r>
                        <a:rPr sz="2400" b="1" spc="-25" dirty="0">
                          <a:solidFill>
                            <a:schemeClr val="bg1"/>
                          </a:solidFill>
                        </a:rPr>
                        <a:t>5,9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3655" algn="l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5,5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683">
                <a:tc>
                  <a:txBody>
                    <a:bodyPr/>
                    <a:lstStyle/>
                    <a:p>
                      <a:pPr marL="43815" marR="202565" algn="l">
                        <a:lnSpc>
                          <a:spcPct val="100899"/>
                        </a:lnSpc>
                        <a:spcBef>
                          <a:spcPts val="350"/>
                        </a:spcBef>
                      </a:pPr>
                      <a:r>
                        <a:rPr sz="2400" dirty="0">
                          <a:solidFill>
                            <a:schemeClr val="bg1"/>
                          </a:solidFill>
                        </a:rPr>
                        <a:t>Kişi</a:t>
                      </a: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Başına</a:t>
                      </a:r>
                      <a:r>
                        <a:rPr sz="2400" spc="-2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Düşen</a:t>
                      </a:r>
                      <a:r>
                        <a:rPr sz="2400" spc="-2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Milli</a:t>
                      </a: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spc="-20" dirty="0">
                          <a:solidFill>
                            <a:schemeClr val="bg1"/>
                          </a:solidFill>
                        </a:rPr>
                        <a:t>Gelir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(Cari</a:t>
                      </a:r>
                      <a:r>
                        <a:rPr sz="2400" spc="-3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Fiyatlarla-</a:t>
                      </a:r>
                      <a:r>
                        <a:rPr sz="2400" spc="-3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$)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8751" marB="0"/>
                </a:tc>
                <a:tc>
                  <a:txBody>
                    <a:bodyPr/>
                    <a:lstStyle/>
                    <a:p>
                      <a:pPr marR="33655" algn="l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3.619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3.926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chemeClr val="bg1"/>
                          </a:solidFill>
                        </a:rPr>
                        <a:t>4.162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3655" algn="l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4.219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4.491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87">
                <a:tc>
                  <a:txBody>
                    <a:bodyPr/>
                    <a:lstStyle/>
                    <a:p>
                      <a:pPr marL="43815" marR="361950" algn="l">
                        <a:lnSpc>
                          <a:spcPct val="101800"/>
                        </a:lnSpc>
                        <a:spcBef>
                          <a:spcPts val="330"/>
                        </a:spcBef>
                      </a:pPr>
                      <a:r>
                        <a:rPr sz="2400" dirty="0">
                          <a:solidFill>
                            <a:schemeClr val="bg1"/>
                          </a:solidFill>
                        </a:rPr>
                        <a:t>Tüketici</a:t>
                      </a:r>
                      <a:r>
                        <a:rPr sz="2400" spc="-3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Fiyat</a:t>
                      </a:r>
                      <a:r>
                        <a:rPr sz="2400" spc="-3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Enflasyonu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(ort,</a:t>
                      </a: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spc="-35" dirty="0">
                          <a:solidFill>
                            <a:schemeClr val="bg1"/>
                          </a:solidFill>
                        </a:rPr>
                        <a:t>%)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5393" marB="0"/>
                </a:tc>
                <a:tc>
                  <a:txBody>
                    <a:bodyPr/>
                    <a:lstStyle/>
                    <a:p>
                      <a:pPr marR="33655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5,7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4,5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25" dirty="0">
                          <a:solidFill>
                            <a:schemeClr val="bg1"/>
                          </a:solidFill>
                        </a:rPr>
                        <a:t>7,5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302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7,4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683">
                <a:tc>
                  <a:txBody>
                    <a:bodyPr/>
                    <a:lstStyle/>
                    <a:p>
                      <a:pPr marL="43815" marR="395605" algn="l">
                        <a:lnSpc>
                          <a:spcPct val="100899"/>
                        </a:lnSpc>
                        <a:spcBef>
                          <a:spcPts val="350"/>
                        </a:spcBef>
                      </a:pPr>
                      <a:r>
                        <a:rPr sz="2400" dirty="0">
                          <a:solidFill>
                            <a:schemeClr val="bg1"/>
                          </a:solidFill>
                        </a:rPr>
                        <a:t>Cari</a:t>
                      </a: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İşlemler</a:t>
                      </a:r>
                      <a:r>
                        <a:rPr sz="2400" spc="-2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Dengesinin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GSYİH'ya</a:t>
                      </a: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Oranı</a:t>
                      </a: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 (%)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8751" marB="0"/>
                </a:tc>
                <a:tc>
                  <a:txBody>
                    <a:bodyPr/>
                    <a:lstStyle/>
                    <a:p>
                      <a:pPr marR="33655" algn="l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3,1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4,6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sz="2400" b="1" spc="-25" dirty="0">
                          <a:solidFill>
                            <a:schemeClr val="bg1"/>
                          </a:solidFill>
                        </a:rPr>
                        <a:t>4,3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3655" algn="l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4,6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3,7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129">
                <a:tc>
                  <a:txBody>
                    <a:bodyPr/>
                    <a:lstStyle/>
                    <a:p>
                      <a:pPr marL="43815" algn="l">
                        <a:lnSpc>
                          <a:spcPct val="100000"/>
                        </a:lnSpc>
                      </a:pPr>
                      <a:r>
                        <a:rPr sz="2400" dirty="0" err="1">
                          <a:solidFill>
                            <a:schemeClr val="bg1"/>
                          </a:solidFill>
                        </a:rPr>
                        <a:t>Kamu</a:t>
                      </a: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Borcu</a:t>
                      </a:r>
                      <a:r>
                        <a:rPr sz="2400" spc="-2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GSYİH</a:t>
                      </a:r>
                      <a:r>
                        <a:rPr sz="2400" spc="-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(%)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3020" algn="l">
                        <a:lnSpc>
                          <a:spcPct val="100000"/>
                        </a:lnSpc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89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4925" algn="l">
                        <a:lnSpc>
                          <a:spcPct val="100000"/>
                        </a:lnSpc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93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4925" algn="l">
                        <a:lnSpc>
                          <a:spcPct val="100000"/>
                        </a:lnSpc>
                      </a:pPr>
                      <a:r>
                        <a:rPr sz="2400" b="1" spc="-25" dirty="0">
                          <a:solidFill>
                            <a:schemeClr val="bg1"/>
                          </a:solidFill>
                        </a:rPr>
                        <a:t>93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3020" algn="l">
                        <a:lnSpc>
                          <a:spcPct val="100000"/>
                        </a:lnSpc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89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4925" algn="l">
                        <a:lnSpc>
                          <a:spcPct val="100000"/>
                        </a:lnSpc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88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500">
                <a:tc>
                  <a:txBody>
                    <a:bodyPr/>
                    <a:lstStyle/>
                    <a:p>
                      <a:pPr marL="43815" marR="303530" algn="l">
                        <a:lnSpc>
                          <a:spcPct val="100899"/>
                        </a:lnSpc>
                        <a:spcBef>
                          <a:spcPts val="350"/>
                        </a:spcBef>
                      </a:pPr>
                      <a:r>
                        <a:rPr sz="2400" dirty="0">
                          <a:solidFill>
                            <a:schemeClr val="bg1"/>
                          </a:solidFill>
                        </a:rPr>
                        <a:t>İşsizliğin</a:t>
                      </a:r>
                      <a:r>
                        <a:rPr sz="2400" spc="-2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Toplam</a:t>
                      </a:r>
                      <a:r>
                        <a:rPr sz="2400" spc="-1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spc="-10" dirty="0">
                          <a:solidFill>
                            <a:schemeClr val="bg1"/>
                          </a:solidFill>
                        </a:rPr>
                        <a:t>İşgücüne </a:t>
                      </a:r>
                      <a:r>
                        <a:rPr sz="2400" dirty="0">
                          <a:solidFill>
                            <a:schemeClr val="bg1"/>
                          </a:solidFill>
                        </a:rPr>
                        <a:t>Oranı</a:t>
                      </a:r>
                      <a:r>
                        <a:rPr sz="2400" spc="-2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(%)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8751" marB="0"/>
                </a:tc>
                <a:tc>
                  <a:txBody>
                    <a:bodyPr/>
                    <a:lstStyle/>
                    <a:p>
                      <a:pPr marR="33655" algn="l">
                        <a:lnSpc>
                          <a:spcPct val="100000"/>
                        </a:lnSpc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8,3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7,3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</a:pPr>
                      <a:r>
                        <a:rPr sz="2400" b="1" spc="-25" dirty="0">
                          <a:solidFill>
                            <a:schemeClr val="bg1"/>
                          </a:solidFill>
                        </a:rPr>
                        <a:t>6,9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3655" algn="l">
                        <a:lnSpc>
                          <a:spcPct val="100000"/>
                        </a:lnSpc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6,9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tc>
                  <a:txBody>
                    <a:bodyPr/>
                    <a:lstStyle/>
                    <a:p>
                      <a:pPr marR="35560" algn="l">
                        <a:lnSpc>
                          <a:spcPct val="100000"/>
                        </a:lnSpc>
                      </a:pPr>
                      <a:r>
                        <a:rPr sz="2400" spc="-25" dirty="0">
                          <a:solidFill>
                            <a:schemeClr val="bg1"/>
                          </a:solidFill>
                        </a:rPr>
                        <a:t>6,9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55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12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635" y="1910882"/>
            <a:ext cx="8558074" cy="3362454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27 Aralık 2005 tarihinde Kahire’de imzalanmış olan Türkiye-Mısır Serbest Ticaret Anlaşması’nın onaylandığına ilişkin Bakanlar Kurulu Kararı, 30 Ocak 2007 tarih ve 26419 sayılı Resmi Gazetede yayınlanmıştır. Anlaşma, 1 Mart 2007 tarihinde yürürlüğe girmiştir.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E95953-6AA6-447D-9703-A0F81E4D1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297" y="559250"/>
            <a:ext cx="4503405" cy="750440"/>
          </a:xfrm>
        </p:spPr>
        <p:txBody>
          <a:bodyPr/>
          <a:lstStyle/>
          <a:p>
            <a:r>
              <a:rPr lang="tr-TR" dirty="0">
                <a:solidFill>
                  <a:srgbClr val="CC0000"/>
                </a:solidFill>
              </a:rPr>
              <a:t>Genel Bilgiler</a:t>
            </a:r>
            <a:endParaRPr 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5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453" y="1475875"/>
            <a:ext cx="9965094" cy="473831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tr-TR" sz="5100" b="1" dirty="0">
                <a:solidFill>
                  <a:srgbClr val="CC0000"/>
                </a:solidFill>
              </a:rPr>
              <a:t>Serbest Ticaret Anlaşmasının Kapsamı</a:t>
            </a:r>
          </a:p>
          <a:p>
            <a:pPr marL="0" indent="0" algn="just">
              <a:buNone/>
            </a:pPr>
            <a:endParaRPr lang="tr-TR" sz="3200" b="1" dirty="0">
              <a:solidFill>
                <a:srgbClr val="CC0000"/>
              </a:solidFill>
            </a:endParaRPr>
          </a:p>
          <a:p>
            <a:pPr marL="514350" indent="-514350" algn="just"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tr-TR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Mal ticaretinde tarife ve tarife dışı engellerin kaldırılması</a:t>
            </a:r>
          </a:p>
          <a:p>
            <a:pPr marL="514350" indent="-514350" algn="just"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tr-TR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Hayvan ve bitki sağlığı önlemleri</a:t>
            </a:r>
          </a:p>
          <a:p>
            <a:pPr marL="514350" indent="-514350" algn="just"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tr-TR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Hizmetler</a:t>
            </a:r>
          </a:p>
          <a:p>
            <a:pPr marL="514350" indent="-514350" algn="just"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tr-TR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Doğrudan yabancı yatırımlar</a:t>
            </a:r>
          </a:p>
          <a:p>
            <a:pPr marL="514350" indent="-514350" algn="just"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tr-TR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İç vergilendirme</a:t>
            </a:r>
          </a:p>
          <a:p>
            <a:pPr marL="514350" indent="-514350" algn="just"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tr-TR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Kamu alımları</a:t>
            </a:r>
          </a:p>
          <a:p>
            <a:pPr marL="514350" indent="-514350" algn="just"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tr-TR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Devlet Yardımları</a:t>
            </a:r>
          </a:p>
          <a:p>
            <a:pPr marL="514350" indent="-514350" algn="just"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tr-TR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Fikri, sınai ve ticari mülkiyet hakları</a:t>
            </a:r>
          </a:p>
          <a:p>
            <a:pPr marL="514350" indent="-514350" algn="just"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tr-TR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Menşe kuralları</a:t>
            </a:r>
          </a:p>
          <a:p>
            <a:pPr marL="514350" indent="-514350" algn="just"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tr-TR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Ödemeler dengesi önlemleri</a:t>
            </a:r>
          </a:p>
          <a:p>
            <a:pPr marL="514350" indent="-514350" algn="just">
              <a:buClr>
                <a:schemeClr val="bg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tr-TR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Anti-damping ve korunma önlemleri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61A433-8862-4FDB-BB68-B423EB1D8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297" y="559250"/>
            <a:ext cx="4503405" cy="750440"/>
          </a:xfrm>
        </p:spPr>
        <p:txBody>
          <a:bodyPr/>
          <a:lstStyle/>
          <a:p>
            <a:r>
              <a:rPr lang="tr-TR" dirty="0">
                <a:solidFill>
                  <a:srgbClr val="CC0000"/>
                </a:solidFill>
              </a:rPr>
              <a:t>Genel Bilgiler</a:t>
            </a:r>
            <a:endParaRPr 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8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653" y="1560436"/>
            <a:ext cx="8092691" cy="47383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b="1" dirty="0">
                <a:solidFill>
                  <a:schemeClr val="accent1"/>
                </a:solidFill>
              </a:rPr>
              <a:t>Başlıca Ticaret Ortakları	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tr-T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Çin, Almanya, ABD, Rusya, BAE, </a:t>
            </a:r>
            <a:r>
              <a:rPr lang="tr-TR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Suudî</a:t>
            </a:r>
            <a:r>
              <a:rPr lang="tr-T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Arabistan, İtalya, Türkiye, İngiltere, Hindistan, Brezilya, Ukrayna, İspanya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34A5D3-274E-4236-93A0-E3D91F74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297" y="559250"/>
            <a:ext cx="4503405" cy="750440"/>
          </a:xfrm>
        </p:spPr>
        <p:txBody>
          <a:bodyPr/>
          <a:lstStyle/>
          <a:p>
            <a:r>
              <a:rPr lang="tr-TR" dirty="0">
                <a:solidFill>
                  <a:srgbClr val="CC0000"/>
                </a:solidFill>
              </a:rPr>
              <a:t>Genel Bilgiler</a:t>
            </a:r>
            <a:endParaRPr 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8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4"/>
            <a:ext cx="12115373" cy="6814897"/>
          </a:xfr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7889541" y="2530136"/>
            <a:ext cx="486076" cy="1901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72383" y="2093931"/>
            <a:ext cx="97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CC0000"/>
                </a:solidFill>
              </a:rPr>
              <a:t>Türkiye</a:t>
            </a:r>
            <a:endParaRPr lang="en-US" dirty="0">
              <a:solidFill>
                <a:srgbClr val="CC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354033" y="3090796"/>
            <a:ext cx="19250" cy="1145407"/>
          </a:xfrm>
          <a:prstGeom prst="line">
            <a:avLst/>
          </a:prstGeom>
          <a:ln>
            <a:solidFill>
              <a:srgbClr val="3A8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778" y="73202"/>
            <a:ext cx="4615699" cy="735503"/>
          </a:xfrm>
        </p:spPr>
        <p:txBody>
          <a:bodyPr/>
          <a:lstStyle/>
          <a:p>
            <a:r>
              <a:rPr lang="tr-TR" dirty="0">
                <a:solidFill>
                  <a:srgbClr val="CC0000"/>
                </a:solidFill>
              </a:rPr>
              <a:t>Coğrafi Konum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310762D9-CB9E-467D-BE30-196589E60A76}"/>
              </a:ext>
            </a:extLst>
          </p:cNvPr>
          <p:cNvSpPr txBox="1"/>
          <p:nvPr/>
        </p:nvSpPr>
        <p:spPr>
          <a:xfrm>
            <a:off x="7504696" y="4537910"/>
            <a:ext cx="97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CC0000"/>
                </a:solidFill>
              </a:rPr>
              <a:t>Mısır</a:t>
            </a:r>
            <a:endParaRPr lang="en-US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243"/>
            <a:ext cx="12192000" cy="625312"/>
          </a:xfrm>
        </p:spPr>
        <p:txBody>
          <a:bodyPr/>
          <a:lstStyle/>
          <a:p>
            <a:pPr algn="ctr"/>
            <a:r>
              <a:rPr lang="tr-TR" sz="3200" dirty="0">
                <a:solidFill>
                  <a:srgbClr val="C00000"/>
                </a:solidFill>
              </a:rPr>
              <a:t>İthalat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50" y="1427746"/>
            <a:ext cx="9552374" cy="42821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2020 yılında Mısır’ın en fazla ithalat yaptığı ilk 5 ülke;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Çin (9 milyar dolar),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ABD (4 milyar dolar),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Suudi Arabistan (3,81 milyar dolar),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Almanya (3,48 milyar dolar)</a:t>
            </a:r>
          </a:p>
          <a:p>
            <a:pPr marL="0" indent="0" algn="just">
              <a:buNone/>
            </a:pPr>
            <a:r>
              <a:rPr lang="tr-TR" sz="2800" dirty="0">
                <a:solidFill>
                  <a:schemeClr val="bg1"/>
                </a:solidFill>
              </a:rPr>
              <a:t> Türkiye (2,95 milyar dolar) olarak sıralanabilmektedir.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8849</TotalTime>
  <Words>876</Words>
  <Application>Microsoft Office PowerPoint</Application>
  <PresentationFormat>Geniş ekran</PresentationFormat>
  <Paragraphs>222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Ion</vt:lpstr>
      <vt:lpstr>PowerPoint Sunusu</vt:lpstr>
      <vt:lpstr>İçerik</vt:lpstr>
      <vt:lpstr>Genel Bilgiler</vt:lpstr>
      <vt:lpstr>Genel Bilgiler</vt:lpstr>
      <vt:lpstr>Genel Bilgiler</vt:lpstr>
      <vt:lpstr>Genel Bilgiler</vt:lpstr>
      <vt:lpstr>Genel Bilgiler</vt:lpstr>
      <vt:lpstr>Coğrafi Konum</vt:lpstr>
      <vt:lpstr>İthalat</vt:lpstr>
      <vt:lpstr>İthalat</vt:lpstr>
      <vt:lpstr>İhracat</vt:lpstr>
      <vt:lpstr>İhracat</vt:lpstr>
      <vt:lpstr>Neden Mısır</vt:lpstr>
      <vt:lpstr>Üretici Kayıt Sistemi ve Ön Gümrükleme</vt:lpstr>
      <vt:lpstr>Ürün Örneği</vt:lpstr>
      <vt:lpstr>Ürün Örneği</vt:lpstr>
      <vt:lpstr>Ürün Örneği</vt:lpstr>
      <vt:lpstr>Mısır’a İhracat Önerisi</vt:lpstr>
      <vt:lpstr>Mısır’a İhracat Önerisi</vt:lpstr>
      <vt:lpstr>Dikkatiniz İçin Teşekkür Ederim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Malek Al-futaih</cp:lastModifiedBy>
  <cp:revision>324</cp:revision>
  <dcterms:created xsi:type="dcterms:W3CDTF">2022-03-07T14:36:00Z</dcterms:created>
  <dcterms:modified xsi:type="dcterms:W3CDTF">2022-06-24T08:47:34Z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0B52B49AA0B94DA9AFF410C8575BEE01</vt:lpwstr>
  </property>
  <property fmtid="{D5CDD505-2E9C-101B-9397-08002B2CF9AE}" pid="3" name="KSOProductBuildVer">
    <vt:lpwstr>1033-11.2.0.11156</vt:lpwstr>
  </property>
</Properties>
</file>