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  <p:sldId id="266" r:id="rId4"/>
    <p:sldId id="267" r:id="rId5"/>
    <p:sldId id="272" r:id="rId6"/>
    <p:sldId id="300" r:id="rId7"/>
    <p:sldId id="281" r:id="rId8"/>
    <p:sldId id="282" r:id="rId9"/>
    <p:sldId id="283" r:id="rId10"/>
    <p:sldId id="273" r:id="rId11"/>
    <p:sldId id="296" r:id="rId12"/>
    <p:sldId id="284" r:id="rId13"/>
    <p:sldId id="268" r:id="rId14"/>
    <p:sldId id="291" r:id="rId15"/>
    <p:sldId id="269" r:id="rId16"/>
    <p:sldId id="277" r:id="rId17"/>
    <p:sldId id="287" r:id="rId18"/>
    <p:sldId id="285" r:id="rId19"/>
    <p:sldId id="286" r:id="rId20"/>
    <p:sldId id="298" r:id="rId21"/>
    <p:sldId id="288" r:id="rId22"/>
    <p:sldId id="279" r:id="rId23"/>
    <p:sldId id="289" r:id="rId24"/>
    <p:sldId id="292" r:id="rId25"/>
    <p:sldId id="290" r:id="rId26"/>
    <p:sldId id="293" r:id="rId27"/>
    <p:sldId id="294" r:id="rId28"/>
    <p:sldId id="295" r:id="rId29"/>
    <p:sldId id="297" r:id="rId30"/>
    <p:sldId id="299" r:id="rId31"/>
  </p:sldIdLst>
  <p:sldSz cx="11522075" cy="6483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C5C77FF5-0722-4174-BA60-4DB3EEE8CBDE}">
          <p14:sldIdLst>
            <p14:sldId id="257"/>
            <p14:sldId id="266"/>
            <p14:sldId id="267"/>
            <p14:sldId id="272"/>
            <p14:sldId id="300"/>
            <p14:sldId id="281"/>
            <p14:sldId id="282"/>
            <p14:sldId id="283"/>
            <p14:sldId id="273"/>
            <p14:sldId id="296"/>
            <p14:sldId id="284"/>
            <p14:sldId id="268"/>
            <p14:sldId id="291"/>
            <p14:sldId id="269"/>
          </p14:sldIdLst>
        </p14:section>
        <p14:section name="Başlıksız Bölüm" id="{E94E1F68-F1AE-4191-9921-F8472C9D09C3}">
          <p14:sldIdLst>
            <p14:sldId id="277"/>
            <p14:sldId id="287"/>
            <p14:sldId id="285"/>
            <p14:sldId id="286"/>
            <p14:sldId id="298"/>
            <p14:sldId id="288"/>
            <p14:sldId id="279"/>
            <p14:sldId id="289"/>
            <p14:sldId id="292"/>
            <p14:sldId id="290"/>
            <p14:sldId id="293"/>
            <p14:sldId id="294"/>
            <p14:sldId id="295"/>
            <p14:sldId id="297"/>
            <p14:sldId id="29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9871" autoAdjust="0"/>
  </p:normalViewPr>
  <p:slideViewPr>
    <p:cSldViewPr snapToGrid="0" snapToObjects="1">
      <p:cViewPr>
        <p:scale>
          <a:sx n="70" d="100"/>
          <a:sy n="70" d="100"/>
        </p:scale>
        <p:origin x="-864" y="-252"/>
      </p:cViewPr>
      <p:guideLst>
        <p:guide orient="horz" pos="2042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6" y="2014041"/>
            <a:ext cx="9793764" cy="1389718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1" y="3673898"/>
            <a:ext cx="8065453" cy="1656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504" y="259635"/>
            <a:ext cx="2592467" cy="5531858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104" y="259635"/>
            <a:ext cx="7585366" cy="5531858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4166153"/>
            <a:ext cx="9793764" cy="128766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2747921"/>
            <a:ext cx="9793764" cy="141823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104" y="1512782"/>
            <a:ext cx="5088916" cy="42787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7055" y="1512782"/>
            <a:ext cx="5088916" cy="42787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451250"/>
            <a:ext cx="5090917" cy="6048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104" y="2056062"/>
            <a:ext cx="5090917" cy="37354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055" y="1451250"/>
            <a:ext cx="5092917" cy="6048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055" y="2056062"/>
            <a:ext cx="5092917" cy="37354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5" y="258133"/>
            <a:ext cx="3790683" cy="10985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811" y="258134"/>
            <a:ext cx="6441160" cy="55333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05" y="1356701"/>
            <a:ext cx="3790683" cy="44347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8407" y="4538345"/>
            <a:ext cx="6913245" cy="5357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8407" y="579299"/>
            <a:ext cx="6913245" cy="38900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8407" y="5074122"/>
            <a:ext cx="6913245" cy="7608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  <a:endParaRPr lang="tr-TR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259635"/>
            <a:ext cx="10369868" cy="1080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512782"/>
            <a:ext cx="10369868" cy="4278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  <a:endParaRPr lang="tr-TR" smtClean="0"/>
          </a:p>
          <a:p>
            <a:pPr lvl="1"/>
            <a:r>
              <a:rPr lang="tr-TR" smtClean="0"/>
              <a:t>Second level</a:t>
            </a:r>
            <a:endParaRPr lang="tr-TR" smtClean="0"/>
          </a:p>
          <a:p>
            <a:pPr lvl="2"/>
            <a:r>
              <a:rPr lang="tr-TR" smtClean="0"/>
              <a:t>Third level</a:t>
            </a:r>
            <a:endParaRPr lang="tr-TR" smtClean="0"/>
          </a:p>
          <a:p>
            <a:pPr lvl="3"/>
            <a:r>
              <a:rPr lang="tr-TR" smtClean="0"/>
              <a:t>Fourth level</a:t>
            </a:r>
            <a:endParaRPr lang="tr-TR" smtClean="0"/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6104" y="6009106"/>
            <a:ext cx="2688484" cy="345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B2E83-7A83-9445-BDC8-109636BBAD8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6709" y="6009106"/>
            <a:ext cx="3648657" cy="345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7487" y="6009106"/>
            <a:ext cx="2688484" cy="3451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8FC4B-3CCB-734D-8584-A49A55B0B3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0.jpeg"/><Relationship Id="rId1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2.jpeg"/><Relationship Id="rId1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1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91.png"/><Relationship Id="rId7" Type="http://schemas.openxmlformats.org/officeDocument/2006/relationships/image" Target="../media/image90.jpeg"/><Relationship Id="rId6" Type="http://schemas.openxmlformats.org/officeDocument/2006/relationships/image" Target="../media/image4.jpeg"/><Relationship Id="rId5" Type="http://schemas.openxmlformats.org/officeDocument/2006/relationships/image" Target="../media/image89.jpeg"/><Relationship Id="rId4" Type="http://schemas.openxmlformats.org/officeDocument/2006/relationships/image" Target="../media/image3.jpeg"/><Relationship Id="rId3" Type="http://schemas.openxmlformats.org/officeDocument/2006/relationships/image" Target="../media/image2.jpe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7.jpeg"/><Relationship Id="rId10" Type="http://schemas.openxmlformats.org/officeDocument/2006/relationships/image" Target="../media/image26.pn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3" Type="http://schemas.openxmlformats.org/officeDocument/2006/relationships/slideLayout" Target="../slideLayouts/slideLayout6.xml"/><Relationship Id="rId12" Type="http://schemas.openxmlformats.org/officeDocument/2006/relationships/image" Target="../media/image41.jpeg"/><Relationship Id="rId11" Type="http://schemas.openxmlformats.org/officeDocument/2006/relationships/image" Target="../media/image40.png"/><Relationship Id="rId10" Type="http://schemas.openxmlformats.org/officeDocument/2006/relationships/image" Target="../media/image39.jpeg"/><Relationship Id="rId1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-pak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6" y="0"/>
            <a:ext cx="11522543" cy="6483350"/>
          </a:xfrm>
          <a:prstGeom prst="rect">
            <a:avLst/>
          </a:prstGeom>
        </p:spPr>
      </p:pic>
      <p:pic>
        <p:nvPicPr>
          <p:cNvPr id="17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45" y="5431155"/>
            <a:ext cx="2038140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>
            <a:off x="3377844" y="-1"/>
            <a:ext cx="5268642" cy="52322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en-US" sz="2800" b="1" dirty="0" smtClean="0"/>
              <a:t> PAKİSTAN İSLAM CUMHURİYETİ</a:t>
            </a:r>
            <a:endParaRPr lang="en-US" sz="2800" b="1" dirty="0"/>
          </a:p>
        </p:txBody>
      </p:sp>
      <p:pic>
        <p:nvPicPr>
          <p:cNvPr id="19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40" y="5439410"/>
            <a:ext cx="2440022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Subtitle 2"/>
          <p:cNvSpPr txBox="1"/>
          <p:nvPr/>
        </p:nvSpPr>
        <p:spPr>
          <a:xfrm>
            <a:off x="888359" y="1271530"/>
            <a:ext cx="8065453" cy="88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600" b="1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01372" y="4931941"/>
            <a:ext cx="2753190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2. ÜLKE SUNUM YARISMASI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88365" y="3799205"/>
            <a:ext cx="4633595" cy="99504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b="1" dirty="0" smtClean="0">
                <a:solidFill>
                  <a:schemeClr val="tx1"/>
                </a:solidFill>
                <a:latin typeface="Myriad Pro"/>
                <a:cs typeface="Myriad Pro"/>
              </a:rPr>
              <a:t>PAKİSTAN BİLGİLENDİRME </a:t>
            </a:r>
            <a:r>
              <a:rPr lang="en-US" sz="1600" b="1" dirty="0" err="1" smtClean="0">
                <a:solidFill>
                  <a:schemeClr val="tx1"/>
                </a:solidFill>
                <a:latin typeface="Myriad Pro"/>
                <a:cs typeface="Myriad Pro"/>
              </a:rPr>
              <a:t>ve</a:t>
            </a:r>
            <a:r>
              <a:rPr lang="en-US" sz="1600" b="1" dirty="0" smtClean="0">
                <a:solidFill>
                  <a:schemeClr val="tx1"/>
                </a:solidFill>
                <a:latin typeface="Myriad Pro"/>
                <a:cs typeface="Myriad Pro"/>
              </a:rPr>
              <a:t> TICARET</a:t>
            </a:r>
            <a:endParaRPr lang="tr-TR" sz="1600" b="1" dirty="0" smtClean="0">
              <a:solidFill>
                <a:schemeClr val="tx1"/>
              </a:solidFill>
              <a:latin typeface="Myriad Pro"/>
              <a:cs typeface="Myriad Pro"/>
            </a:endParaRPr>
          </a:p>
          <a:p>
            <a:pPr algn="ctr"/>
            <a:r>
              <a:rPr lang="tr-TR" sz="1600" b="1" dirty="0" smtClean="0">
                <a:solidFill>
                  <a:schemeClr val="tx1"/>
                </a:solidFill>
                <a:latin typeface="Myriad Pro"/>
                <a:cs typeface="Myriad Pro"/>
              </a:rPr>
              <a:t>Hazırlayan: Ahme</a:t>
            </a:r>
            <a:r>
              <a:rPr lang="en-US" sz="1600" b="1" dirty="0" smtClean="0">
                <a:solidFill>
                  <a:schemeClr val="tx1"/>
                </a:solidFill>
                <a:latin typeface="Myriad Pro"/>
                <a:cs typeface="Myriad Pro"/>
              </a:rPr>
              <a:t>d</a:t>
            </a:r>
            <a:r>
              <a:rPr lang="tr-TR" sz="1600" b="1" dirty="0" smtClean="0">
                <a:solidFill>
                  <a:schemeClr val="tx1"/>
                </a:solidFill>
                <a:latin typeface="Myriad Pro"/>
                <a:cs typeface="Myriad Pro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latin typeface="Myriad Pro"/>
                <a:cs typeface="Myriad Pro"/>
              </a:rPr>
              <a:t>Ali</a:t>
            </a:r>
            <a:r>
              <a:rPr lang="en-US" b="1" dirty="0" smtClean="0">
                <a:solidFill>
                  <a:schemeClr val="tx1"/>
                </a:solidFill>
                <a:latin typeface="Myriad Pro"/>
                <a:cs typeface="Myriad Pro"/>
              </a:rPr>
              <a:t> </a:t>
            </a:r>
            <a:endParaRPr lang="en-US" b="1" dirty="0" smtClean="0">
              <a:solidFill>
                <a:schemeClr val="tx1"/>
              </a:solidFill>
              <a:latin typeface="Myriad Pro"/>
              <a:cs typeface="Myriad Pro"/>
            </a:endParaRPr>
          </a:p>
          <a:p>
            <a:pPr algn="ctr"/>
            <a:r>
              <a:rPr lang="tr-TR" sz="1400" spc="300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GENÇ TİCARET KÖPRÜSÜ</a:t>
            </a:r>
            <a:endParaRPr lang="tr-TR" sz="1400" spc="300" dirty="0" smtClean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WhatsApp Image 2022-06-23 at 10.49.47 AM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596" y="5439723"/>
            <a:ext cx="1645920" cy="9058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Callout 7"/>
          <p:cNvSpPr/>
          <p:nvPr/>
        </p:nvSpPr>
        <p:spPr>
          <a:xfrm>
            <a:off x="7994821" y="409433"/>
            <a:ext cx="3278230" cy="1856796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Pakistan'da</a:t>
            </a:r>
            <a:r>
              <a:rPr lang="en-US" b="1" dirty="0" smtClean="0"/>
              <a:t> </a:t>
            </a:r>
            <a:r>
              <a:rPr lang="en-US" b="1" dirty="0" err="1" smtClean="0"/>
              <a:t>nasıl</a:t>
            </a:r>
            <a:r>
              <a:rPr lang="en-US" b="1" dirty="0" smtClean="0"/>
              <a:t> </a:t>
            </a:r>
            <a:r>
              <a:rPr lang="en-US" b="1" dirty="0" err="1" smtClean="0"/>
              <a:t>Türkiye'den</a:t>
            </a:r>
            <a:r>
              <a:rPr lang="en-US" b="1" dirty="0" smtClean="0"/>
              <a:t> </a:t>
            </a:r>
            <a:r>
              <a:rPr lang="en-US" b="1" dirty="0" err="1" smtClean="0"/>
              <a:t>alışveriş</a:t>
            </a:r>
            <a:r>
              <a:rPr lang="en-US" b="1" dirty="0" smtClean="0"/>
              <a:t> </a:t>
            </a:r>
            <a:r>
              <a:rPr lang="en-US" b="1" dirty="0" err="1" smtClean="0"/>
              <a:t>yapabiliriz</a:t>
            </a:r>
            <a:r>
              <a:rPr lang="en-US" b="1" dirty="0" smtClean="0"/>
              <a:t> ??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802898" y="4040639"/>
            <a:ext cx="2800350" cy="781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873" y="5331555"/>
            <a:ext cx="2238375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1469" y="4202564"/>
            <a:ext cx="2752647" cy="84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ownlo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209" y="5169393"/>
            <a:ext cx="2542356" cy="115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shopp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90077"/>
            <a:ext cx="4802898" cy="240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ikartmalar-3d-kucuk-insanlar-bir-soru-isareti.jpg.jpg"/>
          <p:cNvPicPr>
            <a:picLocks noChangeAspect="1"/>
          </p:cNvPicPr>
          <p:nvPr/>
        </p:nvPicPr>
        <p:blipFill>
          <a:blip r:embed="rId6"/>
          <a:srcRect l="15758" t="5143" r="19394" b="8229"/>
          <a:stretch>
            <a:fillRect/>
          </a:stretch>
        </p:blipFill>
        <p:spPr>
          <a:xfrm>
            <a:off x="7994821" y="2548800"/>
            <a:ext cx="2100867" cy="330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182880" y="91440"/>
            <a:ext cx="4868562" cy="11615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INTERNETTEN ALIŞVERİŞ</a:t>
            </a:r>
            <a:endParaRPr lang="en-US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67.jp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720808" cy="6483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/>
          <p:nvPr/>
        </p:nvSpPr>
        <p:spPr>
          <a:xfrm>
            <a:off x="180688" y="621256"/>
            <a:ext cx="9331802" cy="10805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ÖNERİLERİ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7280" y="914400"/>
            <a:ext cx="1841282" cy="438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İHRACAT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66160" y="914400"/>
            <a:ext cx="1828800" cy="4520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İTHALAT 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/>
          <p:nvPr/>
        </p:nvSpPr>
        <p:spPr>
          <a:xfrm>
            <a:off x="510248" y="1456880"/>
            <a:ext cx="3224605" cy="350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i="1" dirty="0"/>
          </a:p>
        </p:txBody>
      </p:sp>
      <p:sp>
        <p:nvSpPr>
          <p:cNvPr id="12" name="Content Placeholder 2"/>
          <p:cNvSpPr txBox="1"/>
          <p:nvPr/>
        </p:nvSpPr>
        <p:spPr>
          <a:xfrm>
            <a:off x="510248" y="1863787"/>
            <a:ext cx="3365571" cy="64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endParaRPr lang="en-US" sz="1050" i="1" dirty="0"/>
          </a:p>
        </p:txBody>
      </p:sp>
      <p:sp>
        <p:nvSpPr>
          <p:cNvPr id="13" name="Content Placeholder 2"/>
          <p:cNvSpPr txBox="1"/>
          <p:nvPr/>
        </p:nvSpPr>
        <p:spPr>
          <a:xfrm>
            <a:off x="584123" y="1146381"/>
            <a:ext cx="10419939" cy="4699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tr-TR" sz="1200" dirty="0">
              <a:latin typeface="+mj-lt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Unvan 6"/>
          <p:cNvSpPr txBox="1"/>
          <p:nvPr/>
        </p:nvSpPr>
        <p:spPr>
          <a:xfrm>
            <a:off x="510248" y="-42503"/>
            <a:ext cx="9793764" cy="849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2000" b="1" dirty="0">
              <a:ea typeface="+mn-ea"/>
              <a:cs typeface="Myriad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4139" y="1806900"/>
            <a:ext cx="6339017" cy="33239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/>
              <a:t>Sofralık</a:t>
            </a:r>
            <a:r>
              <a:rPr lang="en-US" sz="1400" dirty="0" smtClean="0"/>
              <a:t> </a:t>
            </a:r>
            <a:r>
              <a:rPr lang="en-US" sz="1400" dirty="0" err="1" smtClean="0"/>
              <a:t>yağlar</a:t>
            </a:r>
            <a:r>
              <a:rPr lang="en-US" sz="1400" dirty="0" smtClean="0"/>
              <a:t> </a:t>
            </a:r>
            <a:r>
              <a:rPr lang="en-US" sz="1400" dirty="0" err="1" smtClean="0"/>
              <a:t>alanında</a:t>
            </a:r>
            <a:r>
              <a:rPr lang="en-US" sz="1400" dirty="0" smtClean="0"/>
              <a:t>, Pakistan </a:t>
            </a:r>
            <a:r>
              <a:rPr lang="en-US" sz="1400" dirty="0" err="1" smtClean="0"/>
              <a:t>dünyanın</a:t>
            </a:r>
            <a:r>
              <a:rPr lang="en-US" sz="1400" dirty="0" smtClean="0"/>
              <a:t> en </a:t>
            </a:r>
            <a:r>
              <a:rPr lang="en-US" sz="1400" dirty="0" err="1" smtClean="0"/>
              <a:t>büyük</a:t>
            </a:r>
            <a:r>
              <a:rPr lang="en-US" sz="1400" dirty="0" smtClean="0"/>
              <a:t> 4. </a:t>
            </a:r>
            <a:r>
              <a:rPr lang="en-US" sz="1400" dirty="0" err="1" smtClean="0"/>
              <a:t>pazarıdır</a:t>
            </a:r>
            <a:r>
              <a:rPr lang="en-US" sz="1400" dirty="0" smtClean="0"/>
              <a:t> </a:t>
            </a:r>
            <a:r>
              <a:rPr lang="en-US" sz="1400" dirty="0" err="1" smtClean="0"/>
              <a:t>ve</a:t>
            </a:r>
            <a:r>
              <a:rPr lang="en-US" sz="1400" dirty="0" smtClean="0"/>
              <a:t> </a:t>
            </a:r>
            <a:r>
              <a:rPr lang="en-US" sz="1400" dirty="0" err="1" smtClean="0"/>
              <a:t>sofralık</a:t>
            </a:r>
            <a:endParaRPr lang="en-US" sz="1400" dirty="0" smtClean="0"/>
          </a:p>
          <a:p>
            <a:r>
              <a:rPr lang="en-US" sz="1400" dirty="0" err="1" smtClean="0">
                <a:solidFill>
                  <a:srgbClr val="0070C0"/>
                </a:solidFill>
              </a:rPr>
              <a:t>yağların</a:t>
            </a:r>
            <a:r>
              <a:rPr lang="en-US" sz="1400" dirty="0" smtClean="0">
                <a:solidFill>
                  <a:srgbClr val="0070C0"/>
                </a:solidFill>
              </a:rPr>
              <a:t> %75’ini </a:t>
            </a:r>
            <a:r>
              <a:rPr lang="en-US" sz="1400" dirty="0" err="1" smtClean="0"/>
              <a:t>ithal</a:t>
            </a:r>
            <a:r>
              <a:rPr lang="en-US" sz="1400" dirty="0" smtClean="0"/>
              <a:t> </a:t>
            </a:r>
            <a:r>
              <a:rPr lang="en-US" sz="1400" dirty="0" err="1" smtClean="0"/>
              <a:t>etmektedir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endParaRPr lang="en-US" sz="1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  2.1 </a:t>
            </a:r>
            <a:r>
              <a:rPr lang="en-US" sz="1400" dirty="0" err="1" smtClean="0"/>
              <a:t>milyar</a:t>
            </a:r>
            <a:r>
              <a:rPr lang="en-US" sz="1400" dirty="0" smtClean="0"/>
              <a:t> </a:t>
            </a:r>
            <a:r>
              <a:rPr lang="en-US" sz="1400" dirty="0" err="1" smtClean="0"/>
              <a:t>dolarını</a:t>
            </a:r>
            <a:r>
              <a:rPr lang="en-US" sz="1400" dirty="0" smtClean="0"/>
              <a:t> </a:t>
            </a:r>
            <a:r>
              <a:rPr lang="en-US" sz="1400" dirty="0" err="1" smtClean="0"/>
              <a:t>doğrudan</a:t>
            </a:r>
            <a:r>
              <a:rPr lang="en-US" sz="1400" dirty="0" smtClean="0"/>
              <a:t> </a:t>
            </a:r>
            <a:r>
              <a:rPr lang="en-US" sz="1400" dirty="0" err="1" smtClean="0"/>
              <a:t>yağ</a:t>
            </a:r>
            <a:r>
              <a:rPr lang="en-US" sz="1400" dirty="0" smtClean="0"/>
              <a:t> </a:t>
            </a:r>
            <a:r>
              <a:rPr lang="en-US" sz="1400" dirty="0" err="1" smtClean="0"/>
              <a:t>olarak</a:t>
            </a:r>
            <a:r>
              <a:rPr lang="en-US" sz="1400" dirty="0" smtClean="0"/>
              <a:t> </a:t>
            </a:r>
            <a:r>
              <a:rPr lang="en-US" sz="1400" dirty="0" err="1" smtClean="0"/>
              <a:t>ithal</a:t>
            </a:r>
            <a:r>
              <a:rPr lang="en-US" sz="1400" dirty="0" smtClean="0"/>
              <a:t> </a:t>
            </a:r>
            <a:r>
              <a:rPr lang="en-US" sz="1400" dirty="0" err="1" smtClean="0"/>
              <a:t>ederken</a:t>
            </a:r>
            <a:r>
              <a:rPr lang="en-US" sz="1400" dirty="0" smtClean="0"/>
              <a:t>, 1.5 </a:t>
            </a:r>
            <a:r>
              <a:rPr lang="en-US" sz="1400" dirty="0" err="1" smtClean="0"/>
              <a:t>milyar</a:t>
            </a:r>
            <a:r>
              <a:rPr lang="en-US" sz="1400" dirty="0" smtClean="0"/>
              <a:t> </a:t>
            </a:r>
            <a:r>
              <a:rPr lang="en-US" sz="1400" dirty="0" err="1" smtClean="0"/>
              <a:t>dolarlık</a:t>
            </a:r>
            <a:r>
              <a:rPr lang="en-US" sz="1400" dirty="0" smtClean="0"/>
              <a:t> </a:t>
            </a:r>
            <a:r>
              <a:rPr lang="en-US" sz="1400" dirty="0" err="1" smtClean="0"/>
              <a:t>bölümünü</a:t>
            </a:r>
            <a:r>
              <a:rPr lang="en-US" sz="1400" dirty="0" smtClean="0"/>
              <a:t> de </a:t>
            </a:r>
            <a:r>
              <a:rPr lang="en-US" sz="1400" dirty="0" err="1" smtClean="0"/>
              <a:t>yağ</a:t>
            </a:r>
            <a:r>
              <a:rPr lang="en-US" sz="1400" dirty="0" smtClean="0"/>
              <a:t> </a:t>
            </a:r>
            <a:r>
              <a:rPr lang="en-US" sz="1400" dirty="0" err="1" smtClean="0"/>
              <a:t>tohumu</a:t>
            </a:r>
            <a:r>
              <a:rPr lang="en-US" sz="1400" dirty="0" smtClean="0"/>
              <a:t> </a:t>
            </a:r>
            <a:r>
              <a:rPr lang="en-US" sz="1400" dirty="0" err="1" smtClean="0"/>
              <a:t>olarak</a:t>
            </a:r>
            <a:r>
              <a:rPr lang="en-US" sz="1400" dirty="0" smtClean="0"/>
              <a:t> </a:t>
            </a:r>
            <a:r>
              <a:rPr lang="en-US" sz="1400" dirty="0" err="1" smtClean="0"/>
              <a:t>ithal</a:t>
            </a:r>
            <a:r>
              <a:rPr lang="en-US" sz="1400" dirty="0" smtClean="0"/>
              <a:t> </a:t>
            </a:r>
            <a:r>
              <a:rPr lang="en-US" sz="1400" dirty="0" err="1" smtClean="0"/>
              <a:t>etmektedir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endParaRPr lang="en-US" sz="1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/>
              <a:t>Türkiye’nin</a:t>
            </a:r>
            <a:r>
              <a:rPr lang="en-US" sz="1400" dirty="0" smtClean="0"/>
              <a:t> </a:t>
            </a:r>
            <a:r>
              <a:rPr lang="en-US" sz="1400" dirty="0" err="1" smtClean="0"/>
              <a:t>döviz</a:t>
            </a:r>
            <a:r>
              <a:rPr lang="en-US" sz="1400" dirty="0" smtClean="0"/>
              <a:t> </a:t>
            </a:r>
            <a:r>
              <a:rPr lang="en-US" sz="1400" dirty="0" err="1" smtClean="0"/>
              <a:t>karşısında</a:t>
            </a:r>
            <a:r>
              <a:rPr lang="en-US" sz="1400" dirty="0" smtClean="0"/>
              <a:t> </a:t>
            </a:r>
            <a:r>
              <a:rPr lang="en-US" sz="1400" dirty="0" err="1" smtClean="0"/>
              <a:t>rekabetçi</a:t>
            </a:r>
            <a:r>
              <a:rPr lang="en-US" sz="1400" dirty="0" smtClean="0"/>
              <a:t> </a:t>
            </a:r>
            <a:r>
              <a:rPr lang="en-US" sz="1400" dirty="0" err="1" smtClean="0"/>
              <a:t>konumunun</a:t>
            </a:r>
            <a:r>
              <a:rPr lang="en-US" sz="1400" dirty="0" smtClean="0"/>
              <a:t> </a:t>
            </a:r>
            <a:r>
              <a:rPr lang="en-US" sz="1400" dirty="0" err="1" smtClean="0"/>
              <a:t>yükselmesi</a:t>
            </a:r>
            <a:r>
              <a:rPr lang="en-US" sz="1400" dirty="0" smtClean="0"/>
              <a:t> </a:t>
            </a:r>
            <a:r>
              <a:rPr lang="en-US" sz="1400" dirty="0" err="1" smtClean="0"/>
              <a:t>ile</a:t>
            </a:r>
            <a:r>
              <a:rPr lang="en-US" sz="1400" dirty="0" smtClean="0"/>
              <a:t> palm </a:t>
            </a:r>
            <a:r>
              <a:rPr lang="en-US" sz="1400" dirty="0" err="1" smtClean="0"/>
              <a:t>yağı</a:t>
            </a:r>
            <a:endParaRPr lang="en-US" sz="1400" dirty="0" smtClean="0"/>
          </a:p>
          <a:p>
            <a:r>
              <a:rPr lang="en-US" sz="1400" dirty="0" err="1" smtClean="0"/>
              <a:t>ihracatı</a:t>
            </a:r>
            <a:r>
              <a:rPr lang="en-US" sz="1400" dirty="0" smtClean="0"/>
              <a:t> </a:t>
            </a:r>
            <a:r>
              <a:rPr lang="en-US" sz="1400" dirty="0" err="1" smtClean="0"/>
              <a:t>alanında</a:t>
            </a:r>
            <a:r>
              <a:rPr lang="en-US" sz="1400" dirty="0" smtClean="0"/>
              <a:t> </a:t>
            </a:r>
            <a:r>
              <a:rPr lang="en-US" sz="1400" dirty="0" err="1" smtClean="0"/>
              <a:t>Türkiye</a:t>
            </a:r>
            <a:r>
              <a:rPr lang="en-US" sz="1400" dirty="0" smtClean="0"/>
              <a:t> </a:t>
            </a:r>
            <a:r>
              <a:rPr lang="en-US" sz="1400" dirty="0" err="1" smtClean="0"/>
              <a:t>adına</a:t>
            </a:r>
            <a:r>
              <a:rPr lang="en-US" sz="1400" dirty="0" smtClean="0"/>
              <a:t> </a:t>
            </a:r>
            <a:r>
              <a:rPr lang="en-US" sz="1400" dirty="0" err="1" smtClean="0"/>
              <a:t>bir</a:t>
            </a:r>
            <a:r>
              <a:rPr lang="en-US" sz="1400" dirty="0" smtClean="0"/>
              <a:t> </a:t>
            </a:r>
            <a:r>
              <a:rPr lang="en-US" sz="1400" dirty="0" err="1" smtClean="0"/>
              <a:t>fırsat</a:t>
            </a:r>
            <a:r>
              <a:rPr lang="en-US" sz="1400" dirty="0" smtClean="0"/>
              <a:t> </a:t>
            </a:r>
            <a:r>
              <a:rPr lang="en-US" sz="1400" dirty="0" err="1" smtClean="0"/>
              <a:t>yaratılabilir</a:t>
            </a:r>
            <a:r>
              <a:rPr lang="en-US" sz="1400" dirty="0" smtClean="0"/>
              <a:t>.</a:t>
            </a:r>
            <a:endParaRPr lang="en-US" sz="1400" dirty="0" smtClean="0"/>
          </a:p>
          <a:p>
            <a:endParaRPr lang="en-US" sz="1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B0F0"/>
                </a:solidFill>
              </a:rPr>
              <a:t> </a:t>
            </a:r>
            <a:r>
              <a:rPr lang="en-US" sz="1400" dirty="0" err="1" smtClean="0">
                <a:solidFill>
                  <a:srgbClr val="00B0F0"/>
                </a:solidFill>
              </a:rPr>
              <a:t>Zeytin</a:t>
            </a:r>
            <a:r>
              <a:rPr lang="en-US" sz="1400" dirty="0" smtClean="0">
                <a:solidFill>
                  <a:srgbClr val="00B0F0"/>
                </a:solidFill>
              </a:rPr>
              <a:t> </a:t>
            </a:r>
            <a:r>
              <a:rPr lang="en-US" sz="1400" dirty="0" err="1" smtClean="0">
                <a:solidFill>
                  <a:srgbClr val="00B0F0"/>
                </a:solidFill>
              </a:rPr>
              <a:t>yağında</a:t>
            </a:r>
            <a:r>
              <a:rPr lang="en-US" sz="1400" dirty="0" smtClean="0">
                <a:solidFill>
                  <a:srgbClr val="00B0F0"/>
                </a:solidFill>
              </a:rPr>
              <a:t> </a:t>
            </a:r>
            <a:r>
              <a:rPr lang="en-US" sz="1400" dirty="0" err="1" smtClean="0"/>
              <a:t>Pakistan’ın</a:t>
            </a:r>
            <a:r>
              <a:rPr lang="en-US" sz="1400" dirty="0" smtClean="0"/>
              <a:t> </a:t>
            </a:r>
            <a:r>
              <a:rPr lang="en-US" sz="1400" dirty="0" err="1" smtClean="0"/>
              <a:t>ithalatı</a:t>
            </a:r>
            <a:r>
              <a:rPr lang="en-US" sz="1400" dirty="0" smtClean="0"/>
              <a:t> 3.ülkeler </a:t>
            </a:r>
            <a:r>
              <a:rPr lang="en-US" sz="1400" dirty="0" err="1" smtClean="0"/>
              <a:t>yoluyla</a:t>
            </a:r>
            <a:r>
              <a:rPr lang="en-US" sz="1400" dirty="0" smtClean="0"/>
              <a:t> </a:t>
            </a:r>
            <a:r>
              <a:rPr lang="en-US" sz="1400" dirty="0" err="1" smtClean="0"/>
              <a:t>çok</a:t>
            </a:r>
            <a:r>
              <a:rPr lang="en-US" sz="1400" dirty="0" smtClean="0"/>
              <a:t> </a:t>
            </a:r>
            <a:r>
              <a:rPr lang="en-US" sz="1400" dirty="0" err="1" smtClean="0"/>
              <a:t>az</a:t>
            </a:r>
            <a:r>
              <a:rPr lang="en-US" sz="1400" dirty="0" smtClean="0"/>
              <a:t> </a:t>
            </a:r>
            <a:r>
              <a:rPr lang="en-US" sz="1400" dirty="0" err="1" smtClean="0"/>
              <a:t>bir</a:t>
            </a:r>
            <a:r>
              <a:rPr lang="en-US" sz="1400" dirty="0" smtClean="0"/>
              <a:t> </a:t>
            </a:r>
            <a:r>
              <a:rPr lang="en-US" sz="1400" dirty="0" err="1" smtClean="0"/>
              <a:t>miktarda</a:t>
            </a:r>
            <a:r>
              <a:rPr lang="en-US" sz="1400" dirty="0" smtClean="0"/>
              <a:t> </a:t>
            </a:r>
            <a:r>
              <a:rPr lang="en-US" sz="1400" dirty="0" err="1" smtClean="0"/>
              <a:t>gerçekleşmekte</a:t>
            </a:r>
            <a:r>
              <a:rPr lang="en-US" sz="1400" dirty="0" smtClean="0"/>
              <a:t> </a:t>
            </a:r>
            <a:r>
              <a:rPr lang="en-US" sz="1400" dirty="0" err="1" smtClean="0"/>
              <a:t>ve</a:t>
            </a:r>
            <a:r>
              <a:rPr lang="en-US" sz="1400" dirty="0" smtClean="0"/>
              <a:t> </a:t>
            </a:r>
            <a:r>
              <a:rPr lang="en-US" sz="1400" dirty="0" err="1" smtClean="0"/>
              <a:t>kalitesinin</a:t>
            </a:r>
            <a:r>
              <a:rPr lang="en-US" sz="1400" dirty="0" smtClean="0"/>
              <a:t> </a:t>
            </a:r>
            <a:r>
              <a:rPr lang="en-US" sz="1400" dirty="0" err="1" smtClean="0"/>
              <a:t>düşük</a:t>
            </a:r>
            <a:r>
              <a:rPr lang="en-US" sz="1400" dirty="0" smtClean="0"/>
              <a:t> </a:t>
            </a:r>
            <a:r>
              <a:rPr lang="en-US" sz="1400" dirty="0" err="1" smtClean="0"/>
              <a:t>olduğu</a:t>
            </a:r>
            <a:r>
              <a:rPr lang="en-US" sz="1400" dirty="0" smtClean="0"/>
              <a:t> </a:t>
            </a:r>
            <a:r>
              <a:rPr lang="en-US" sz="1400" dirty="0" err="1" smtClean="0"/>
              <a:t>görülmektedir</a:t>
            </a:r>
            <a:r>
              <a:rPr lang="en-US" sz="1400" dirty="0" smtClean="0"/>
              <a:t>. Bu </a:t>
            </a:r>
            <a:r>
              <a:rPr lang="en-US" sz="1400" dirty="0" err="1" smtClean="0"/>
              <a:t>bağlamda</a:t>
            </a:r>
            <a:r>
              <a:rPr lang="en-US" sz="1400" dirty="0" smtClean="0"/>
              <a:t>, </a:t>
            </a:r>
            <a:r>
              <a:rPr lang="en-US" sz="1400" dirty="0" err="1" smtClean="0"/>
              <a:t>bu</a:t>
            </a:r>
            <a:r>
              <a:rPr lang="en-US" sz="1400" dirty="0" smtClean="0"/>
              <a:t> </a:t>
            </a:r>
            <a:r>
              <a:rPr lang="en-US" sz="1400" dirty="0" err="1" smtClean="0"/>
              <a:t>alanda</a:t>
            </a:r>
            <a:r>
              <a:rPr lang="en-US" sz="1400" dirty="0" smtClean="0"/>
              <a:t> </a:t>
            </a:r>
            <a:r>
              <a:rPr lang="en-US" sz="1400" dirty="0" err="1" smtClean="0"/>
              <a:t>iş</a:t>
            </a:r>
            <a:r>
              <a:rPr lang="en-US" sz="1400" dirty="0" smtClean="0"/>
              <a:t> </a:t>
            </a:r>
            <a:r>
              <a:rPr lang="en-US" sz="1400" dirty="0" err="1" smtClean="0"/>
              <a:t>insanlarımız</a:t>
            </a:r>
            <a:r>
              <a:rPr lang="en-US" sz="1400" dirty="0" smtClean="0"/>
              <a:t> </a:t>
            </a:r>
            <a:r>
              <a:rPr lang="en-US" sz="1400" dirty="0" err="1" smtClean="0"/>
              <a:t>açısından</a:t>
            </a:r>
            <a:r>
              <a:rPr lang="en-US" sz="1400" dirty="0" smtClean="0"/>
              <a:t> </a:t>
            </a:r>
            <a:r>
              <a:rPr lang="en-US" sz="1400" dirty="0" err="1" smtClean="0"/>
              <a:t>bir</a:t>
            </a:r>
            <a:r>
              <a:rPr lang="en-US" sz="1400" dirty="0" smtClean="0"/>
              <a:t> </a:t>
            </a:r>
            <a:r>
              <a:rPr lang="en-US" sz="1400" dirty="0" err="1" smtClean="0"/>
              <a:t>potansiyel</a:t>
            </a:r>
            <a:r>
              <a:rPr lang="en-US" sz="1400" dirty="0" smtClean="0"/>
              <a:t> </a:t>
            </a:r>
            <a:r>
              <a:rPr lang="en-US" sz="1400" dirty="0" err="1" smtClean="0"/>
              <a:t>oluşturduğunu</a:t>
            </a:r>
            <a:r>
              <a:rPr lang="en-US" sz="1400" dirty="0" smtClean="0"/>
              <a:t> </a:t>
            </a:r>
            <a:r>
              <a:rPr lang="en-US" sz="1400" dirty="0" err="1" smtClean="0"/>
              <a:t>söylemek</a:t>
            </a:r>
            <a:r>
              <a:rPr lang="en-US" sz="1400" dirty="0" smtClean="0"/>
              <a:t> </a:t>
            </a:r>
            <a:r>
              <a:rPr lang="en-US" sz="1400" dirty="0" err="1" smtClean="0"/>
              <a:t>isterim</a:t>
            </a:r>
            <a:r>
              <a:rPr lang="en-US" sz="1400" dirty="0" smtClean="0"/>
              <a:t>. </a:t>
            </a:r>
            <a:endParaRPr lang="en-US" sz="1400" dirty="0" smtClean="0"/>
          </a:p>
          <a:p>
            <a:endParaRPr lang="en-US" sz="1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400" dirty="0" err="1" smtClean="0"/>
              <a:t>Margarin</a:t>
            </a:r>
            <a:r>
              <a:rPr lang="en-US" sz="1400" dirty="0" smtClean="0"/>
              <a:t> </a:t>
            </a:r>
            <a:r>
              <a:rPr lang="en-US" sz="1400" dirty="0" err="1" smtClean="0"/>
              <a:t>ürününde</a:t>
            </a:r>
            <a:r>
              <a:rPr lang="en-US" sz="1400" dirty="0" smtClean="0"/>
              <a:t> de </a:t>
            </a:r>
            <a:r>
              <a:rPr lang="en-US" sz="1400" dirty="0" err="1" smtClean="0"/>
              <a:t>Türkiye’nin</a:t>
            </a:r>
            <a:r>
              <a:rPr lang="en-US" sz="1400" dirty="0" smtClean="0"/>
              <a:t> </a:t>
            </a:r>
            <a:r>
              <a:rPr lang="en-US" sz="1400" dirty="0" err="1" smtClean="0"/>
              <a:t>fiyat</a:t>
            </a:r>
            <a:r>
              <a:rPr lang="en-US" sz="1400" dirty="0" smtClean="0"/>
              <a:t> </a:t>
            </a:r>
            <a:r>
              <a:rPr lang="en-US" sz="1400" dirty="0" err="1" smtClean="0"/>
              <a:t>avantajı</a:t>
            </a:r>
            <a:r>
              <a:rPr lang="en-US" sz="1400" dirty="0" smtClean="0"/>
              <a:t> </a:t>
            </a:r>
            <a:r>
              <a:rPr lang="en-US" sz="1400" dirty="0" err="1" smtClean="0"/>
              <a:t>olmasına</a:t>
            </a:r>
            <a:r>
              <a:rPr lang="en-US" sz="1400" dirty="0" smtClean="0"/>
              <a:t> </a:t>
            </a:r>
            <a:r>
              <a:rPr lang="en-US" sz="1400" dirty="0" err="1" smtClean="0"/>
              <a:t>rağmen</a:t>
            </a:r>
            <a:r>
              <a:rPr lang="en-US" sz="1400" dirty="0" smtClean="0"/>
              <a:t> </a:t>
            </a:r>
            <a:r>
              <a:rPr lang="en-US" sz="1400" dirty="0" err="1" smtClean="0"/>
              <a:t>pazar</a:t>
            </a:r>
            <a:r>
              <a:rPr lang="en-US" sz="1400" dirty="0" smtClean="0"/>
              <a:t> </a:t>
            </a:r>
            <a:r>
              <a:rPr lang="en-US" sz="1400" dirty="0" err="1" smtClean="0"/>
              <a:t>payı</a:t>
            </a:r>
            <a:r>
              <a:rPr lang="en-US" sz="1400" dirty="0" smtClean="0"/>
              <a:t> </a:t>
            </a:r>
            <a:r>
              <a:rPr lang="en-US" sz="1400" dirty="0" err="1" smtClean="0"/>
              <a:t>çok</a:t>
            </a:r>
            <a:r>
              <a:rPr lang="en-US" sz="1400" dirty="0" smtClean="0"/>
              <a:t> </a:t>
            </a:r>
            <a:r>
              <a:rPr lang="en-US" sz="1400" dirty="0" err="1" smtClean="0"/>
              <a:t>küçüktür</a:t>
            </a:r>
            <a:r>
              <a:rPr lang="en-US" sz="1400" dirty="0" smtClean="0"/>
              <a:t>.</a:t>
            </a:r>
            <a:endParaRPr lang="en-US" sz="1400" dirty="0" smtClean="0"/>
          </a:p>
        </p:txBody>
      </p:sp>
      <p:pic>
        <p:nvPicPr>
          <p:cNvPr id="9" name="Picture 8" descr="bitkisel-ve-tohum-yaglari-sagliginiz-icin-kotu-mu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4878" y="222422"/>
            <a:ext cx="5207197" cy="333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fats-and-o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78" y="3558746"/>
            <a:ext cx="4279909" cy="265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97708" y="754593"/>
            <a:ext cx="1915298" cy="70153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GIDA SEKTÖRÜ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565" y="0"/>
            <a:ext cx="2217851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b="1" dirty="0" smtClean="0"/>
              <a:t>İHRACAT</a:t>
            </a:r>
            <a:endParaRPr lang="en-US" sz="4000" b="1" dirty="0"/>
          </a:p>
        </p:txBody>
      </p:sp>
      <p:pic>
        <p:nvPicPr>
          <p:cNvPr id="18" name="Picture 17" descr="627041579_tn24_0.jpg"/>
          <p:cNvPicPr>
            <a:picLocks noChangeAspect="1"/>
          </p:cNvPicPr>
          <p:nvPr/>
        </p:nvPicPr>
        <p:blipFill>
          <a:blip r:embed="rId3"/>
          <a:srcRect l="32000" t="8000" r="28000" b="12000"/>
          <a:stretch>
            <a:fillRect/>
          </a:stretch>
        </p:blipFill>
        <p:spPr>
          <a:xfrm>
            <a:off x="6263957" y="3558746"/>
            <a:ext cx="9144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images (2).jpg"/>
          <p:cNvPicPr>
            <a:picLocks noChangeAspect="1"/>
          </p:cNvPicPr>
          <p:nvPr/>
        </p:nvPicPr>
        <p:blipFill>
          <a:blip r:embed="rId4"/>
          <a:srcRect l="15568" t="7033" r="15568" b="10549"/>
          <a:stretch>
            <a:fillRect/>
          </a:stretch>
        </p:blipFill>
        <p:spPr>
          <a:xfrm>
            <a:off x="10308591" y="4069455"/>
            <a:ext cx="1213484" cy="2143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SfdwFEJReb72WVpr-6367857258950355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26" y="4846320"/>
            <a:ext cx="2793731" cy="150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533" y="993122"/>
            <a:ext cx="5240521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  </a:t>
            </a:r>
            <a:r>
              <a:rPr lang="en-US" dirty="0" err="1" smtClean="0"/>
              <a:t>Süt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süt</a:t>
            </a:r>
            <a:r>
              <a:rPr lang="en-US" dirty="0" smtClean="0"/>
              <a:t> </a:t>
            </a:r>
            <a:r>
              <a:rPr lang="en-US" dirty="0" err="1" smtClean="0"/>
              <a:t>ürünlerine</a:t>
            </a:r>
            <a:r>
              <a:rPr lang="en-US" dirty="0" smtClean="0"/>
              <a:t> </a:t>
            </a:r>
            <a:r>
              <a:rPr lang="en-US" dirty="0" err="1" smtClean="0"/>
              <a:t>bakıldığı</a:t>
            </a:r>
            <a:r>
              <a:rPr lang="en-US" dirty="0" smtClean="0"/>
              <a:t> </a:t>
            </a:r>
            <a:r>
              <a:rPr lang="en-US" dirty="0" err="1" smtClean="0"/>
              <a:t>zaman</a:t>
            </a:r>
            <a:r>
              <a:rPr lang="en-US" dirty="0" smtClean="0"/>
              <a:t>, </a:t>
            </a:r>
            <a:r>
              <a:rPr lang="en-US" dirty="0" err="1" smtClean="0"/>
              <a:t>pazarın</a:t>
            </a:r>
            <a:r>
              <a:rPr lang="en-US" dirty="0" smtClean="0"/>
              <a:t> </a:t>
            </a:r>
            <a:r>
              <a:rPr lang="en-US" dirty="0" err="1" smtClean="0"/>
              <a:t>büyüklüğüne</a:t>
            </a:r>
            <a:r>
              <a:rPr lang="en-US" dirty="0" smtClean="0"/>
              <a:t> </a:t>
            </a:r>
            <a:r>
              <a:rPr lang="en-US" dirty="0" err="1" smtClean="0"/>
              <a:t>rağmen</a:t>
            </a:r>
            <a:r>
              <a:rPr lang="en-US" dirty="0" smtClean="0"/>
              <a:t> </a:t>
            </a:r>
            <a:r>
              <a:rPr lang="en-US" dirty="0" err="1" smtClean="0"/>
              <a:t>işlenmiş</a:t>
            </a:r>
            <a:r>
              <a:rPr lang="en-US" dirty="0" smtClean="0"/>
              <a:t> </a:t>
            </a:r>
            <a:r>
              <a:rPr lang="en-US" dirty="0" err="1" smtClean="0"/>
              <a:t>süt</a:t>
            </a:r>
            <a:r>
              <a:rPr lang="en-US" dirty="0" smtClean="0"/>
              <a:t> </a:t>
            </a:r>
            <a:r>
              <a:rPr lang="en-US" dirty="0" err="1" smtClean="0"/>
              <a:t>ürünleri</a:t>
            </a:r>
            <a:r>
              <a:rPr lang="en-US" dirty="0" smtClean="0"/>
              <a:t> </a:t>
            </a:r>
            <a:r>
              <a:rPr lang="en-US" dirty="0" err="1" smtClean="0"/>
              <a:t>pazarı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orandadır</a:t>
            </a:r>
            <a:r>
              <a:rPr lang="en-US" dirty="0" smtClean="0"/>
              <a:t>;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Türkiye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Pakistan </a:t>
            </a:r>
            <a:r>
              <a:rPr lang="en-US" dirty="0" err="1" smtClean="0"/>
              <a:t>arasında</a:t>
            </a:r>
            <a:r>
              <a:rPr lang="en-US" dirty="0" smtClean="0"/>
              <a:t>, </a:t>
            </a:r>
            <a:r>
              <a:rPr lang="en-US" dirty="0" err="1" smtClean="0"/>
              <a:t>hayvan</a:t>
            </a:r>
            <a:r>
              <a:rPr lang="en-US" dirty="0" smtClean="0"/>
              <a:t> </a:t>
            </a:r>
            <a:r>
              <a:rPr lang="en-US" dirty="0" err="1" smtClean="0"/>
              <a:t>çiftliğine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peynir</a:t>
            </a:r>
            <a:r>
              <a:rPr lang="en-US" dirty="0" smtClean="0"/>
              <a:t> </a:t>
            </a:r>
            <a:r>
              <a:rPr lang="en-US" dirty="0" err="1" smtClean="0"/>
              <a:t>üretimine</a:t>
            </a:r>
            <a:r>
              <a:rPr lang="en-US" dirty="0" smtClean="0"/>
              <a:t> </a:t>
            </a:r>
            <a:r>
              <a:rPr lang="en-US" dirty="0" err="1" smtClean="0"/>
              <a:t>yönelik</a:t>
            </a:r>
            <a:r>
              <a:rPr lang="en-US" dirty="0" smtClean="0"/>
              <a:t> </a:t>
            </a:r>
            <a:r>
              <a:rPr lang="en-US" dirty="0" err="1" smtClean="0"/>
              <a:t>anahtar</a:t>
            </a:r>
            <a:r>
              <a:rPr lang="en-US" dirty="0" smtClean="0"/>
              <a:t> </a:t>
            </a:r>
            <a:r>
              <a:rPr lang="en-US" dirty="0" err="1" smtClean="0"/>
              <a:t>teslim</a:t>
            </a:r>
            <a:r>
              <a:rPr lang="en-US" dirty="0" smtClean="0"/>
              <a:t> </a:t>
            </a:r>
            <a:r>
              <a:rPr lang="en-US" dirty="0" err="1" smtClean="0"/>
              <a:t>projeler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ortak</a:t>
            </a:r>
            <a:r>
              <a:rPr lang="en-US" dirty="0" smtClean="0"/>
              <a:t> </a:t>
            </a:r>
            <a:r>
              <a:rPr lang="en-US" dirty="0" err="1" smtClean="0"/>
              <a:t>girişimler</a:t>
            </a:r>
            <a:r>
              <a:rPr lang="en-US" dirty="0" smtClean="0"/>
              <a:t> </a:t>
            </a:r>
            <a:r>
              <a:rPr lang="en-US" dirty="0" err="1" smtClean="0"/>
              <a:t>yapılabilir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5" name="Picture 4" descr="Süt-ürünleri-0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0422" y="3540238"/>
            <a:ext cx="4441653" cy="29027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0533" y="3024447"/>
            <a:ext cx="575945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  </a:t>
            </a:r>
            <a:r>
              <a:rPr lang="en-US" dirty="0" err="1" smtClean="0"/>
              <a:t>Zeytin</a:t>
            </a:r>
            <a:r>
              <a:rPr lang="en-US" dirty="0" smtClean="0"/>
              <a:t> </a:t>
            </a:r>
            <a:r>
              <a:rPr lang="en-US" dirty="0" err="1" smtClean="0"/>
              <a:t>yağı</a:t>
            </a:r>
            <a:r>
              <a:rPr lang="en-US" dirty="0" smtClean="0"/>
              <a:t> </a:t>
            </a:r>
            <a:r>
              <a:rPr lang="en-US" dirty="0" err="1" smtClean="0"/>
              <a:t>ticareti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işbirliği</a:t>
            </a:r>
            <a:r>
              <a:rPr lang="en-US" dirty="0" smtClean="0"/>
              <a:t> </a:t>
            </a:r>
            <a:r>
              <a:rPr lang="en-US" dirty="0" err="1" smtClean="0"/>
              <a:t>önerisinde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Pakistan </a:t>
            </a:r>
            <a:r>
              <a:rPr lang="en-US" dirty="0" err="1" smtClean="0"/>
              <a:t>firmasının</a:t>
            </a:r>
            <a:r>
              <a:rPr lang="en-US" dirty="0" smtClean="0"/>
              <a:t> </a:t>
            </a:r>
            <a:r>
              <a:rPr lang="en-US" dirty="0" err="1" smtClean="0"/>
              <a:t>yıllık</a:t>
            </a:r>
            <a:r>
              <a:rPr lang="en-US" dirty="0" smtClean="0"/>
              <a:t> </a:t>
            </a:r>
            <a:r>
              <a:rPr lang="en-US" dirty="0" err="1" smtClean="0"/>
              <a:t>cirosunun</a:t>
            </a:r>
            <a:r>
              <a:rPr lang="en-US" dirty="0" smtClean="0"/>
              <a:t> 200 </a:t>
            </a:r>
            <a:r>
              <a:rPr lang="en-US" dirty="0" err="1" smtClean="0"/>
              <a:t>milyon</a:t>
            </a:r>
            <a:r>
              <a:rPr lang="en-US" dirty="0" smtClean="0"/>
              <a:t> USD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Pakistan'ın</a:t>
            </a:r>
            <a:r>
              <a:rPr lang="en-US" dirty="0" smtClean="0"/>
              <a:t> </a:t>
            </a:r>
            <a:r>
              <a:rPr lang="en-US" dirty="0" err="1" smtClean="0"/>
              <a:t>tüm</a:t>
            </a:r>
            <a:r>
              <a:rPr lang="en-US" dirty="0" smtClean="0"/>
              <a:t> </a:t>
            </a:r>
            <a:r>
              <a:rPr lang="en-US" dirty="0" err="1" smtClean="0"/>
              <a:t>ana</a:t>
            </a:r>
            <a:r>
              <a:rPr lang="en-US" dirty="0" smtClean="0"/>
              <a:t> </a:t>
            </a:r>
            <a:r>
              <a:rPr lang="en-US" dirty="0" err="1" smtClean="0"/>
              <a:t>şehir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kasabalarında</a:t>
            </a:r>
            <a:r>
              <a:rPr lang="en-US" dirty="0" smtClean="0"/>
              <a:t> </a:t>
            </a:r>
            <a:r>
              <a:rPr lang="en-US" dirty="0" err="1" smtClean="0"/>
              <a:t>geniş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distribütor</a:t>
            </a:r>
            <a:r>
              <a:rPr lang="en-US" dirty="0" smtClean="0"/>
              <a:t> </a:t>
            </a:r>
            <a:r>
              <a:rPr lang="en-US" dirty="0" err="1" smtClean="0"/>
              <a:t>ağına</a:t>
            </a:r>
            <a:r>
              <a:rPr lang="en-US" dirty="0" smtClean="0"/>
              <a:t> </a:t>
            </a:r>
            <a:r>
              <a:rPr lang="en-US" dirty="0" err="1" smtClean="0"/>
              <a:t>sahip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1200 </a:t>
            </a:r>
            <a:r>
              <a:rPr lang="en-US" dirty="0" err="1" smtClean="0"/>
              <a:t>çalışanının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bildirildi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31341" y="128149"/>
            <a:ext cx="3991232" cy="8649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PAKİSTAN'DAN ZEYTİNYAĞI TALEBİ</a:t>
            </a:r>
            <a:endParaRPr lang="en-US" b="1" dirty="0"/>
          </a:p>
        </p:txBody>
      </p:sp>
      <p:pic>
        <p:nvPicPr>
          <p:cNvPr id="14" name="Picture 13" descr="kirklareli-zeytin-cesitl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94" y="4841047"/>
            <a:ext cx="2516230" cy="149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zeytinyaginin-tarihces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0"/>
            <a:ext cx="5242242" cy="354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10212063182898.jpg"/>
          <p:cNvPicPr>
            <a:picLocks noChangeAspect="1"/>
          </p:cNvPicPr>
          <p:nvPr/>
        </p:nvPicPr>
        <p:blipFill>
          <a:blip r:embed="rId4"/>
          <a:srcRect l="17920" r="17920"/>
          <a:stretch>
            <a:fillRect/>
          </a:stretch>
        </p:blipFill>
        <p:spPr>
          <a:xfrm>
            <a:off x="4276677" y="4841047"/>
            <a:ext cx="1027814" cy="160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alamura-scaled.jpg"/>
          <p:cNvPicPr>
            <a:picLocks noChangeAspect="1"/>
          </p:cNvPicPr>
          <p:nvPr/>
        </p:nvPicPr>
        <p:blipFill>
          <a:blip r:embed="rId5"/>
          <a:srcRect l="13106" t="11719" r="13106" b="5859"/>
          <a:stretch>
            <a:fillRect/>
          </a:stretch>
        </p:blipFill>
        <p:spPr>
          <a:xfrm>
            <a:off x="5652709" y="4841047"/>
            <a:ext cx="1254247" cy="160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Unvan 6"/>
          <p:cNvSpPr txBox="1"/>
          <p:nvPr/>
        </p:nvSpPr>
        <p:spPr>
          <a:xfrm>
            <a:off x="510248" y="78562"/>
            <a:ext cx="9793764" cy="849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2000" b="1" dirty="0">
              <a:ea typeface="+mn-ea"/>
              <a:cs typeface="Myriad Pro"/>
            </a:endParaRPr>
          </a:p>
        </p:txBody>
      </p:sp>
      <p:pic>
        <p:nvPicPr>
          <p:cNvPr id="8" name="Picture 7" descr="insaat-maliyetleri-son-durum-projesi-190457-1655796896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88" y="3850144"/>
            <a:ext cx="4058594" cy="263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urk-muteahhitler-pakistanda-34-milyar-dolarlik-proje-ustlendi-projesi-189480-16270474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10" y="0"/>
            <a:ext cx="5467265" cy="339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76349" y="3286016"/>
            <a:ext cx="4469792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err="1" smtClean="0"/>
              <a:t>Pakistan’ın</a:t>
            </a:r>
            <a:r>
              <a:rPr lang="en-US" sz="1600" dirty="0" smtClean="0"/>
              <a:t> </a:t>
            </a:r>
            <a:r>
              <a:rPr lang="en-US" sz="1600" dirty="0" err="1" smtClean="0"/>
              <a:t>inşaat</a:t>
            </a:r>
            <a:r>
              <a:rPr lang="en-US" sz="1600" dirty="0" smtClean="0"/>
              <a:t> </a:t>
            </a:r>
            <a:r>
              <a:rPr lang="en-US" sz="1600" dirty="0" err="1" smtClean="0"/>
              <a:t>sektöründeki</a:t>
            </a:r>
            <a:r>
              <a:rPr lang="en-US" sz="1600" dirty="0" smtClean="0"/>
              <a:t> </a:t>
            </a:r>
            <a:r>
              <a:rPr lang="en-US" sz="1600" dirty="0" err="1" smtClean="0"/>
              <a:t>mevcut</a:t>
            </a:r>
            <a:r>
              <a:rPr lang="en-US" sz="1600" dirty="0" smtClean="0"/>
              <a:t> </a:t>
            </a:r>
            <a:r>
              <a:rPr lang="en-US" sz="1600" dirty="0" err="1" smtClean="0"/>
              <a:t>durumunda</a:t>
            </a:r>
            <a:r>
              <a:rPr lang="en-US" sz="1600" dirty="0" smtClean="0"/>
              <a:t> 12 </a:t>
            </a:r>
            <a:r>
              <a:rPr lang="en-US" sz="1600" dirty="0" err="1" smtClean="0"/>
              <a:t>milyon</a:t>
            </a:r>
            <a:r>
              <a:rPr lang="en-US" sz="1600" dirty="0" smtClean="0"/>
              <a:t> eve </a:t>
            </a:r>
            <a:r>
              <a:rPr lang="en-US" sz="1600" dirty="0" err="1" smtClean="0"/>
              <a:t>ihtiyaç</a:t>
            </a:r>
            <a:r>
              <a:rPr lang="en-US" sz="1600" dirty="0" smtClean="0"/>
              <a:t> </a:t>
            </a:r>
            <a:r>
              <a:rPr lang="en-US" sz="1600" dirty="0" err="1" smtClean="0"/>
              <a:t>duyulmaktadır</a:t>
            </a:r>
            <a:r>
              <a:rPr lang="en-US" sz="1600" dirty="0" smtClean="0"/>
              <a:t> </a:t>
            </a:r>
            <a:r>
              <a:rPr lang="en-US" sz="1600" dirty="0" err="1" smtClean="0"/>
              <a:t>ve</a:t>
            </a:r>
            <a:r>
              <a:rPr lang="en-US" sz="1600" dirty="0" smtClean="0"/>
              <a:t> </a:t>
            </a:r>
            <a:r>
              <a:rPr lang="en-US" sz="1600" dirty="0" err="1" smtClean="0"/>
              <a:t>ortalama</a:t>
            </a:r>
            <a:r>
              <a:rPr lang="en-US" sz="1600" dirty="0" smtClean="0"/>
              <a:t> </a:t>
            </a:r>
            <a:r>
              <a:rPr lang="en-US" sz="1600" dirty="0" err="1" smtClean="0"/>
              <a:t>bir</a:t>
            </a:r>
            <a:r>
              <a:rPr lang="en-US" sz="1600" dirty="0" smtClean="0"/>
              <a:t> </a:t>
            </a:r>
            <a:r>
              <a:rPr lang="en-US" sz="1600" dirty="0" err="1" smtClean="0"/>
              <a:t>ev</a:t>
            </a:r>
            <a:r>
              <a:rPr lang="en-US" sz="1600" dirty="0" smtClean="0"/>
              <a:t> 65 bin </a:t>
            </a:r>
            <a:r>
              <a:rPr lang="en-US" sz="1600" dirty="0" err="1" smtClean="0"/>
              <a:t>dolar</a:t>
            </a:r>
            <a:r>
              <a:rPr lang="en-US" sz="1600" dirty="0" smtClean="0"/>
              <a:t> </a:t>
            </a:r>
            <a:r>
              <a:rPr lang="en-US" sz="1600" dirty="0" err="1" smtClean="0"/>
              <a:t>bir</a:t>
            </a:r>
            <a:r>
              <a:rPr lang="en-US" sz="1600" dirty="0" smtClean="0"/>
              <a:t> </a:t>
            </a:r>
            <a:r>
              <a:rPr lang="en-US" sz="1600" dirty="0" err="1" smtClean="0"/>
              <a:t>maliyete</a:t>
            </a:r>
            <a:r>
              <a:rPr lang="en-US" sz="1600" dirty="0" smtClean="0"/>
              <a:t> </a:t>
            </a:r>
            <a:r>
              <a:rPr lang="en-US" sz="1600" dirty="0" err="1" smtClean="0"/>
              <a:t>sahiptir</a:t>
            </a: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Pakistan </a:t>
            </a:r>
            <a:r>
              <a:rPr lang="en-US" sz="1600" dirty="0" err="1" smtClean="0"/>
              <a:t>tarafından</a:t>
            </a:r>
            <a:r>
              <a:rPr lang="en-US" sz="1600" dirty="0" smtClean="0"/>
              <a:t> </a:t>
            </a:r>
            <a:r>
              <a:rPr lang="en-US" sz="1600" dirty="0" err="1" smtClean="0"/>
              <a:t>uygulamaya</a:t>
            </a:r>
            <a:r>
              <a:rPr lang="en-US" sz="1600" dirty="0" smtClean="0"/>
              <a:t> </a:t>
            </a:r>
            <a:r>
              <a:rPr lang="en-US" sz="1600" dirty="0" err="1" smtClean="0"/>
              <a:t>konulan</a:t>
            </a:r>
            <a:r>
              <a:rPr lang="en-US" sz="1600" dirty="0" smtClean="0"/>
              <a:t> </a:t>
            </a:r>
            <a:r>
              <a:rPr lang="en-US" sz="1600" dirty="0" err="1" smtClean="0"/>
              <a:t>teşvik</a:t>
            </a:r>
            <a:r>
              <a:rPr lang="en-US" sz="1600" dirty="0" smtClean="0"/>
              <a:t> </a:t>
            </a:r>
            <a:r>
              <a:rPr lang="en-US" sz="1600" dirty="0" err="1" smtClean="0"/>
              <a:t>paketinde</a:t>
            </a:r>
            <a:r>
              <a:rPr lang="en-US" sz="1600" dirty="0" smtClean="0"/>
              <a:t> </a:t>
            </a:r>
            <a:r>
              <a:rPr lang="en-US" sz="1600" dirty="0" err="1" smtClean="0"/>
              <a:t>önemli</a:t>
            </a:r>
            <a:r>
              <a:rPr lang="en-US" sz="1600" dirty="0" smtClean="0"/>
              <a:t> </a:t>
            </a:r>
            <a:r>
              <a:rPr lang="en-US" sz="1600" dirty="0" err="1" smtClean="0"/>
              <a:t>vergi</a:t>
            </a:r>
            <a:r>
              <a:rPr lang="en-US" sz="1600" dirty="0" smtClean="0"/>
              <a:t> </a:t>
            </a:r>
            <a:r>
              <a:rPr lang="en-US" sz="1600" dirty="0" err="1" smtClean="0"/>
              <a:t>muafiyetleri</a:t>
            </a:r>
            <a:r>
              <a:rPr lang="en-US" sz="1600" dirty="0" smtClean="0"/>
              <a:t> </a:t>
            </a:r>
            <a:r>
              <a:rPr lang="en-US" sz="1600" dirty="0" err="1" smtClean="0"/>
              <a:t>bulunmaktadır</a:t>
            </a:r>
            <a:r>
              <a:rPr lang="en-US" sz="1600" dirty="0" smtClean="0"/>
              <a:t>, </a:t>
            </a:r>
            <a:r>
              <a:rPr lang="en-US" sz="1600" dirty="0" err="1" smtClean="0"/>
              <a:t>bu</a:t>
            </a:r>
            <a:r>
              <a:rPr lang="en-US" sz="1600" dirty="0" smtClean="0"/>
              <a:t> </a:t>
            </a:r>
            <a:r>
              <a:rPr lang="en-US" sz="1600" dirty="0" err="1" smtClean="0"/>
              <a:t>bağlamda</a:t>
            </a:r>
            <a:r>
              <a:rPr lang="en-US" sz="1600" dirty="0" smtClean="0"/>
              <a:t> </a:t>
            </a:r>
            <a:r>
              <a:rPr lang="en-US" sz="1600" dirty="0" err="1" smtClean="0"/>
              <a:t>Türk</a:t>
            </a:r>
            <a:r>
              <a:rPr lang="en-US" sz="1600" dirty="0" smtClean="0"/>
              <a:t> </a:t>
            </a:r>
            <a:r>
              <a:rPr lang="en-US" sz="1600" dirty="0" err="1" smtClean="0"/>
              <a:t>iş</a:t>
            </a:r>
            <a:r>
              <a:rPr lang="en-US" sz="1600" dirty="0" smtClean="0"/>
              <a:t> </a:t>
            </a:r>
            <a:r>
              <a:rPr lang="en-US" sz="1600" dirty="0" err="1" smtClean="0"/>
              <a:t>insanları</a:t>
            </a:r>
            <a:r>
              <a:rPr lang="en-US" sz="1600" dirty="0" smtClean="0"/>
              <a:t> </a:t>
            </a:r>
            <a:r>
              <a:rPr lang="en-US" sz="1600" dirty="0" err="1" smtClean="0"/>
              <a:t>ortak</a:t>
            </a:r>
            <a:r>
              <a:rPr lang="en-US" sz="1600" dirty="0" smtClean="0"/>
              <a:t> </a:t>
            </a:r>
            <a:r>
              <a:rPr lang="en-US" sz="1600" dirty="0" err="1" smtClean="0"/>
              <a:t>girişimler</a:t>
            </a:r>
            <a:r>
              <a:rPr lang="en-US" sz="1600" dirty="0" smtClean="0"/>
              <a:t> </a:t>
            </a:r>
            <a:r>
              <a:rPr lang="en-US" sz="1600" dirty="0" err="1" smtClean="0"/>
              <a:t>ile</a:t>
            </a:r>
            <a:r>
              <a:rPr lang="en-US" sz="1600" dirty="0" smtClean="0"/>
              <a:t> </a:t>
            </a:r>
            <a:r>
              <a:rPr lang="en-US" sz="1600" dirty="0" err="1" smtClean="0"/>
              <a:t>bu</a:t>
            </a:r>
            <a:r>
              <a:rPr lang="en-US" sz="1600" dirty="0" smtClean="0"/>
              <a:t> </a:t>
            </a:r>
            <a:r>
              <a:rPr lang="en-US" sz="1600" dirty="0" err="1" smtClean="0"/>
              <a:t>projeler</a:t>
            </a:r>
            <a:r>
              <a:rPr lang="en-US" sz="1600" dirty="0" smtClean="0"/>
              <a:t> </a:t>
            </a:r>
            <a:r>
              <a:rPr lang="en-US" sz="1600" dirty="0" err="1" smtClean="0"/>
              <a:t>gerçekleştirebilirler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69141" y="250218"/>
            <a:ext cx="2443282" cy="8546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Inşaat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sektör</a:t>
            </a:r>
            <a:endParaRPr lang="en-US" sz="3200" b="1" dirty="0"/>
          </a:p>
        </p:txBody>
      </p:sp>
      <p:pic>
        <p:nvPicPr>
          <p:cNvPr id="19" name="Picture 18" descr="02_1050x674-cc238ad7-c4fb-41ab-948e-01523626f9bf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346" y="3501231"/>
            <a:ext cx="4626729" cy="294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176350" y="1359243"/>
            <a:ext cx="511611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Demir</a:t>
            </a:r>
            <a:r>
              <a:rPr lang="en-US" sz="1600" dirty="0" smtClean="0"/>
              <a:t> </a:t>
            </a:r>
            <a:r>
              <a:rPr lang="en-US" sz="1600" dirty="0" err="1" smtClean="0"/>
              <a:t>çelik</a:t>
            </a:r>
            <a:r>
              <a:rPr lang="en-US" sz="1600" dirty="0" smtClean="0"/>
              <a:t> </a:t>
            </a:r>
            <a:r>
              <a:rPr lang="en-US" sz="1600" dirty="0" err="1" smtClean="0"/>
              <a:t>sektöründe</a:t>
            </a:r>
            <a:r>
              <a:rPr lang="en-US" sz="1600" dirty="0" smtClean="0"/>
              <a:t> </a:t>
            </a:r>
            <a:r>
              <a:rPr lang="en-US" sz="1600" dirty="0" err="1" smtClean="0"/>
              <a:t>Pakistan’ın</a:t>
            </a:r>
            <a:r>
              <a:rPr lang="en-US" sz="1600" dirty="0" smtClean="0"/>
              <a:t> 3.6 </a:t>
            </a:r>
            <a:r>
              <a:rPr lang="en-US" sz="1600" dirty="0" err="1" smtClean="0"/>
              <a:t>milyar</a:t>
            </a:r>
            <a:r>
              <a:rPr lang="en-US" sz="1600" dirty="0" smtClean="0"/>
              <a:t> </a:t>
            </a:r>
            <a:r>
              <a:rPr lang="en-US" sz="1600" dirty="0" err="1" smtClean="0"/>
              <a:t>dolarlık</a:t>
            </a:r>
            <a:r>
              <a:rPr lang="en-US" sz="1600" dirty="0" smtClean="0"/>
              <a:t> </a:t>
            </a:r>
            <a:r>
              <a:rPr lang="en-US" sz="1600" dirty="0" err="1" smtClean="0"/>
              <a:t>ithalat</a:t>
            </a:r>
            <a:r>
              <a:rPr lang="en-US" sz="1600" dirty="0" smtClean="0"/>
              <a:t> </a:t>
            </a:r>
            <a:r>
              <a:rPr lang="en-US" sz="1600" dirty="0" err="1" smtClean="0"/>
              <a:t>hacminde</a:t>
            </a:r>
            <a:r>
              <a:rPr lang="en-US" sz="1600" dirty="0" smtClean="0"/>
              <a:t>, </a:t>
            </a:r>
            <a:r>
              <a:rPr lang="en-US" sz="1600" dirty="0" err="1" smtClean="0"/>
              <a:t>Türkiye’nin</a:t>
            </a:r>
            <a:r>
              <a:rPr lang="en-US" sz="1600" dirty="0" smtClean="0"/>
              <a:t> </a:t>
            </a:r>
            <a:r>
              <a:rPr lang="en-US" sz="1600" dirty="0" err="1" smtClean="0"/>
              <a:t>payı</a:t>
            </a:r>
            <a:r>
              <a:rPr lang="en-US" sz="1600" dirty="0" smtClean="0"/>
              <a:t> </a:t>
            </a:r>
            <a:r>
              <a:rPr lang="en-US" sz="1600" dirty="0" err="1" smtClean="0"/>
              <a:t>sadece</a:t>
            </a:r>
            <a:r>
              <a:rPr lang="en-US" sz="1600" dirty="0" smtClean="0"/>
              <a:t> 7 </a:t>
            </a:r>
            <a:r>
              <a:rPr lang="en-US" sz="1600" dirty="0" err="1" smtClean="0"/>
              <a:t>milyon</a:t>
            </a:r>
            <a:r>
              <a:rPr lang="en-US" sz="1600" dirty="0" smtClean="0"/>
              <a:t> </a:t>
            </a:r>
            <a:r>
              <a:rPr lang="en-US" sz="1600" dirty="0" err="1" smtClean="0"/>
              <a:t>dolardır</a:t>
            </a:r>
            <a:r>
              <a:rPr lang="en-US" sz="1600" dirty="0" smtClean="0"/>
              <a:t>.</a:t>
            </a: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 Bu </a:t>
            </a:r>
            <a:r>
              <a:rPr lang="en-US" sz="1600" dirty="0" err="1" smtClean="0"/>
              <a:t>bağlamda</a:t>
            </a:r>
            <a:r>
              <a:rPr lang="en-US" sz="1600" dirty="0" smtClean="0"/>
              <a:t>, </a:t>
            </a:r>
            <a:r>
              <a:rPr lang="en-US" sz="1600" dirty="0" err="1" smtClean="0"/>
              <a:t>lojistik</a:t>
            </a:r>
            <a:r>
              <a:rPr lang="en-US" sz="1600" dirty="0" smtClean="0"/>
              <a:t> </a:t>
            </a:r>
            <a:r>
              <a:rPr lang="en-US" sz="1600" dirty="0" err="1" smtClean="0"/>
              <a:t>sorunu</a:t>
            </a:r>
            <a:r>
              <a:rPr lang="en-US" sz="1600" dirty="0" smtClean="0"/>
              <a:t> </a:t>
            </a:r>
            <a:r>
              <a:rPr lang="en-US" sz="1600" dirty="0" err="1" smtClean="0"/>
              <a:t>öne</a:t>
            </a:r>
            <a:r>
              <a:rPr lang="en-US" sz="1600" dirty="0" smtClean="0"/>
              <a:t> </a:t>
            </a:r>
            <a:r>
              <a:rPr lang="en-US" sz="1600" dirty="0" err="1" smtClean="0"/>
              <a:t>çıkmaktadır</a:t>
            </a:r>
            <a:r>
              <a:rPr lang="en-US" sz="1600" dirty="0" smtClean="0"/>
              <a:t>. </a:t>
            </a:r>
            <a:r>
              <a:rPr lang="en-US" sz="1600" dirty="0" err="1" smtClean="0"/>
              <a:t>Türkiye</a:t>
            </a:r>
            <a:r>
              <a:rPr lang="en-US" sz="1600" dirty="0" smtClean="0"/>
              <a:t> </a:t>
            </a:r>
            <a:r>
              <a:rPr lang="en-US" sz="1600" dirty="0" err="1" smtClean="0"/>
              <a:t>aynı</a:t>
            </a:r>
            <a:r>
              <a:rPr lang="en-US" sz="1600" dirty="0" smtClean="0"/>
              <a:t> </a:t>
            </a:r>
            <a:r>
              <a:rPr lang="en-US" sz="1600" dirty="0" err="1" smtClean="0"/>
              <a:t>zamanda</a:t>
            </a:r>
            <a:r>
              <a:rPr lang="en-US" sz="1600" dirty="0" smtClean="0"/>
              <a:t>, </a:t>
            </a:r>
            <a:r>
              <a:rPr lang="en-US" sz="1600" dirty="0" err="1" smtClean="0"/>
              <a:t>inşaat</a:t>
            </a:r>
            <a:r>
              <a:rPr lang="en-US" sz="1600" dirty="0" smtClean="0"/>
              <a:t> </a:t>
            </a:r>
            <a:r>
              <a:rPr lang="en-US" sz="1600" dirty="0" err="1" smtClean="0"/>
              <a:t>makineleri</a:t>
            </a:r>
            <a:r>
              <a:rPr lang="en-US" sz="1600" dirty="0" smtClean="0"/>
              <a:t> </a:t>
            </a:r>
            <a:r>
              <a:rPr lang="en-US" sz="1600" dirty="0" err="1" smtClean="0"/>
              <a:t>sektöründe</a:t>
            </a:r>
            <a:r>
              <a:rPr lang="en-US" sz="1600" dirty="0" smtClean="0"/>
              <a:t> de </a:t>
            </a:r>
            <a:r>
              <a:rPr lang="en-US" sz="1600" dirty="0" err="1" smtClean="0"/>
              <a:t>güçlü</a:t>
            </a:r>
            <a:r>
              <a:rPr lang="en-US" sz="1600" dirty="0" smtClean="0"/>
              <a:t> </a:t>
            </a:r>
            <a:r>
              <a:rPr lang="en-US" sz="1600" dirty="0" err="1" smtClean="0"/>
              <a:t>bir</a:t>
            </a:r>
            <a:r>
              <a:rPr lang="en-US" sz="1600" dirty="0" smtClean="0"/>
              <a:t> </a:t>
            </a:r>
            <a:r>
              <a:rPr lang="en-US" sz="1600" dirty="0" err="1" smtClean="0"/>
              <a:t>konuma</a:t>
            </a:r>
            <a:r>
              <a:rPr lang="en-US" sz="1600" dirty="0" smtClean="0"/>
              <a:t> </a:t>
            </a:r>
            <a:r>
              <a:rPr lang="en-US" sz="1600" dirty="0" err="1" smtClean="0"/>
              <a:t>sahiptir</a:t>
            </a:r>
            <a:r>
              <a:rPr lang="en-US" sz="1600" dirty="0" smtClean="0"/>
              <a:t>.</a:t>
            </a:r>
            <a:endParaRPr lang="en-US" sz="16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/>
          <p:nvPr/>
        </p:nvSpPr>
        <p:spPr>
          <a:xfrm>
            <a:off x="510248" y="925283"/>
            <a:ext cx="2569836" cy="328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5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3568" y="222422"/>
            <a:ext cx="5819319" cy="623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034474" y="2928551"/>
            <a:ext cx="4602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CPEC 60 </a:t>
            </a:r>
            <a:r>
              <a:rPr lang="en-US" dirty="0" err="1" smtClean="0"/>
              <a:t>milyar</a:t>
            </a:r>
            <a:r>
              <a:rPr lang="en-US" dirty="0" smtClean="0"/>
              <a:t> </a:t>
            </a:r>
            <a:r>
              <a:rPr lang="en-US" dirty="0" err="1" smtClean="0"/>
              <a:t>dolarlık</a:t>
            </a:r>
            <a:r>
              <a:rPr lang="en-US" dirty="0" smtClean="0"/>
              <a:t> </a:t>
            </a:r>
            <a:r>
              <a:rPr lang="en-US" dirty="0" err="1" smtClean="0"/>
              <a:t>küresel</a:t>
            </a:r>
            <a:r>
              <a:rPr lang="en-US" dirty="0" smtClean="0"/>
              <a:t> </a:t>
            </a:r>
            <a:r>
              <a:rPr lang="en-US" dirty="0" err="1" smtClean="0"/>
              <a:t>ticareti</a:t>
            </a:r>
            <a:r>
              <a:rPr lang="en-US" dirty="0" smtClean="0"/>
              <a:t> </a:t>
            </a:r>
            <a:r>
              <a:rPr lang="en-US" dirty="0" err="1" smtClean="0"/>
              <a:t>kolaylaştıracaken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projedir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34474" y="3750131"/>
            <a:ext cx="5487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Bu </a:t>
            </a:r>
            <a:r>
              <a:rPr lang="en-US" dirty="0" err="1" smtClean="0"/>
              <a:t>projede</a:t>
            </a:r>
            <a:r>
              <a:rPr lang="en-US" dirty="0" smtClean="0"/>
              <a:t> Pakistan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iş</a:t>
            </a:r>
            <a:r>
              <a:rPr lang="en-US" dirty="0" smtClean="0"/>
              <a:t> </a:t>
            </a:r>
            <a:r>
              <a:rPr lang="en-US" dirty="0" err="1" smtClean="0"/>
              <a:t>birliğine</a:t>
            </a:r>
            <a:r>
              <a:rPr lang="en-US" dirty="0" smtClean="0"/>
              <a:t> </a:t>
            </a:r>
            <a:r>
              <a:rPr lang="en-US" dirty="0" err="1" smtClean="0"/>
              <a:t>adım</a:t>
            </a:r>
            <a:r>
              <a:rPr lang="en-US" dirty="0" smtClean="0"/>
              <a:t> </a:t>
            </a:r>
            <a:r>
              <a:rPr lang="en-US" dirty="0" err="1" smtClean="0"/>
              <a:t>atan</a:t>
            </a:r>
            <a:r>
              <a:rPr lang="en-US" dirty="0" smtClean="0"/>
              <a:t> </a:t>
            </a:r>
            <a:r>
              <a:rPr lang="en-US" dirty="0" err="1" smtClean="0"/>
              <a:t>ülkeler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</a:t>
            </a:r>
            <a:r>
              <a:rPr lang="en-US" dirty="0" err="1" smtClean="0"/>
              <a:t>Suudi</a:t>
            </a:r>
            <a:r>
              <a:rPr lang="en-US" dirty="0" smtClean="0"/>
              <a:t> </a:t>
            </a:r>
            <a:r>
              <a:rPr lang="en-US" dirty="0" err="1" smtClean="0"/>
              <a:t>Arabistan</a:t>
            </a:r>
            <a:r>
              <a:rPr lang="en-US" dirty="0" smtClean="0"/>
              <a:t>, (BAE) </a:t>
            </a:r>
            <a:r>
              <a:rPr lang="en-US" dirty="0" err="1" smtClean="0"/>
              <a:t>veAlmanya</a:t>
            </a:r>
            <a:r>
              <a:rPr lang="en-US" dirty="0" smtClean="0"/>
              <a:t> </a:t>
            </a:r>
            <a:r>
              <a:rPr lang="en-US" dirty="0" err="1" smtClean="0"/>
              <a:t>yer</a:t>
            </a:r>
            <a:r>
              <a:rPr lang="en-US" dirty="0" smtClean="0"/>
              <a:t> </a:t>
            </a:r>
            <a:r>
              <a:rPr lang="en-US" dirty="0" err="1" smtClean="0"/>
              <a:t>almaktadir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32887" y="2104428"/>
            <a:ext cx="5317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Çin</a:t>
            </a:r>
            <a:r>
              <a:rPr lang="en-US" dirty="0" smtClean="0"/>
              <a:t>-Pakistan </a:t>
            </a:r>
            <a:r>
              <a:rPr lang="en-US" dirty="0" err="1" smtClean="0"/>
              <a:t>Ekonomik</a:t>
            </a:r>
            <a:r>
              <a:rPr lang="en-US" dirty="0" smtClean="0"/>
              <a:t> </a:t>
            </a:r>
            <a:r>
              <a:rPr lang="en-US" dirty="0" err="1" smtClean="0"/>
              <a:t>Koridoru'nun</a:t>
            </a:r>
            <a:r>
              <a:rPr lang="en-US" dirty="0" smtClean="0"/>
              <a:t> </a:t>
            </a:r>
            <a:r>
              <a:rPr lang="en-US" b="1" dirty="0" smtClean="0"/>
              <a:t>(</a:t>
            </a:r>
            <a:r>
              <a:rPr lang="en-US" b="1" dirty="0" err="1" smtClean="0"/>
              <a:t>Çin</a:t>
            </a:r>
            <a:r>
              <a:rPr lang="en-US" b="1" dirty="0" smtClean="0"/>
              <a:t>, Pakistan </a:t>
            </a:r>
            <a:r>
              <a:rPr lang="en-US" b="1" dirty="0" err="1" smtClean="0"/>
              <a:t>veTürkiye</a:t>
            </a:r>
            <a:r>
              <a:rPr lang="en-US" b="1" dirty="0" smtClean="0"/>
              <a:t> </a:t>
            </a:r>
            <a:r>
              <a:rPr lang="en-US" b="1" dirty="0" err="1" smtClean="0"/>
              <a:t>arasında“üçlü</a:t>
            </a:r>
            <a:r>
              <a:rPr lang="en-US" b="1" dirty="0" smtClean="0"/>
              <a:t> </a:t>
            </a:r>
            <a:r>
              <a:rPr lang="en-US" b="1" dirty="0" err="1" smtClean="0"/>
              <a:t>bir</a:t>
            </a:r>
            <a:r>
              <a:rPr lang="en-US" b="1" dirty="0" smtClean="0"/>
              <a:t> </a:t>
            </a:r>
            <a:r>
              <a:rPr lang="en-US" b="1" dirty="0" err="1" smtClean="0"/>
              <a:t>düzenleme</a:t>
            </a:r>
            <a:r>
              <a:rPr lang="en-US" b="1" dirty="0" smtClean="0"/>
              <a:t>”.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226212" y="4930346"/>
            <a:ext cx="3124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Türkiye</a:t>
            </a:r>
            <a:r>
              <a:rPr lang="en-US" b="1" dirty="0" smtClean="0"/>
              <a:t> </a:t>
            </a:r>
            <a:r>
              <a:rPr lang="en-US" b="1" dirty="0" err="1" smtClean="0"/>
              <a:t>için</a:t>
            </a:r>
            <a:r>
              <a:rPr lang="en-US" b="1" dirty="0" smtClean="0"/>
              <a:t> </a:t>
            </a:r>
            <a:r>
              <a:rPr lang="en-US" b="1" dirty="0" err="1" smtClean="0"/>
              <a:t>Yatırım</a:t>
            </a:r>
            <a:r>
              <a:rPr lang="en-US" b="1" dirty="0" smtClean="0"/>
              <a:t> </a:t>
            </a:r>
            <a:r>
              <a:rPr lang="en-US" b="1" dirty="0" err="1" smtClean="0"/>
              <a:t>Sektörleri</a:t>
            </a:r>
            <a:r>
              <a:rPr lang="en-US" b="1" dirty="0" smtClean="0"/>
              <a:t>: </a:t>
            </a:r>
            <a:endParaRPr lang="en-US" b="1" dirty="0" smtClean="0"/>
          </a:p>
          <a:p>
            <a:r>
              <a:rPr lang="en-US" dirty="0" smtClean="0"/>
              <a:t>•</a:t>
            </a:r>
            <a:r>
              <a:rPr lang="en-US" dirty="0" err="1" smtClean="0"/>
              <a:t>Kargo</a:t>
            </a:r>
            <a:r>
              <a:rPr lang="en-US" dirty="0" smtClean="0"/>
              <a:t> </a:t>
            </a:r>
            <a:r>
              <a:rPr lang="en-US" dirty="0" err="1" smtClean="0"/>
              <a:t>Kamyon</a:t>
            </a:r>
            <a:r>
              <a:rPr lang="en-US" dirty="0" smtClean="0"/>
              <a:t> </a:t>
            </a:r>
            <a:r>
              <a:rPr lang="en-US" dirty="0" err="1" smtClean="0"/>
              <a:t>Hizmetleri</a:t>
            </a:r>
            <a:endParaRPr lang="en-US" dirty="0" smtClean="0"/>
          </a:p>
          <a:p>
            <a:r>
              <a:rPr lang="en-US" dirty="0" smtClean="0"/>
              <a:t>•</a:t>
            </a:r>
            <a:r>
              <a:rPr lang="en-US" dirty="0" err="1" smtClean="0"/>
              <a:t>Gayrimenkul</a:t>
            </a:r>
            <a:r>
              <a:rPr lang="en-US" dirty="0" smtClean="0"/>
              <a:t> </a:t>
            </a:r>
            <a:r>
              <a:rPr lang="en-US" dirty="0" err="1" smtClean="0"/>
              <a:t>Sektöru</a:t>
            </a:r>
            <a:endParaRPr lang="en-US" dirty="0" smtClean="0"/>
          </a:p>
          <a:p>
            <a:r>
              <a:rPr lang="en-US" dirty="0" smtClean="0"/>
              <a:t>•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Sektörü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6203093" y="925283"/>
            <a:ext cx="5147190" cy="9173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600" b="1" dirty="0" smtClean="0">
                <a:cs typeface="Myriad Pro"/>
              </a:rPr>
              <a:t>PAKİSTAN’DAKİ YATIRIM ORTAMI VE YABANCI YATIRIMLAR</a:t>
            </a:r>
            <a:endParaRPr lang="tr-TR" sz="1600" b="1" dirty="0" smtClean="0">
              <a:cs typeface="Myriad Pro"/>
            </a:endParaRPr>
          </a:p>
          <a:p>
            <a:pPr algn="ctr"/>
            <a:r>
              <a:rPr lang="tr-TR" sz="1600" b="1" dirty="0" smtClean="0">
                <a:cs typeface="Myriad Pro"/>
              </a:rPr>
              <a:t>-ÇİN-PAKİSTAN EKONOMİK KORİDORU (CPEC) </a:t>
            </a:r>
            <a:endParaRPr lang="tr-TR" sz="1600" b="1" dirty="0" smtClean="0">
              <a:cs typeface="Myriad Pro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0363" y="4673461"/>
            <a:ext cx="2075849" cy="177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0564" y="5837019"/>
            <a:ext cx="3711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Alan:80 Sq. yd-350 </a:t>
            </a:r>
            <a:r>
              <a:rPr lang="en-US" dirty="0" err="1" smtClean="0"/>
              <a:t>metrekareyd</a:t>
            </a:r>
            <a:endParaRPr lang="en-US" dirty="0" smtClean="0"/>
          </a:p>
          <a:p>
            <a:r>
              <a:rPr lang="en-US" dirty="0" err="1" smtClean="0"/>
              <a:t>Fiyat</a:t>
            </a:r>
            <a:r>
              <a:rPr lang="en-US" dirty="0" smtClean="0"/>
              <a:t>: TL 59,000-TL 196,999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64876" y="4695296"/>
            <a:ext cx="3571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Alan:66 Sq. yd-100 </a:t>
            </a:r>
            <a:r>
              <a:rPr lang="en-US" dirty="0" err="1" smtClean="0"/>
              <a:t>metrekareyd</a:t>
            </a:r>
            <a:endParaRPr lang="en-US" dirty="0" smtClean="0"/>
          </a:p>
          <a:p>
            <a:r>
              <a:rPr lang="en-US" dirty="0" err="1" smtClean="0"/>
              <a:t>Fiyat</a:t>
            </a:r>
            <a:r>
              <a:rPr lang="en-US" dirty="0" smtClean="0"/>
              <a:t>: TL157785-TL 220900</a:t>
            </a:r>
            <a:endParaRPr lang="en-US" dirty="0"/>
          </a:p>
        </p:txBody>
      </p:sp>
      <p:pic>
        <p:nvPicPr>
          <p:cNvPr id="7" name="Picture 6" descr="NTgwODA4MT-turk-muteahhitler-pakistanda-34-milyar-dolarlik-proje-ustlendi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1623" y="155081"/>
            <a:ext cx="5707728" cy="3650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2022de-gayrimenkul-sektoru-nasil-olac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42" y="3240825"/>
            <a:ext cx="5715000" cy="3000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64876" y="4090130"/>
            <a:ext cx="1728850" cy="5683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TİCARİ ARSALAR</a:t>
            </a:r>
            <a:endParaRPr lang="en-US" b="1" dirty="0" smtClean="0"/>
          </a:p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969560" y="5341627"/>
            <a:ext cx="2025414" cy="4953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KONUT ARSALARI</a:t>
            </a:r>
            <a:endParaRPr lang="en-US" b="1" dirty="0" smtClean="0"/>
          </a:p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03190" y="197708"/>
            <a:ext cx="1964724" cy="6875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GAYRİMENKUL</a:t>
            </a:r>
            <a:r>
              <a:rPr lang="en-US" b="1" dirty="0" smtClean="0"/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1631005374623-gayrimenku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606" y="3240825"/>
            <a:ext cx="2372498" cy="141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kapakli-gayrimenkul-degerlem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607" y="4695296"/>
            <a:ext cx="2674936" cy="154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1505" y="4831142"/>
            <a:ext cx="188839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Çin</a:t>
            </a:r>
            <a:r>
              <a:rPr lang="en-US" dirty="0" smtClean="0"/>
              <a:t>:$290</a:t>
            </a:r>
            <a:endParaRPr lang="en-US" dirty="0" smtClean="0"/>
          </a:p>
          <a:p>
            <a:r>
              <a:rPr lang="en-US" dirty="0" err="1" smtClean="0"/>
              <a:t>Turkiye</a:t>
            </a:r>
            <a:r>
              <a:rPr lang="en-US" dirty="0" smtClean="0"/>
              <a:t>: $1145</a:t>
            </a:r>
            <a:endParaRPr lang="en-US" dirty="0" smtClean="0"/>
          </a:p>
          <a:p>
            <a:r>
              <a:rPr lang="en-US" dirty="0" err="1" smtClean="0"/>
              <a:t>Japonya</a:t>
            </a:r>
            <a:r>
              <a:rPr lang="en-US" dirty="0" smtClean="0"/>
              <a:t>: $1950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21845" y="2199503"/>
            <a:ext cx="245155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Çin</a:t>
            </a:r>
            <a:r>
              <a:rPr lang="en-US" dirty="0" smtClean="0"/>
              <a:t>:$800-1600</a:t>
            </a:r>
            <a:endParaRPr lang="en-US" dirty="0" smtClean="0"/>
          </a:p>
          <a:p>
            <a:r>
              <a:rPr lang="en-US" dirty="0" err="1" smtClean="0"/>
              <a:t>Turkiye</a:t>
            </a:r>
            <a:r>
              <a:rPr lang="en-US" dirty="0" smtClean="0"/>
              <a:t>: $1,800-2,800</a:t>
            </a:r>
            <a:endParaRPr lang="en-US" dirty="0" smtClean="0"/>
          </a:p>
          <a:p>
            <a:r>
              <a:rPr lang="en-US" dirty="0" err="1" smtClean="0"/>
              <a:t>Japonya</a:t>
            </a:r>
            <a:r>
              <a:rPr lang="en-US" dirty="0" smtClean="0"/>
              <a:t>: $3000</a:t>
            </a:r>
            <a:endParaRPr lang="en-US" dirty="0" smtClean="0"/>
          </a:p>
          <a:p>
            <a:r>
              <a:rPr lang="en-US" b="1" dirty="0" err="1" smtClean="0"/>
              <a:t>GümrükVergisi</a:t>
            </a:r>
            <a:r>
              <a:rPr lang="en-US" b="1" dirty="0" smtClean="0"/>
              <a:t>: %5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8744" y="5929352"/>
            <a:ext cx="641322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Pakistan'da</a:t>
            </a:r>
            <a:r>
              <a:rPr lang="en-US" dirty="0" smtClean="0"/>
              <a:t> </a:t>
            </a:r>
            <a:r>
              <a:rPr lang="en-US" dirty="0" err="1" smtClean="0"/>
              <a:t>Türk</a:t>
            </a:r>
            <a:r>
              <a:rPr lang="en-US" dirty="0" smtClean="0"/>
              <a:t> </a:t>
            </a:r>
            <a:r>
              <a:rPr lang="en-US" dirty="0" err="1" smtClean="0"/>
              <a:t>medikal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cerrahi</a:t>
            </a:r>
            <a:r>
              <a:rPr lang="en-US" dirty="0" smtClean="0"/>
              <a:t> </a:t>
            </a:r>
            <a:r>
              <a:rPr lang="en-US" dirty="0" err="1" smtClean="0"/>
              <a:t>ekipmanlarına</a:t>
            </a:r>
            <a:r>
              <a:rPr lang="en-US" dirty="0" smtClean="0"/>
              <a:t> </a:t>
            </a:r>
            <a:r>
              <a:rPr lang="en-US" dirty="0" err="1" smtClean="0"/>
              <a:t>yüksek</a:t>
            </a:r>
            <a:r>
              <a:rPr lang="en-US" dirty="0" smtClean="0"/>
              <a:t> </a:t>
            </a:r>
            <a:r>
              <a:rPr lang="en-US" dirty="0" err="1" smtClean="0"/>
              <a:t>talep</a:t>
            </a:r>
            <a:r>
              <a:rPr lang="en-US" dirty="0" smtClean="0"/>
              <a:t> var.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066270" y="352843"/>
            <a:ext cx="5759450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“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Turizmi</a:t>
            </a:r>
            <a:r>
              <a:rPr lang="en-US" dirty="0" smtClean="0"/>
              <a:t>” </a:t>
            </a:r>
            <a:r>
              <a:rPr lang="en-US" dirty="0" err="1" smtClean="0"/>
              <a:t>sektörünün</a:t>
            </a:r>
            <a:r>
              <a:rPr lang="en-US" dirty="0" smtClean="0"/>
              <a:t> de 200 </a:t>
            </a:r>
            <a:r>
              <a:rPr lang="en-US" dirty="0" err="1" smtClean="0"/>
              <a:t>Milyonun</a:t>
            </a:r>
            <a:r>
              <a:rPr lang="en-US" dirty="0" smtClean="0"/>
              <a:t> </a:t>
            </a:r>
            <a:r>
              <a:rPr lang="en-US" dirty="0" err="1" smtClean="0"/>
              <a:t>üzerinde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nüfusa</a:t>
            </a:r>
            <a:r>
              <a:rPr lang="en-US" dirty="0" smtClean="0"/>
              <a:t> </a:t>
            </a:r>
            <a:r>
              <a:rPr lang="en-US" dirty="0" err="1" smtClean="0"/>
              <a:t>sahip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Pakistan </a:t>
            </a:r>
            <a:r>
              <a:rPr lang="en-US" dirty="0" err="1" smtClean="0"/>
              <a:t>ve</a:t>
            </a:r>
            <a:r>
              <a:rPr lang="en-US" dirty="0" smtClean="0"/>
              <a:t> 20 </a:t>
            </a:r>
            <a:r>
              <a:rPr lang="en-US" dirty="0" err="1" smtClean="0"/>
              <a:t>Milyon’luk</a:t>
            </a:r>
            <a:r>
              <a:rPr lang="en-US" dirty="0" smtClean="0"/>
              <a:t> </a:t>
            </a:r>
            <a:r>
              <a:rPr lang="en-US" dirty="0" err="1" smtClean="0"/>
              <a:t>şehri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Lahor’da</a:t>
            </a: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Turizmi</a:t>
            </a:r>
            <a:r>
              <a:rPr lang="en-US" dirty="0" smtClean="0"/>
              <a:t> </a:t>
            </a:r>
            <a:r>
              <a:rPr lang="en-US" dirty="0" err="1" smtClean="0"/>
              <a:t>ciddi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potansiyel</a:t>
            </a:r>
            <a:r>
              <a:rPr lang="en-US" dirty="0" smtClean="0"/>
              <a:t> </a:t>
            </a:r>
            <a:r>
              <a:rPr lang="en-US" dirty="0" err="1" smtClean="0"/>
              <a:t>barındırıyor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alt </a:t>
            </a:r>
            <a:r>
              <a:rPr lang="en-US" dirty="0" err="1" smtClean="0"/>
              <a:t>yapısı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hizmet</a:t>
            </a:r>
            <a:r>
              <a:rPr lang="en-US" dirty="0" smtClean="0"/>
              <a:t> </a:t>
            </a:r>
            <a:r>
              <a:rPr lang="en-US" dirty="0" err="1" smtClean="0"/>
              <a:t>sunumu</a:t>
            </a:r>
            <a:r>
              <a:rPr lang="en-US" dirty="0" smtClean="0"/>
              <a:t> </a:t>
            </a:r>
            <a:r>
              <a:rPr lang="en-US" dirty="0" err="1" smtClean="0"/>
              <a:t>bakımından</a:t>
            </a:r>
            <a:r>
              <a:rPr lang="en-US" dirty="0" smtClean="0"/>
              <a:t> </a:t>
            </a:r>
            <a:r>
              <a:rPr lang="en-US" dirty="0" err="1" smtClean="0"/>
              <a:t>Türkiye’den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geride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Pakistan’da</a:t>
            </a:r>
            <a:r>
              <a:rPr lang="en-US" dirty="0" smtClean="0"/>
              <a:t> </a:t>
            </a:r>
            <a:r>
              <a:rPr lang="en-US" dirty="0" err="1" smtClean="0"/>
              <a:t>varlıklı</a:t>
            </a:r>
            <a:r>
              <a:rPr lang="en-US" dirty="0" smtClean="0"/>
              <a:t> </a:t>
            </a:r>
            <a:r>
              <a:rPr lang="en-US" dirty="0" err="1" smtClean="0"/>
              <a:t>kesim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ülke</a:t>
            </a:r>
            <a:r>
              <a:rPr lang="en-US" dirty="0" smtClean="0"/>
              <a:t> </a:t>
            </a:r>
            <a:r>
              <a:rPr lang="en-US" dirty="0" err="1" smtClean="0"/>
              <a:t>dışını</a:t>
            </a:r>
            <a:r>
              <a:rPr lang="en-US" dirty="0" smtClean="0"/>
              <a:t> </a:t>
            </a:r>
            <a:r>
              <a:rPr lang="en-US" dirty="0" err="1" smtClean="0"/>
              <a:t>tercih</a:t>
            </a:r>
            <a:r>
              <a:rPr lang="en-US" dirty="0" smtClean="0"/>
              <a:t> </a:t>
            </a:r>
            <a:r>
              <a:rPr lang="en-US" dirty="0" err="1" smtClean="0"/>
              <a:t>ediyor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Pakistanlı</a:t>
            </a:r>
            <a:r>
              <a:rPr lang="en-US" dirty="0" smtClean="0"/>
              <a:t> </a:t>
            </a:r>
            <a:r>
              <a:rPr lang="en-US" dirty="0" err="1" smtClean="0"/>
              <a:t>hastalar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en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İngiltere’ye</a:t>
            </a:r>
            <a:r>
              <a:rPr lang="en-US" dirty="0" smtClean="0"/>
              <a:t> </a:t>
            </a:r>
            <a:r>
              <a:rPr lang="en-US" dirty="0" err="1" smtClean="0"/>
              <a:t>gitmekte</a:t>
            </a:r>
            <a:r>
              <a:rPr lang="en-US" dirty="0" smtClean="0"/>
              <a:t> </a:t>
            </a:r>
            <a:r>
              <a:rPr lang="en-US" dirty="0" err="1" smtClean="0"/>
              <a:t>olup</a:t>
            </a:r>
            <a:r>
              <a:rPr lang="en-US" dirty="0" smtClean="0"/>
              <a:t>, </a:t>
            </a:r>
            <a:r>
              <a:rPr lang="en-US" dirty="0" err="1" smtClean="0"/>
              <a:t>İngiltere’nin</a:t>
            </a:r>
            <a:r>
              <a:rPr lang="en-US" dirty="0" smtClean="0"/>
              <a:t> </a:t>
            </a:r>
            <a:r>
              <a:rPr lang="en-US" dirty="0" err="1" smtClean="0"/>
              <a:t>ülkede</a:t>
            </a: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Turizmi</a:t>
            </a:r>
            <a:r>
              <a:rPr lang="en-US" dirty="0" smtClean="0"/>
              <a:t> </a:t>
            </a:r>
            <a:r>
              <a:rPr lang="en-US" dirty="0" err="1" smtClean="0"/>
              <a:t>konusunda</a:t>
            </a:r>
            <a:r>
              <a:rPr lang="en-US" dirty="0" smtClean="0"/>
              <a:t> </a:t>
            </a:r>
            <a:r>
              <a:rPr lang="en-US" dirty="0" err="1" smtClean="0"/>
              <a:t>ciddi</a:t>
            </a:r>
            <a:r>
              <a:rPr lang="en-US" dirty="0" smtClean="0"/>
              <a:t> </a:t>
            </a:r>
            <a:r>
              <a:rPr lang="en-US" dirty="0" err="1" smtClean="0"/>
              <a:t>faaliyetleri</a:t>
            </a:r>
            <a:r>
              <a:rPr lang="en-US" dirty="0" smtClean="0"/>
              <a:t> </a:t>
            </a:r>
            <a:r>
              <a:rPr lang="en-US" dirty="0" err="1" smtClean="0"/>
              <a:t>bulunmaktadır</a:t>
            </a:r>
            <a:r>
              <a:rPr lang="en-US" dirty="0" smtClean="0"/>
              <a:t> </a:t>
            </a:r>
            <a:r>
              <a:rPr lang="en-US" dirty="0" err="1" smtClean="0"/>
              <a:t>ki</a:t>
            </a:r>
            <a:r>
              <a:rPr lang="en-US" dirty="0" smtClean="0"/>
              <a:t>,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bölgenin</a:t>
            </a: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Turizmi</a:t>
            </a:r>
            <a:r>
              <a:rPr lang="en-US" dirty="0" smtClean="0"/>
              <a:t> </a:t>
            </a:r>
            <a:r>
              <a:rPr lang="en-US" dirty="0" err="1" smtClean="0"/>
              <a:t>alanında</a:t>
            </a:r>
            <a:r>
              <a:rPr lang="en-US" dirty="0" smtClean="0"/>
              <a:t> </a:t>
            </a:r>
            <a:r>
              <a:rPr lang="en-US" dirty="0" err="1" smtClean="0"/>
              <a:t>ciddi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potansiyel</a:t>
            </a:r>
            <a:r>
              <a:rPr lang="en-US" dirty="0" smtClean="0"/>
              <a:t> </a:t>
            </a:r>
            <a:r>
              <a:rPr lang="en-US" dirty="0" err="1" smtClean="0"/>
              <a:t>barındırdığını</a:t>
            </a:r>
            <a:r>
              <a:rPr lang="en-US" dirty="0" smtClean="0"/>
              <a:t> </a:t>
            </a:r>
            <a:r>
              <a:rPr lang="en-US" dirty="0" err="1" smtClean="0"/>
              <a:t>teyit</a:t>
            </a:r>
            <a:r>
              <a:rPr lang="en-US" dirty="0" smtClean="0"/>
              <a:t> </a:t>
            </a:r>
            <a:r>
              <a:rPr lang="en-US" dirty="0" err="1" smtClean="0"/>
              <a:t>eder</a:t>
            </a:r>
            <a:r>
              <a:rPr lang="en-US" dirty="0" smtClean="0"/>
              <a:t> </a:t>
            </a:r>
            <a:r>
              <a:rPr lang="en-US" dirty="0" err="1" smtClean="0"/>
              <a:t>nitelikte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26273" y="259635"/>
            <a:ext cx="2767027" cy="8401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SAĞLIK SEKTÖRÜ</a:t>
            </a:r>
            <a:endParaRPr lang="en-US" sz="2800" dirty="0" smtClean="0"/>
          </a:p>
        </p:txBody>
      </p:sp>
      <p:pic>
        <p:nvPicPr>
          <p:cNvPr id="14" name="Picture 13" descr="hastane_koridor_sedye_adam_doktor-555x37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1466" y="4114800"/>
            <a:ext cx="3830609" cy="236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1578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73" y="3585183"/>
            <a:ext cx="3378438" cy="225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ight Arrow 15"/>
          <p:cNvSpPr/>
          <p:nvPr/>
        </p:nvSpPr>
        <p:spPr>
          <a:xfrm>
            <a:off x="628744" y="1261760"/>
            <a:ext cx="2564556" cy="7386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2">
                    <a:lumMod val="10000"/>
                  </a:schemeClr>
                </a:solidFill>
              </a:rPr>
              <a:t>EndoskopiMakinesine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800000" flipV="1">
            <a:off x="4114304" y="4114800"/>
            <a:ext cx="2564556" cy="71634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Cerrahi</a:t>
            </a:r>
            <a:r>
              <a:rPr lang="en-US" b="1" dirty="0" smtClean="0"/>
              <a:t> </a:t>
            </a:r>
            <a:r>
              <a:rPr lang="en-US" b="1" dirty="0" err="1" smtClean="0"/>
              <a:t>Aletlerin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3535" y="1269319"/>
            <a:ext cx="575945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/>
              <a:t>Gelişmekte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ülkeler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</a:t>
            </a:r>
            <a:r>
              <a:rPr lang="en-US" dirty="0" err="1" smtClean="0"/>
              <a:t>yer</a:t>
            </a:r>
            <a:r>
              <a:rPr lang="en-US" dirty="0" smtClean="0"/>
              <a:t> </a:t>
            </a:r>
            <a:r>
              <a:rPr lang="en-US" dirty="0" err="1" smtClean="0"/>
              <a:t>alan</a:t>
            </a:r>
            <a:r>
              <a:rPr lang="en-US" dirty="0" smtClean="0"/>
              <a:t> Pakistan,  BRICS </a:t>
            </a:r>
            <a:r>
              <a:rPr lang="en-US" dirty="0" err="1" smtClean="0"/>
              <a:t>ülkeleri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birlikte</a:t>
            </a:r>
            <a:r>
              <a:rPr lang="en-US" dirty="0" smtClean="0"/>
              <a:t> 21. </a:t>
            </a:r>
            <a:r>
              <a:rPr lang="en-US" dirty="0" err="1" smtClean="0"/>
              <a:t>yüzyılda</a:t>
            </a:r>
            <a:r>
              <a:rPr lang="en-US" dirty="0" smtClean="0"/>
              <a:t> </a:t>
            </a:r>
            <a:r>
              <a:rPr lang="en-US" dirty="0" err="1" smtClean="0"/>
              <a:t>dünyanın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ekonomilerinden</a:t>
            </a:r>
            <a:r>
              <a:rPr lang="en-US" dirty="0" smtClean="0"/>
              <a:t> </a:t>
            </a:r>
            <a:r>
              <a:rPr lang="en-US" dirty="0" err="1" smtClean="0"/>
              <a:t>biri</a:t>
            </a:r>
            <a:r>
              <a:rPr lang="en-US" dirty="0" smtClean="0"/>
              <a:t> </a:t>
            </a:r>
            <a:r>
              <a:rPr lang="en-US" dirty="0" err="1" smtClean="0"/>
              <a:t>olma</a:t>
            </a:r>
            <a:r>
              <a:rPr lang="en-US" dirty="0" smtClean="0"/>
              <a:t> </a:t>
            </a:r>
            <a:r>
              <a:rPr lang="en-US" dirty="0" err="1" smtClean="0"/>
              <a:t>potansiyeline</a:t>
            </a:r>
            <a:r>
              <a:rPr lang="en-US" dirty="0" smtClean="0"/>
              <a:t> </a:t>
            </a:r>
            <a:r>
              <a:rPr lang="en-US" dirty="0" err="1" smtClean="0"/>
              <a:t>sahip</a:t>
            </a:r>
            <a:r>
              <a:rPr lang="en-US" dirty="0" smtClean="0"/>
              <a:t> Next </a:t>
            </a:r>
            <a:r>
              <a:rPr lang="en-US" dirty="0" err="1" smtClean="0"/>
              <a:t>Eleven’dan</a:t>
            </a:r>
            <a:r>
              <a:rPr lang="en-US" dirty="0" smtClean="0"/>
              <a:t> </a:t>
            </a:r>
            <a:r>
              <a:rPr lang="en-US" dirty="0" err="1" smtClean="0"/>
              <a:t>biri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 </a:t>
            </a:r>
            <a:r>
              <a:rPr lang="en-US" dirty="0" err="1" smtClean="0"/>
              <a:t>çıkıyor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0437" y="3766848"/>
            <a:ext cx="491819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İlaç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Eczacılık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Tıbbi</a:t>
            </a:r>
            <a:r>
              <a:rPr lang="en-US" dirty="0" smtClean="0"/>
              <a:t> </a:t>
            </a:r>
            <a:r>
              <a:rPr lang="en-US" dirty="0" err="1" smtClean="0"/>
              <a:t>Cihaz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Hastane</a:t>
            </a:r>
            <a:r>
              <a:rPr lang="en-US" dirty="0" smtClean="0"/>
              <a:t> </a:t>
            </a:r>
            <a:r>
              <a:rPr lang="en-US" dirty="0" err="1" smtClean="0"/>
              <a:t>Donanımı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Tıbbi</a:t>
            </a:r>
            <a:r>
              <a:rPr lang="en-US" dirty="0" smtClean="0"/>
              <a:t> </a:t>
            </a:r>
            <a:r>
              <a:rPr lang="en-US" dirty="0" err="1" smtClean="0"/>
              <a:t>Sarf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Medikal</a:t>
            </a:r>
            <a:r>
              <a:rPr lang="en-US" dirty="0" smtClean="0"/>
              <a:t> </a:t>
            </a:r>
            <a:r>
              <a:rPr lang="en-US" dirty="0" err="1" smtClean="0"/>
              <a:t>Malzeme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Bilişimi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Health IT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Yatırımları</a:t>
            </a:r>
            <a:r>
              <a:rPr lang="en-US" dirty="0" smtClean="0"/>
              <a:t> (</a:t>
            </a:r>
            <a:r>
              <a:rPr lang="en-US" dirty="0" err="1" smtClean="0"/>
              <a:t>Şehir</a:t>
            </a:r>
            <a:r>
              <a:rPr lang="en-US" dirty="0" smtClean="0"/>
              <a:t> </a:t>
            </a:r>
            <a:r>
              <a:rPr lang="en-US" dirty="0" err="1" smtClean="0"/>
              <a:t>Hastaneleri</a:t>
            </a:r>
            <a:r>
              <a:rPr lang="en-US" dirty="0" smtClean="0"/>
              <a:t>, </a:t>
            </a:r>
            <a:r>
              <a:rPr lang="en-US" dirty="0" err="1" smtClean="0"/>
              <a:t>Mimarlık</a:t>
            </a:r>
            <a:r>
              <a:rPr lang="en-US" dirty="0" smtClean="0"/>
              <a:t>, </a:t>
            </a:r>
            <a:r>
              <a:rPr lang="en-US" dirty="0" err="1" smtClean="0"/>
              <a:t>Mühendislik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İnşaat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Kozmetik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Kişisel</a:t>
            </a: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Bakım</a:t>
            </a:r>
            <a:r>
              <a:rPr lang="en-US" dirty="0" smtClean="0"/>
              <a:t> </a:t>
            </a:r>
            <a:r>
              <a:rPr lang="en-US" dirty="0" err="1" smtClean="0"/>
              <a:t>Ürünleri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Turizmi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Sağlık</a:t>
            </a:r>
            <a:r>
              <a:rPr lang="en-US" dirty="0" smtClean="0"/>
              <a:t> </a:t>
            </a:r>
            <a:r>
              <a:rPr lang="en-US" dirty="0" err="1" smtClean="0"/>
              <a:t>Eğitimi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6669" y="345988"/>
            <a:ext cx="2393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 </a:t>
            </a:r>
            <a:endParaRPr lang="en-US" sz="2400" dirty="0"/>
          </a:p>
        </p:txBody>
      </p:sp>
      <p:pic>
        <p:nvPicPr>
          <p:cNvPr id="8" name="Picture 7" descr="1404-696x34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37" y="826460"/>
            <a:ext cx="4918190" cy="273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0640" y="2926080"/>
            <a:ext cx="6196312" cy="320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ight Arrow 13"/>
          <p:cNvSpPr/>
          <p:nvPr/>
        </p:nvSpPr>
        <p:spPr>
          <a:xfrm>
            <a:off x="271686" y="0"/>
            <a:ext cx="2938720" cy="8264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Ihracat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fırsatları</a:t>
            </a:r>
            <a:endParaRPr lang="en-US" sz="2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6389" y="148281"/>
            <a:ext cx="3793525" cy="7228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/>
              <a:t>KARGO KAMYONU HİZMETİ(CPEC)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762625" y="1248032"/>
            <a:ext cx="345551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Karaçi'den</a:t>
            </a:r>
            <a:r>
              <a:rPr lang="en-US" dirty="0" smtClean="0"/>
              <a:t> </a:t>
            </a:r>
            <a:r>
              <a:rPr lang="en-US" dirty="0" err="1" smtClean="0"/>
              <a:t>Çin'e</a:t>
            </a:r>
            <a:r>
              <a:rPr lang="en-US" dirty="0" smtClean="0"/>
              <a:t> </a:t>
            </a:r>
            <a:r>
              <a:rPr lang="en-US" dirty="0" err="1" smtClean="0"/>
              <a:t>otoyol</a:t>
            </a:r>
            <a:r>
              <a:rPr lang="en-US" dirty="0" smtClean="0"/>
              <a:t>  </a:t>
            </a:r>
            <a:r>
              <a:rPr lang="en-US" dirty="0" err="1" smtClean="0"/>
              <a:t>yapılıyor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761038" y="2540694"/>
            <a:ext cx="496462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Yuksek</a:t>
            </a:r>
            <a:r>
              <a:rPr lang="en-US" dirty="0" smtClean="0"/>
              <a:t> </a:t>
            </a:r>
            <a:r>
              <a:rPr lang="en-US" dirty="0" err="1" smtClean="0"/>
              <a:t>Standartlarında</a:t>
            </a:r>
            <a:r>
              <a:rPr lang="en-US" dirty="0" smtClean="0"/>
              <a:t> </a:t>
            </a:r>
            <a:r>
              <a:rPr lang="en-US" dirty="0" err="1" smtClean="0"/>
              <a:t>Kargo</a:t>
            </a:r>
            <a:r>
              <a:rPr lang="en-US" dirty="0" smtClean="0"/>
              <a:t> </a:t>
            </a:r>
            <a:r>
              <a:rPr lang="en-US" dirty="0" err="1" smtClean="0"/>
              <a:t>Kamyonu</a:t>
            </a:r>
            <a:r>
              <a:rPr lang="en-US" dirty="0" smtClean="0"/>
              <a:t> </a:t>
            </a:r>
            <a:r>
              <a:rPr lang="en-US" dirty="0" err="1" smtClean="0"/>
              <a:t>Talebi</a:t>
            </a:r>
            <a:r>
              <a:rPr lang="en-US" dirty="0" smtClean="0"/>
              <a:t>  </a:t>
            </a:r>
            <a:r>
              <a:rPr lang="en-US" dirty="0" err="1" smtClean="0"/>
              <a:t>var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5761038" y="1894363"/>
            <a:ext cx="448271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Mevcut</a:t>
            </a:r>
            <a:r>
              <a:rPr lang="en-US" dirty="0" smtClean="0"/>
              <a:t> </a:t>
            </a:r>
            <a:r>
              <a:rPr lang="en-US" dirty="0" err="1" smtClean="0"/>
              <a:t>kamyonlar</a:t>
            </a:r>
            <a:r>
              <a:rPr lang="en-US" dirty="0" smtClean="0"/>
              <a:t> (</a:t>
            </a:r>
            <a:r>
              <a:rPr lang="en-US" dirty="0" err="1" smtClean="0"/>
              <a:t>eski</a:t>
            </a:r>
            <a:r>
              <a:rPr lang="en-US" dirty="0" smtClean="0"/>
              <a:t>) Hz. 60kmh (max.)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761038" y="3187025"/>
            <a:ext cx="550832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Türkiye</a:t>
            </a:r>
            <a:r>
              <a:rPr lang="en-US" dirty="0" smtClean="0"/>
              <a:t> </a:t>
            </a:r>
            <a:r>
              <a:rPr lang="en-US" dirty="0" err="1" smtClean="0"/>
              <a:t>kargo</a:t>
            </a:r>
            <a:r>
              <a:rPr lang="en-US" dirty="0" smtClean="0"/>
              <a:t> </a:t>
            </a:r>
            <a:r>
              <a:rPr lang="en-US" dirty="0" err="1" smtClean="0"/>
              <a:t>kamyonu</a:t>
            </a:r>
            <a:r>
              <a:rPr lang="en-US" dirty="0" smtClean="0"/>
              <a:t> </a:t>
            </a:r>
            <a:r>
              <a:rPr lang="en-US" dirty="0" err="1" smtClean="0"/>
              <a:t>zamandan</a:t>
            </a:r>
            <a:r>
              <a:rPr lang="en-US" dirty="0" smtClean="0"/>
              <a:t>, </a:t>
            </a:r>
            <a:r>
              <a:rPr lang="en-US" dirty="0" err="1" smtClean="0"/>
              <a:t>yakıttan</a:t>
            </a:r>
            <a:r>
              <a:rPr lang="en-US" dirty="0" smtClean="0"/>
              <a:t> </a:t>
            </a:r>
            <a:r>
              <a:rPr lang="en-US" dirty="0" err="1" smtClean="0"/>
              <a:t>tasarruf</a:t>
            </a:r>
            <a:r>
              <a:rPr lang="en-US" dirty="0" smtClean="0"/>
              <a:t> </a:t>
            </a:r>
            <a:r>
              <a:rPr lang="en-US" dirty="0" err="1" smtClean="0"/>
              <a:t>edebilir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her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ülkeye</a:t>
            </a:r>
            <a:r>
              <a:rPr lang="en-US" dirty="0" smtClean="0"/>
              <a:t> de </a:t>
            </a:r>
            <a:r>
              <a:rPr lang="en-US" dirty="0" err="1" smtClean="0"/>
              <a:t>fayda</a:t>
            </a:r>
            <a:r>
              <a:rPr lang="en-US" dirty="0" smtClean="0"/>
              <a:t> </a:t>
            </a:r>
            <a:r>
              <a:rPr lang="en-US" dirty="0" err="1" smtClean="0"/>
              <a:t>sağlayabilir</a:t>
            </a:r>
            <a:endParaRPr lang="en-US" dirty="0" smtClean="0"/>
          </a:p>
        </p:txBody>
      </p:sp>
      <p:pic>
        <p:nvPicPr>
          <p:cNvPr id="10" name="Picture 9" descr="brightly-colored-trucks-in-islamabad-pakistan-CET43E.jpg"/>
          <p:cNvPicPr>
            <a:picLocks noChangeAspect="1"/>
          </p:cNvPicPr>
          <p:nvPr/>
        </p:nvPicPr>
        <p:blipFill>
          <a:blip r:embed="rId1"/>
          <a:srcRect l="2308" t="3138" r="2308" b="9414"/>
          <a:stretch>
            <a:fillRect/>
          </a:stretch>
        </p:blipFill>
        <p:spPr>
          <a:xfrm>
            <a:off x="41722" y="1044146"/>
            <a:ext cx="4604419" cy="286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255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19" y="3666986"/>
            <a:ext cx="3940739" cy="257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/>
          <p:nvPr/>
        </p:nvSpPr>
        <p:spPr>
          <a:xfrm>
            <a:off x="5308836" y="801655"/>
            <a:ext cx="5223242" cy="34433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/>
              <a:t>Resmi Adı: Pakistan İslam Cumhuriyeti</a:t>
            </a:r>
            <a:endParaRPr lang="tr-TR" sz="1800" dirty="0"/>
          </a:p>
          <a:p>
            <a:r>
              <a:rPr lang="tr-TR" sz="1800" dirty="0"/>
              <a:t>Başkenti: İslamabad</a:t>
            </a:r>
            <a:endParaRPr lang="tr-TR" sz="1800" dirty="0"/>
          </a:p>
          <a:p>
            <a:r>
              <a:rPr lang="tr-TR" sz="1800" dirty="0"/>
              <a:t>Bağımsızlık Tarihi: 14 Ağustos 1947 </a:t>
            </a:r>
            <a:endParaRPr lang="tr-TR" sz="1800" dirty="0"/>
          </a:p>
          <a:p>
            <a:r>
              <a:rPr lang="tr-TR" sz="1800" dirty="0"/>
              <a:t>Yönetim Biçimi: Cumhuriyet</a:t>
            </a:r>
            <a:endParaRPr lang="tr-TR" sz="1800" dirty="0"/>
          </a:p>
          <a:p>
            <a:r>
              <a:rPr lang="tr-TR" sz="1800" dirty="0" smtClean="0"/>
              <a:t>Devlet Başkanı</a:t>
            </a:r>
            <a:r>
              <a:rPr lang="tr-TR" sz="1800" dirty="0"/>
              <a:t>: Dr. Arif </a:t>
            </a:r>
            <a:r>
              <a:rPr lang="tr-TR" sz="1800" dirty="0" err="1"/>
              <a:t>Alvi</a:t>
            </a:r>
            <a:endParaRPr lang="tr-TR" sz="1800" dirty="0"/>
          </a:p>
          <a:p>
            <a:r>
              <a:rPr lang="tr-TR" sz="1800" dirty="0"/>
              <a:t>Başbakan: </a:t>
            </a:r>
            <a:r>
              <a:rPr lang="en-US" sz="1800" dirty="0" smtClean="0"/>
              <a:t>SHAHBAZ SHARIF</a:t>
            </a:r>
            <a:endParaRPr lang="tr-TR" sz="1800" dirty="0"/>
          </a:p>
          <a:p>
            <a:r>
              <a:rPr lang="tr-TR" sz="1800" dirty="0"/>
              <a:t>Resmi Dil: </a:t>
            </a:r>
            <a:r>
              <a:rPr lang="tr-TR" sz="1800" dirty="0" smtClean="0"/>
              <a:t>İngilizce, </a:t>
            </a:r>
            <a:r>
              <a:rPr lang="tr-TR" sz="1800" dirty="0"/>
              <a:t>Urduca (Milli Dil)</a:t>
            </a:r>
            <a:endParaRPr lang="tr-TR" sz="1800" dirty="0"/>
          </a:p>
          <a:p>
            <a:r>
              <a:rPr lang="tr-TR" sz="1800" dirty="0"/>
              <a:t>Din: Müslüman (%95), Diğer (Hıristiyan ve Hindu)</a:t>
            </a:r>
            <a:endParaRPr lang="tr-TR" sz="1800" dirty="0"/>
          </a:p>
          <a:p>
            <a:r>
              <a:rPr lang="tr-TR" sz="1800" dirty="0"/>
              <a:t>Yüzölçümü: 769.095 km²</a:t>
            </a:r>
            <a:endParaRPr lang="tr-TR" sz="1800" dirty="0"/>
          </a:p>
          <a:p>
            <a:pPr algn="just"/>
            <a:r>
              <a:rPr lang="tr-TR" sz="1800" dirty="0"/>
              <a:t>Nüfus: 220 </a:t>
            </a:r>
            <a:r>
              <a:rPr lang="tr-TR" sz="1800" dirty="0" smtClean="0"/>
              <a:t>milyon</a:t>
            </a:r>
            <a:endParaRPr lang="en-US" sz="1800" dirty="0" smtClean="0"/>
          </a:p>
        </p:txBody>
      </p:sp>
      <p:sp>
        <p:nvSpPr>
          <p:cNvPr id="13" name="Content Placeholder 2"/>
          <p:cNvSpPr txBox="1"/>
          <p:nvPr/>
        </p:nvSpPr>
        <p:spPr>
          <a:xfrm>
            <a:off x="576104" y="5323075"/>
            <a:ext cx="10369868" cy="556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dirty="0">
              <a:solidFill>
                <a:srgbClr val="FF0000"/>
              </a:solidFill>
              <a:latin typeface="Myriad Pro"/>
              <a:cs typeface="Myriad Pro"/>
            </a:endParaRPr>
          </a:p>
        </p:txBody>
      </p:sp>
      <p:pic>
        <p:nvPicPr>
          <p:cNvPr id="8" name="Resim 7" descr="Pakistan political map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7" y="801655"/>
            <a:ext cx="4930439" cy="544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0350" y="4238895"/>
            <a:ext cx="1641162" cy="164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6586238" y="4566293"/>
            <a:ext cx="132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Afghanistan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442808" y="5323075"/>
            <a:ext cx="559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Iran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046047" y="4245015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Çin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821512" y="5326059"/>
            <a:ext cx="1532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Hindistan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413125" y="6064723"/>
            <a:ext cx="1408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ArapDeniz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68880" y="91440"/>
            <a:ext cx="5533440" cy="5787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cs typeface="Myriad Pro"/>
              </a:rPr>
              <a:t>1- GENEL BİLGİLER-SOSYO EKONOMİK YAPI</a:t>
            </a:r>
            <a:endParaRPr lang="en-US" b="1" dirty="0">
              <a:solidFill>
                <a:srgbClr val="FF0000"/>
              </a:solidFill>
              <a:cs typeface="Myriad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80767" y="408631"/>
            <a:ext cx="2435387" cy="81966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GÜNEŞ ENERJİ</a:t>
            </a:r>
            <a:endParaRPr lang="en-US" sz="2400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61374" y="987688"/>
            <a:ext cx="5915025" cy="516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0" y="1550774"/>
            <a:ext cx="40631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1.Pakistan'ın7.468 </a:t>
            </a:r>
            <a:r>
              <a:rPr lang="en-US" dirty="0" err="1" smtClean="0"/>
              <a:t>MW'lıkbir</a:t>
            </a:r>
            <a:r>
              <a:rPr lang="en-US" dirty="0" smtClean="0"/>
              <a:t> </a:t>
            </a:r>
            <a:r>
              <a:rPr lang="en-US" dirty="0" err="1" smtClean="0"/>
              <a:t>güç</a:t>
            </a:r>
            <a:r>
              <a:rPr lang="en-US" dirty="0" smtClean="0"/>
              <a:t> </a:t>
            </a:r>
            <a:r>
              <a:rPr lang="en-US" dirty="0" err="1" smtClean="0"/>
              <a:t>açığı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2377440"/>
            <a:ext cx="494014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2.Talebin/</a:t>
            </a:r>
            <a:r>
              <a:rPr lang="en-US" dirty="0" err="1" smtClean="0"/>
              <a:t>ithalatın</a:t>
            </a:r>
            <a:r>
              <a:rPr lang="en-US" dirty="0" smtClean="0"/>
              <a:t> </a:t>
            </a:r>
            <a:r>
              <a:rPr lang="en-US" dirty="0" err="1" smtClean="0"/>
              <a:t>önümüzdeki</a:t>
            </a:r>
            <a:r>
              <a:rPr lang="en-US" dirty="0" smtClean="0"/>
              <a:t> </a:t>
            </a:r>
            <a:r>
              <a:rPr lang="en-US" dirty="0" err="1" smtClean="0"/>
              <a:t>beşyıl</a:t>
            </a:r>
            <a:r>
              <a:rPr lang="en-US" dirty="0" smtClean="0"/>
              <a:t> </a:t>
            </a:r>
            <a:r>
              <a:rPr lang="en-US" dirty="0" err="1" smtClean="0"/>
              <a:t>içinde</a:t>
            </a:r>
            <a:r>
              <a:rPr lang="en-US" dirty="0" smtClean="0"/>
              <a:t> </a:t>
            </a:r>
            <a:r>
              <a:rPr lang="en-US" dirty="0" err="1" smtClean="0"/>
              <a:t>yılda</a:t>
            </a:r>
            <a:r>
              <a:rPr lang="en-US" dirty="0" smtClean="0"/>
              <a:t> 5000-7000 </a:t>
            </a:r>
            <a:r>
              <a:rPr lang="en-US" dirty="0" err="1" smtClean="0"/>
              <a:t>MW'a</a:t>
            </a:r>
            <a:r>
              <a:rPr lang="en-US" dirty="0" smtClean="0"/>
              <a:t> </a:t>
            </a:r>
            <a:r>
              <a:rPr lang="en-US" dirty="0" err="1" smtClean="0"/>
              <a:t>çıkabileceğini</a:t>
            </a:r>
            <a:r>
              <a:rPr lang="en-US" dirty="0" smtClean="0"/>
              <a:t> </a:t>
            </a:r>
            <a:r>
              <a:rPr lang="en-US" dirty="0" err="1" smtClean="0"/>
              <a:t>gösteriyor</a:t>
            </a:r>
            <a:endParaRPr lang="en-US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0" y="3166601"/>
            <a:ext cx="52109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3.Türkiye,güneş </a:t>
            </a:r>
            <a:r>
              <a:rPr lang="en-US" dirty="0" err="1" smtClean="0"/>
              <a:t>paneli</a:t>
            </a:r>
            <a:r>
              <a:rPr lang="en-US" dirty="0" smtClean="0"/>
              <a:t> </a:t>
            </a:r>
            <a:r>
              <a:rPr lang="en-US" dirty="0" err="1" smtClean="0"/>
              <a:t>üretim</a:t>
            </a:r>
            <a:r>
              <a:rPr lang="en-US" dirty="0" smtClean="0"/>
              <a:t> </a:t>
            </a:r>
            <a:r>
              <a:rPr lang="en-US" dirty="0" err="1" smtClean="0"/>
              <a:t>tesislerini</a:t>
            </a:r>
            <a:r>
              <a:rPr lang="en-US" dirty="0" smtClean="0"/>
              <a:t> </a:t>
            </a:r>
            <a:r>
              <a:rPr lang="en-US" dirty="0" err="1" smtClean="0"/>
              <a:t>kurduktan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lider</a:t>
            </a:r>
            <a:r>
              <a:rPr lang="en-US" dirty="0" smtClean="0"/>
              <a:t> </a:t>
            </a:r>
            <a:r>
              <a:rPr lang="en-US" dirty="0" err="1" smtClean="0"/>
              <a:t>güneş</a:t>
            </a:r>
            <a:r>
              <a:rPr lang="en-US" dirty="0" smtClean="0"/>
              <a:t> PV </a:t>
            </a:r>
            <a:r>
              <a:rPr lang="en-US" dirty="0" err="1" smtClean="0"/>
              <a:t>üreticilerinden</a:t>
            </a:r>
            <a:r>
              <a:rPr lang="en-US" dirty="0" smtClean="0"/>
              <a:t> </a:t>
            </a:r>
            <a:r>
              <a:rPr lang="en-US" dirty="0" err="1" smtClean="0"/>
              <a:t>biri</a:t>
            </a:r>
            <a:r>
              <a:rPr lang="en-US" dirty="0" smtClean="0"/>
              <a:t> </a:t>
            </a:r>
            <a:r>
              <a:rPr lang="en-US" dirty="0" err="1" smtClean="0"/>
              <a:t>olmuştur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0" y="3931920"/>
            <a:ext cx="536137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4.Pakistan'da </a:t>
            </a:r>
            <a:r>
              <a:rPr lang="en-US" dirty="0" err="1" smtClean="0"/>
              <a:t>Türkiye</a:t>
            </a:r>
            <a:r>
              <a:rPr lang="en-US" dirty="0" smtClean="0"/>
              <a:t> </a:t>
            </a:r>
            <a:r>
              <a:rPr lang="en-US" dirty="0" err="1" smtClean="0"/>
              <a:t>güneş</a:t>
            </a:r>
            <a:r>
              <a:rPr lang="en-US" dirty="0" smtClean="0"/>
              <a:t> </a:t>
            </a:r>
            <a:r>
              <a:rPr lang="en-US" dirty="0" err="1" smtClean="0"/>
              <a:t>paneli</a:t>
            </a:r>
            <a:r>
              <a:rPr lang="en-US" dirty="0" smtClean="0"/>
              <a:t> </a:t>
            </a:r>
            <a:r>
              <a:rPr lang="en-US" dirty="0" err="1" smtClean="0"/>
              <a:t>sektörünün</a:t>
            </a:r>
            <a:r>
              <a:rPr lang="en-US" dirty="0" smtClean="0"/>
              <a:t> </a:t>
            </a:r>
            <a:r>
              <a:rPr lang="en-US" dirty="0" err="1" smtClean="0"/>
              <a:t>yakalayabileceği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güneş</a:t>
            </a:r>
            <a:r>
              <a:rPr lang="en-US" dirty="0" smtClean="0"/>
              <a:t> </a:t>
            </a:r>
            <a:r>
              <a:rPr lang="en-US" dirty="0" err="1" smtClean="0"/>
              <a:t>paneli</a:t>
            </a:r>
            <a:r>
              <a:rPr lang="en-US" dirty="0" smtClean="0"/>
              <a:t> </a:t>
            </a:r>
            <a:r>
              <a:rPr lang="en-US" dirty="0" err="1" smtClean="0"/>
              <a:t>pazarı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endParaRPr lang="en-US" dirty="0" smtClean="0"/>
          </a:p>
        </p:txBody>
      </p:sp>
      <p:sp>
        <p:nvSpPr>
          <p:cNvPr id="16" name="Oval 15"/>
          <p:cNvSpPr/>
          <p:nvPr/>
        </p:nvSpPr>
        <p:spPr>
          <a:xfrm>
            <a:off x="5563139" y="987688"/>
            <a:ext cx="4127155" cy="252077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Güneş</a:t>
            </a:r>
            <a:r>
              <a:rPr lang="en-US" b="1" dirty="0" smtClean="0"/>
              <a:t> </a:t>
            </a:r>
            <a:r>
              <a:rPr lang="en-US" b="1" dirty="0" err="1" smtClean="0"/>
              <a:t>paneli</a:t>
            </a:r>
            <a:r>
              <a:rPr lang="en-US" b="1" dirty="0" smtClean="0"/>
              <a:t> 400W (</a:t>
            </a:r>
            <a:r>
              <a:rPr lang="en-US" b="1" dirty="0" err="1" smtClean="0"/>
              <a:t>Adet</a:t>
            </a:r>
            <a:r>
              <a:rPr lang="en-US" b="1" dirty="0" smtClean="0"/>
              <a:t>)</a:t>
            </a:r>
            <a:endParaRPr lang="en-US" b="1" dirty="0" smtClean="0"/>
          </a:p>
          <a:p>
            <a:r>
              <a:rPr lang="en-US" b="1" dirty="0" err="1" smtClean="0"/>
              <a:t>Turkiye</a:t>
            </a:r>
            <a:r>
              <a:rPr lang="en-US" b="1" dirty="0" smtClean="0"/>
              <a:t> </a:t>
            </a:r>
            <a:r>
              <a:rPr lang="en-US" b="1" dirty="0" err="1" smtClean="0"/>
              <a:t>Satisi</a:t>
            </a:r>
            <a:r>
              <a:rPr lang="en-US" b="1" dirty="0" smtClean="0"/>
              <a:t> </a:t>
            </a:r>
            <a:r>
              <a:rPr lang="en-US" b="1" dirty="0" err="1" smtClean="0"/>
              <a:t>Fiyat</a:t>
            </a:r>
            <a:r>
              <a:rPr lang="en-US" b="1" dirty="0" smtClean="0"/>
              <a:t>: 2000 TL</a:t>
            </a:r>
            <a:endParaRPr lang="en-US" b="1" dirty="0" smtClean="0"/>
          </a:p>
          <a:p>
            <a:r>
              <a:rPr lang="en-US" b="1" dirty="0" smtClean="0"/>
              <a:t>Pakistan </a:t>
            </a:r>
            <a:r>
              <a:rPr lang="en-US" b="1" dirty="0" err="1" smtClean="0"/>
              <a:t>Satisi</a:t>
            </a:r>
            <a:r>
              <a:rPr lang="en-US" b="1" dirty="0" smtClean="0"/>
              <a:t> Fiyat:4500 TL</a:t>
            </a:r>
            <a:endParaRPr lang="en-US" b="1" dirty="0" smtClean="0"/>
          </a:p>
          <a:p>
            <a:r>
              <a:rPr lang="en-US" b="1" dirty="0" err="1" smtClean="0"/>
              <a:t>GümrükVergisi</a:t>
            </a:r>
            <a:r>
              <a:rPr lang="en-US" b="1" dirty="0" smtClean="0"/>
              <a:t>: 5% </a:t>
            </a:r>
            <a:r>
              <a:rPr lang="en-US" b="1" dirty="0" err="1" smtClean="0"/>
              <a:t>OrtalamaKâr</a:t>
            </a:r>
            <a:r>
              <a:rPr lang="en-US" b="1" dirty="0" smtClean="0"/>
              <a:t>: 2000 TL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 txBox="1"/>
          <p:nvPr/>
        </p:nvSpPr>
        <p:spPr>
          <a:xfrm>
            <a:off x="510248" y="925283"/>
            <a:ext cx="2569836" cy="328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510248" y="332159"/>
            <a:ext cx="1890584" cy="5931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AYAKKABI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images (1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0995" y="580768"/>
            <a:ext cx="4132594" cy="3505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86992" y="1410725"/>
            <a:ext cx="355721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Türkiye’nin</a:t>
            </a:r>
            <a:r>
              <a:rPr lang="en-US" dirty="0" smtClean="0"/>
              <a:t> </a:t>
            </a:r>
            <a:r>
              <a:rPr lang="en-US" dirty="0" err="1" smtClean="0"/>
              <a:t>kaliteli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ayakkabıları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3189" y="2483708"/>
            <a:ext cx="5533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FLO , POLARIS ,  </a:t>
            </a:r>
            <a:r>
              <a:rPr lang="en-US" dirty="0" err="1" smtClean="0"/>
              <a:t>Koton</a:t>
            </a:r>
            <a:r>
              <a:rPr lang="en-US" dirty="0" smtClean="0"/>
              <a:t>, </a:t>
            </a:r>
            <a:r>
              <a:rPr lang="en-US" dirty="0" err="1" smtClean="0"/>
              <a:t>Kinetix</a:t>
            </a:r>
            <a:r>
              <a:rPr lang="en-US" dirty="0" smtClean="0"/>
              <a:t>, LC </a:t>
            </a:r>
            <a:r>
              <a:rPr lang="en-US" dirty="0" err="1" smtClean="0"/>
              <a:t>waikiki</a:t>
            </a:r>
            <a:r>
              <a:rPr lang="en-US" dirty="0" smtClean="0"/>
              <a:t> 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mağazaları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03189" y="2853040"/>
            <a:ext cx="258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açılabilirveçokkarlıolabilir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641674" y="4408227"/>
            <a:ext cx="3603496" cy="16503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Türkiye</a:t>
            </a:r>
            <a:r>
              <a:rPr lang="en-US" b="1" dirty="0" smtClean="0"/>
              <a:t> </a:t>
            </a:r>
            <a:r>
              <a:rPr lang="en-US" b="1" dirty="0" err="1" smtClean="0"/>
              <a:t>Satışı</a:t>
            </a:r>
            <a:r>
              <a:rPr lang="en-US" b="1" dirty="0" smtClean="0"/>
              <a:t> (</a:t>
            </a:r>
            <a:r>
              <a:rPr lang="en-US" b="1" dirty="0" err="1" smtClean="0"/>
              <a:t>Adet</a:t>
            </a:r>
            <a:r>
              <a:rPr lang="en-US" b="1" dirty="0" smtClean="0"/>
              <a:t>): 200 TL</a:t>
            </a:r>
            <a:endParaRPr lang="en-US" b="1" dirty="0" smtClean="0"/>
          </a:p>
          <a:p>
            <a:r>
              <a:rPr lang="fi-FI" b="1" dirty="0" smtClean="0"/>
              <a:t>Pakistan Satışı (Adet) : 320-400 TL</a:t>
            </a:r>
            <a:endParaRPr lang="fi-FI" b="1" dirty="0" smtClean="0"/>
          </a:p>
          <a:p>
            <a:r>
              <a:rPr lang="en-US" b="1" dirty="0" err="1" smtClean="0"/>
              <a:t>GümrükVergisi</a:t>
            </a:r>
            <a:r>
              <a:rPr lang="en-US" b="1" dirty="0" smtClean="0"/>
              <a:t>(</a:t>
            </a:r>
            <a:r>
              <a:rPr lang="en-US" b="1" dirty="0" err="1" smtClean="0"/>
              <a:t>Adet</a:t>
            </a:r>
            <a:r>
              <a:rPr lang="en-US" b="1" dirty="0" smtClean="0"/>
              <a:t>) : (25%)</a:t>
            </a:r>
            <a:endParaRPr lang="en-US" b="1" dirty="0" smtClean="0"/>
          </a:p>
          <a:p>
            <a:r>
              <a:rPr lang="en-US" b="1" dirty="0" err="1" smtClean="0"/>
              <a:t>OrtalamaKâr</a:t>
            </a:r>
            <a:r>
              <a:rPr lang="en-US" b="1" dirty="0" smtClean="0"/>
              <a:t>(</a:t>
            </a:r>
            <a:r>
              <a:rPr lang="en-US" b="1" dirty="0" err="1" smtClean="0"/>
              <a:t>Adet</a:t>
            </a:r>
            <a:r>
              <a:rPr lang="en-US" b="1" dirty="0" smtClean="0"/>
              <a:t>): 80-110 TL</a:t>
            </a:r>
            <a:endParaRPr lang="en-US" dirty="0"/>
          </a:p>
        </p:txBody>
      </p:sp>
      <p:pic>
        <p:nvPicPr>
          <p:cNvPr id="15" name="Picture 14" descr="28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351" y="3222372"/>
            <a:ext cx="2909703" cy="2909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4975" y="395416"/>
            <a:ext cx="3546388" cy="877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KADIN </a:t>
            </a:r>
            <a:r>
              <a:rPr lang="en-US" sz="2400" b="1" dirty="0" err="1" smtClean="0"/>
              <a:t>ve</a:t>
            </a:r>
            <a:r>
              <a:rPr lang="en-US" sz="2400" b="1" dirty="0" smtClean="0"/>
              <a:t> ERKEK </a:t>
            </a:r>
            <a:r>
              <a:rPr lang="en-US" sz="2400" b="1" dirty="0" smtClean="0"/>
              <a:t>BAKIMI ELEKTRIKLI CIHAZLAR</a:t>
            </a:r>
            <a:endParaRPr lang="en-US" sz="2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72891" y="3682314"/>
            <a:ext cx="57594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Avrupa’daki</a:t>
            </a:r>
            <a:r>
              <a:rPr lang="en-US" dirty="0" smtClean="0"/>
              <a:t> </a:t>
            </a:r>
            <a:r>
              <a:rPr lang="en-US" dirty="0" err="1" smtClean="0"/>
              <a:t>cihazlar</a:t>
            </a:r>
            <a:r>
              <a:rPr lang="en-US" dirty="0" smtClean="0"/>
              <a:t> </a:t>
            </a:r>
            <a:r>
              <a:rPr lang="en-US" dirty="0" err="1" smtClean="0"/>
              <a:t>Pakistan’nin</a:t>
            </a:r>
            <a:r>
              <a:rPr lang="en-US" dirty="0" smtClean="0"/>
              <a:t> </a:t>
            </a:r>
            <a:r>
              <a:rPr lang="en-US" dirty="0" err="1" smtClean="0"/>
              <a:t>elektrik</a:t>
            </a:r>
            <a:r>
              <a:rPr lang="en-US" dirty="0" smtClean="0"/>
              <a:t> </a:t>
            </a:r>
            <a:r>
              <a:rPr lang="en-US" dirty="0" err="1" smtClean="0"/>
              <a:t>yapıya</a:t>
            </a:r>
            <a:r>
              <a:rPr lang="en-US" dirty="0" smtClean="0"/>
              <a:t> gore </a:t>
            </a:r>
            <a:r>
              <a:rPr lang="en-US" dirty="0" err="1" smtClean="0"/>
              <a:t>değil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2891" y="1784522"/>
            <a:ext cx="57594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/>
              <a:t>Pakistan'da</a:t>
            </a:r>
            <a:r>
              <a:rPr lang="en-US" dirty="0" smtClean="0"/>
              <a:t> hem </a:t>
            </a:r>
            <a:r>
              <a:rPr lang="en-US" dirty="0" err="1" smtClean="0"/>
              <a:t>erkeklerin</a:t>
            </a:r>
            <a:r>
              <a:rPr lang="en-US" dirty="0" smtClean="0"/>
              <a:t> hem </a:t>
            </a:r>
            <a:r>
              <a:rPr lang="en-US" dirty="0" err="1" smtClean="0"/>
              <a:t>kadinlarin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kaliteli</a:t>
            </a:r>
            <a:r>
              <a:rPr lang="en-US" dirty="0" smtClean="0"/>
              <a:t> </a:t>
            </a:r>
            <a:r>
              <a:rPr lang="en-US" dirty="0" err="1" smtClean="0"/>
              <a:t>bakımı</a:t>
            </a:r>
            <a:r>
              <a:rPr lang="en-US" dirty="0" smtClean="0"/>
              <a:t> </a:t>
            </a:r>
            <a:r>
              <a:rPr lang="en-US" dirty="0" err="1" smtClean="0"/>
              <a:t>elektronik</a:t>
            </a:r>
            <a:r>
              <a:rPr lang="en-US" dirty="0" smtClean="0"/>
              <a:t> </a:t>
            </a:r>
            <a:r>
              <a:rPr lang="en-US" dirty="0" err="1" smtClean="0"/>
              <a:t>cihazlarına</a:t>
            </a:r>
            <a:r>
              <a:rPr lang="en-US" dirty="0" smtClean="0"/>
              <a:t> </a:t>
            </a:r>
            <a:r>
              <a:rPr lang="en-US" dirty="0" err="1" smtClean="0"/>
              <a:t>ciddi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ihtiyaç</a:t>
            </a:r>
            <a:r>
              <a:rPr lang="en-US" dirty="0" smtClean="0"/>
              <a:t> var.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102837" y="2595344"/>
            <a:ext cx="57594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/>
              <a:t>Çin'den</a:t>
            </a:r>
            <a:r>
              <a:rPr lang="en-US" dirty="0" smtClean="0"/>
              <a:t> </a:t>
            </a:r>
            <a:r>
              <a:rPr lang="en-US" dirty="0" err="1" smtClean="0"/>
              <a:t>ithalat</a:t>
            </a:r>
            <a:r>
              <a:rPr lang="en-US" dirty="0" smtClean="0"/>
              <a:t> </a:t>
            </a:r>
            <a:r>
              <a:rPr lang="en-US" dirty="0" err="1" smtClean="0"/>
              <a:t>yapılıyor</a:t>
            </a:r>
            <a:r>
              <a:rPr lang="en-US" dirty="0" smtClean="0"/>
              <a:t> </a:t>
            </a:r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kalitenin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olduğundan</a:t>
            </a:r>
            <a:r>
              <a:rPr lang="en-US" dirty="0" smtClean="0"/>
              <a:t> </a:t>
            </a:r>
            <a:r>
              <a:rPr lang="en-US" dirty="0" err="1" smtClean="0"/>
              <a:t>dolayı</a:t>
            </a:r>
            <a:r>
              <a:rPr lang="en-US" dirty="0" smtClean="0"/>
              <a:t> </a:t>
            </a:r>
            <a:r>
              <a:rPr lang="en-US" dirty="0" err="1" smtClean="0"/>
              <a:t>uzun</a:t>
            </a:r>
            <a:r>
              <a:rPr lang="en-US" dirty="0" smtClean="0"/>
              <a:t> </a:t>
            </a:r>
            <a:r>
              <a:rPr lang="en-US" dirty="0" err="1" smtClean="0"/>
              <a:t>süre</a:t>
            </a:r>
            <a:r>
              <a:rPr lang="en-US" dirty="0" smtClean="0"/>
              <a:t> </a:t>
            </a:r>
            <a:r>
              <a:rPr lang="en-US" dirty="0" err="1" smtClean="0"/>
              <a:t>kullanılmıyor</a:t>
            </a:r>
            <a:r>
              <a:rPr lang="en-US" dirty="0" smtClean="0"/>
              <a:t>. </a:t>
            </a:r>
            <a:endParaRPr lang="en-US" dirty="0" smtClean="0"/>
          </a:p>
        </p:txBody>
      </p:sp>
      <p:sp>
        <p:nvSpPr>
          <p:cNvPr id="11" name="Hexagon 10"/>
          <p:cNvSpPr/>
          <p:nvPr/>
        </p:nvSpPr>
        <p:spPr>
          <a:xfrm>
            <a:off x="7500551" y="857764"/>
            <a:ext cx="4021524" cy="185351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Türkiye</a:t>
            </a:r>
            <a:r>
              <a:rPr lang="en-US" b="1" dirty="0" smtClean="0"/>
              <a:t> </a:t>
            </a:r>
            <a:r>
              <a:rPr lang="en-US" b="1" dirty="0" err="1" smtClean="0"/>
              <a:t>Satışı</a:t>
            </a:r>
            <a:r>
              <a:rPr lang="en-US" b="1" dirty="0" smtClean="0"/>
              <a:t> (</a:t>
            </a:r>
            <a:r>
              <a:rPr lang="en-US" b="1" dirty="0" err="1" smtClean="0"/>
              <a:t>adet</a:t>
            </a:r>
            <a:r>
              <a:rPr lang="en-US" b="1" dirty="0" smtClean="0"/>
              <a:t>): 160 TL</a:t>
            </a:r>
            <a:endParaRPr lang="en-US" b="1" dirty="0" smtClean="0"/>
          </a:p>
          <a:p>
            <a:r>
              <a:rPr lang="en-US" b="1" dirty="0" smtClean="0"/>
              <a:t>Pakistan </a:t>
            </a:r>
            <a:r>
              <a:rPr lang="en-US" b="1" dirty="0" err="1" smtClean="0"/>
              <a:t>Satışı</a:t>
            </a:r>
            <a:r>
              <a:rPr lang="en-US" b="1" dirty="0" smtClean="0"/>
              <a:t>: 250 TL</a:t>
            </a:r>
            <a:endParaRPr lang="en-US" b="1" dirty="0" smtClean="0"/>
          </a:p>
          <a:p>
            <a:r>
              <a:rPr lang="en-US" b="1" dirty="0" err="1" smtClean="0"/>
              <a:t>Gümrük</a:t>
            </a:r>
            <a:r>
              <a:rPr lang="en-US" b="1" dirty="0" smtClean="0"/>
              <a:t> </a:t>
            </a:r>
            <a:r>
              <a:rPr lang="en-US" b="1" dirty="0" err="1" smtClean="0"/>
              <a:t>Vergisi</a:t>
            </a:r>
            <a:r>
              <a:rPr lang="en-US" b="1" dirty="0" smtClean="0"/>
              <a:t>: (%3)</a:t>
            </a:r>
            <a:endParaRPr lang="en-US" b="1" dirty="0" smtClean="0"/>
          </a:p>
          <a:p>
            <a:r>
              <a:rPr lang="en-US" b="1" dirty="0" err="1" smtClean="0"/>
              <a:t>Ortalama</a:t>
            </a:r>
            <a:r>
              <a:rPr lang="en-US" b="1" dirty="0" smtClean="0"/>
              <a:t> Kâr:70 TL</a:t>
            </a:r>
            <a:endParaRPr lang="en-US" dirty="0" smtClean="0"/>
          </a:p>
        </p:txBody>
      </p:sp>
      <p:pic>
        <p:nvPicPr>
          <p:cNvPr id="12" name="Picture 11" descr="1_or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4258" y="3241675"/>
            <a:ext cx="1952586" cy="2923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100482372076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891" y="3062397"/>
            <a:ext cx="1978497" cy="1978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phillip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158" y="4051646"/>
            <a:ext cx="2434135" cy="243170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9113" y="515555"/>
            <a:ext cx="1643449" cy="5763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BEYAZ EŞYA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247136" y="1779373"/>
            <a:ext cx="516512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Turkiye</a:t>
            </a:r>
            <a:r>
              <a:rPr lang="en-US" dirty="0" smtClean="0"/>
              <a:t> </a:t>
            </a:r>
            <a:r>
              <a:rPr lang="en-US" dirty="0" err="1" smtClean="0"/>
              <a:t>dünya’nın</a:t>
            </a:r>
            <a:r>
              <a:rPr lang="en-US" dirty="0" smtClean="0"/>
              <a:t> </a:t>
            </a:r>
            <a:r>
              <a:rPr lang="en-US" dirty="0" err="1" smtClean="0"/>
              <a:t>ikinci</a:t>
            </a:r>
            <a:r>
              <a:rPr lang="en-US" dirty="0" smtClean="0"/>
              <a:t>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beyaz</a:t>
            </a:r>
            <a:r>
              <a:rPr lang="en-US" dirty="0" smtClean="0"/>
              <a:t> </a:t>
            </a:r>
            <a:r>
              <a:rPr lang="en-US" dirty="0" err="1" smtClean="0"/>
              <a:t>eşya</a:t>
            </a:r>
            <a:r>
              <a:rPr lang="en-US" dirty="0" smtClean="0"/>
              <a:t> </a:t>
            </a:r>
            <a:r>
              <a:rPr lang="en-US" dirty="0" err="1" smtClean="0"/>
              <a:t>üreticisidir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44739" y="2594919"/>
            <a:ext cx="51876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Dünyada</a:t>
            </a:r>
            <a:r>
              <a:rPr lang="en-US" dirty="0" smtClean="0"/>
              <a:t> en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enerji</a:t>
            </a:r>
            <a:r>
              <a:rPr lang="en-US" dirty="0" smtClean="0"/>
              <a:t> </a:t>
            </a:r>
            <a:r>
              <a:rPr lang="en-US" dirty="0" err="1" smtClean="0"/>
              <a:t>tüketen</a:t>
            </a:r>
            <a:r>
              <a:rPr lang="en-US" dirty="0" smtClean="0"/>
              <a:t> </a:t>
            </a:r>
            <a:r>
              <a:rPr lang="en-US" dirty="0" err="1" smtClean="0"/>
              <a:t>beyaz</a:t>
            </a:r>
            <a:r>
              <a:rPr lang="en-US" dirty="0" smtClean="0"/>
              <a:t> </a:t>
            </a:r>
            <a:r>
              <a:rPr lang="en-US" dirty="0" err="1" smtClean="0"/>
              <a:t>eşyalar</a:t>
            </a:r>
            <a:r>
              <a:rPr lang="en-US" dirty="0" smtClean="0"/>
              <a:t> </a:t>
            </a:r>
            <a:r>
              <a:rPr lang="en-US" dirty="0" err="1" smtClean="0"/>
              <a:t>Türkiye’de</a:t>
            </a:r>
            <a:r>
              <a:rPr lang="en-US" dirty="0" smtClean="0"/>
              <a:t> </a:t>
            </a:r>
            <a:r>
              <a:rPr lang="en-US" dirty="0" err="1" smtClean="0"/>
              <a:t>üretilir</a:t>
            </a:r>
            <a:endParaRPr lang="en-US" dirty="0" smtClean="0"/>
          </a:p>
        </p:txBody>
      </p:sp>
      <p:sp>
        <p:nvSpPr>
          <p:cNvPr id="7" name="Hexagon 6"/>
          <p:cNvSpPr/>
          <p:nvPr/>
        </p:nvSpPr>
        <p:spPr>
          <a:xfrm>
            <a:off x="247136" y="4077730"/>
            <a:ext cx="3972096" cy="197743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Türkiye</a:t>
            </a:r>
            <a:r>
              <a:rPr lang="en-US" b="1" dirty="0" smtClean="0"/>
              <a:t> </a:t>
            </a:r>
            <a:r>
              <a:rPr lang="en-US" b="1" dirty="0" err="1" smtClean="0"/>
              <a:t>Satışı</a:t>
            </a:r>
            <a:r>
              <a:rPr lang="en-US" b="1" dirty="0" smtClean="0"/>
              <a:t> (</a:t>
            </a:r>
            <a:r>
              <a:rPr lang="en-US" b="1" dirty="0" err="1" smtClean="0"/>
              <a:t>Adet</a:t>
            </a:r>
            <a:r>
              <a:rPr lang="en-US" b="1" dirty="0" smtClean="0"/>
              <a:t>): 3500TL</a:t>
            </a:r>
            <a:endParaRPr lang="en-US" b="1" dirty="0" smtClean="0"/>
          </a:p>
          <a:p>
            <a:r>
              <a:rPr lang="en-US" b="1" dirty="0" smtClean="0"/>
              <a:t>Pakistan </a:t>
            </a:r>
            <a:r>
              <a:rPr lang="en-US" b="1" dirty="0" err="1" smtClean="0"/>
              <a:t>Satışı</a:t>
            </a:r>
            <a:r>
              <a:rPr lang="en-US" b="1" dirty="0" smtClean="0"/>
              <a:t> (</a:t>
            </a:r>
            <a:r>
              <a:rPr lang="en-US" b="1" dirty="0" err="1" smtClean="0"/>
              <a:t>Adet</a:t>
            </a:r>
            <a:r>
              <a:rPr lang="en-US" b="1" dirty="0" smtClean="0"/>
              <a:t>) : 8k TL</a:t>
            </a:r>
            <a:endParaRPr lang="en-US" b="1" dirty="0" smtClean="0"/>
          </a:p>
          <a:p>
            <a:r>
              <a:rPr lang="en-US" b="1" dirty="0" err="1" smtClean="0"/>
              <a:t>Gümrük</a:t>
            </a:r>
            <a:r>
              <a:rPr lang="en-US" b="1" dirty="0" smtClean="0"/>
              <a:t> </a:t>
            </a:r>
            <a:r>
              <a:rPr lang="en-US" b="1" dirty="0" err="1" smtClean="0"/>
              <a:t>Vergisi</a:t>
            </a:r>
            <a:r>
              <a:rPr lang="en-US" b="1" dirty="0" smtClean="0"/>
              <a:t> (</a:t>
            </a:r>
            <a:r>
              <a:rPr lang="en-US" b="1" dirty="0" err="1" smtClean="0"/>
              <a:t>Adet</a:t>
            </a:r>
            <a:r>
              <a:rPr lang="en-US" b="1" dirty="0" smtClean="0"/>
              <a:t>): (5%)</a:t>
            </a:r>
            <a:endParaRPr lang="en-US" b="1" dirty="0" smtClean="0"/>
          </a:p>
          <a:p>
            <a:r>
              <a:rPr lang="en-US" b="1" dirty="0" err="1" smtClean="0"/>
              <a:t>Ortalama</a:t>
            </a:r>
            <a:r>
              <a:rPr lang="en-US" b="1" dirty="0" smtClean="0"/>
              <a:t> </a:t>
            </a:r>
            <a:r>
              <a:rPr lang="en-US" b="1" dirty="0" err="1" smtClean="0"/>
              <a:t>Kâr</a:t>
            </a:r>
            <a:r>
              <a:rPr lang="en-US" b="1" dirty="0" smtClean="0"/>
              <a:t> (</a:t>
            </a:r>
            <a:r>
              <a:rPr lang="en-US" b="1" dirty="0" err="1" smtClean="0"/>
              <a:t>Adet</a:t>
            </a:r>
            <a:r>
              <a:rPr lang="en-US" b="1" dirty="0" smtClean="0"/>
              <a:t>): 3k TL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19232" y="5732164"/>
            <a:ext cx="36396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Samsung, Bosch, Whirlpool, </a:t>
            </a:r>
            <a:r>
              <a:rPr lang="en-US" dirty="0" err="1" smtClean="0"/>
              <a:t>Haier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4219232" y="5016843"/>
            <a:ext cx="3639665" cy="6919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İthalatı</a:t>
            </a:r>
            <a:r>
              <a:rPr lang="en-US" b="1" dirty="0" smtClean="0"/>
              <a:t> </a:t>
            </a:r>
            <a:r>
              <a:rPr lang="en-US" b="1" dirty="0" err="1" smtClean="0"/>
              <a:t>YapılanBaşlıca</a:t>
            </a:r>
            <a:r>
              <a:rPr lang="en-US" b="1" dirty="0" smtClean="0"/>
              <a:t> </a:t>
            </a:r>
            <a:r>
              <a:rPr lang="en-US" b="1" dirty="0" err="1" smtClean="0"/>
              <a:t>Markalar</a:t>
            </a:r>
            <a:r>
              <a:rPr lang="en-US" b="1" dirty="0" smtClean="0"/>
              <a:t>:</a:t>
            </a:r>
            <a:endParaRPr lang="en-US" b="1" dirty="0" smtClean="0"/>
          </a:p>
        </p:txBody>
      </p:sp>
      <p:pic>
        <p:nvPicPr>
          <p:cNvPr id="10" name="Picture 9" descr="arcelik-beyaz-esya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4189" y="803707"/>
            <a:ext cx="4713558" cy="298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67867888-UUos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355" y="3729542"/>
            <a:ext cx="3518720" cy="1979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325" y="65982"/>
            <a:ext cx="4401034" cy="920063"/>
          </a:xfrm>
        </p:spPr>
        <p:txBody>
          <a:bodyPr/>
          <a:lstStyle/>
          <a:p>
            <a:r>
              <a:rPr lang="en-US" b="1" dirty="0" smtClean="0"/>
              <a:t>İTHALAT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6627" y="750627"/>
            <a:ext cx="1854435" cy="5895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PİRİNÇ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9493" y="1767016"/>
            <a:ext cx="4683210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Basmati </a:t>
            </a:r>
            <a:r>
              <a:rPr lang="en-US" dirty="0" err="1" smtClean="0"/>
              <a:t>pirinç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sağılıklı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hafif</a:t>
            </a:r>
            <a:r>
              <a:rPr lang="en-US" dirty="0" smtClean="0"/>
              <a:t> </a:t>
            </a:r>
            <a:r>
              <a:rPr lang="en-US" dirty="0" err="1" smtClean="0"/>
              <a:t>inanılıyor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259493" y="2690346"/>
            <a:ext cx="575945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 smtClean="0"/>
              <a:t>Pakistan, </a:t>
            </a:r>
            <a:r>
              <a:rPr lang="en-US" dirty="0" err="1" smtClean="0"/>
              <a:t>dünyanınf</a:t>
            </a:r>
            <a:r>
              <a:rPr lang="en-US" dirty="0" smtClean="0"/>
              <a:t> </a:t>
            </a:r>
            <a:r>
              <a:rPr lang="en-US" dirty="0" err="1" smtClean="0"/>
              <a:t>arklı</a:t>
            </a:r>
            <a:r>
              <a:rPr lang="en-US" dirty="0" smtClean="0"/>
              <a:t> </a:t>
            </a:r>
            <a:r>
              <a:rPr lang="en-US" dirty="0" err="1" smtClean="0"/>
              <a:t>bölgelerine</a:t>
            </a:r>
            <a:r>
              <a:rPr lang="en-US" dirty="0" smtClean="0"/>
              <a:t> 500.000-700.000  ton Basmati </a:t>
            </a:r>
            <a:r>
              <a:rPr lang="en-US" dirty="0" err="1" smtClean="0"/>
              <a:t>pirinci</a:t>
            </a:r>
            <a:r>
              <a:rPr lang="en-US" dirty="0" smtClean="0"/>
              <a:t> </a:t>
            </a:r>
            <a:r>
              <a:rPr lang="en-US" dirty="0" err="1" smtClean="0"/>
              <a:t>ihraç</a:t>
            </a:r>
            <a:r>
              <a:rPr lang="en-US" dirty="0" smtClean="0"/>
              <a:t> </a:t>
            </a:r>
            <a:r>
              <a:rPr lang="en-US" dirty="0" err="1" smtClean="0"/>
              <a:t>ediyor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200.000 </a:t>
            </a:r>
            <a:r>
              <a:rPr lang="en-US" dirty="0" err="1" smtClean="0"/>
              <a:t>ila</a:t>
            </a:r>
            <a:r>
              <a:rPr lang="en-US" dirty="0" smtClean="0"/>
              <a:t> 250.000 </a:t>
            </a:r>
            <a:r>
              <a:rPr lang="en-US" dirty="0" err="1" smtClean="0"/>
              <a:t>tonu</a:t>
            </a:r>
            <a:r>
              <a:rPr lang="en-US" dirty="0" smtClean="0"/>
              <a:t> AB </a:t>
            </a:r>
            <a:r>
              <a:rPr lang="en-US" dirty="0" err="1" smtClean="0"/>
              <a:t>ülkelerine</a:t>
            </a:r>
            <a:r>
              <a:rPr lang="en-US" dirty="0" smtClean="0"/>
              <a:t> </a:t>
            </a:r>
            <a:r>
              <a:rPr lang="en-US" dirty="0" err="1" smtClean="0"/>
              <a:t>gönderiliyor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259493" y="3613676"/>
            <a:ext cx="57594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Basmati </a:t>
            </a:r>
            <a:r>
              <a:rPr lang="en-US" dirty="0" err="1" smtClean="0"/>
              <a:t>pirin</a:t>
            </a:r>
            <a:r>
              <a:rPr lang="en-US" sz="1600" dirty="0" err="1" smtClean="0"/>
              <a:t>Ç</a:t>
            </a:r>
            <a:r>
              <a:rPr lang="en-US" dirty="0" smtClean="0"/>
              <a:t> </a:t>
            </a:r>
            <a:r>
              <a:rPr lang="en-US" dirty="0" err="1" smtClean="0"/>
              <a:t>Pakistana</a:t>
            </a:r>
            <a:r>
              <a:rPr lang="en-US" dirty="0" smtClean="0"/>
              <a:t> yılda2.2 </a:t>
            </a:r>
            <a:r>
              <a:rPr lang="en-US" dirty="0" err="1" smtClean="0"/>
              <a:t>milyar</a:t>
            </a:r>
            <a:r>
              <a:rPr lang="en-US" dirty="0" smtClean="0"/>
              <a:t> </a:t>
            </a:r>
            <a:r>
              <a:rPr lang="en-US" dirty="0" err="1" smtClean="0"/>
              <a:t>dolar</a:t>
            </a:r>
            <a:r>
              <a:rPr lang="en-US" dirty="0" smtClean="0"/>
              <a:t> </a:t>
            </a:r>
            <a:r>
              <a:rPr lang="en-US" dirty="0" err="1" smtClean="0"/>
              <a:t>kazandırıyor</a:t>
            </a:r>
            <a:endParaRPr lang="en-US" dirty="0" smtClean="0"/>
          </a:p>
        </p:txBody>
      </p:sp>
      <p:sp>
        <p:nvSpPr>
          <p:cNvPr id="8" name="Hexagon 7"/>
          <p:cNvSpPr/>
          <p:nvPr/>
        </p:nvSpPr>
        <p:spPr>
          <a:xfrm>
            <a:off x="506628" y="4740899"/>
            <a:ext cx="3620529" cy="1590074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Türkiye</a:t>
            </a:r>
            <a:r>
              <a:rPr lang="en-US" b="1" dirty="0" smtClean="0"/>
              <a:t> </a:t>
            </a:r>
            <a:r>
              <a:rPr lang="en-US" b="1" dirty="0" err="1" smtClean="0"/>
              <a:t>Satışı</a:t>
            </a:r>
            <a:r>
              <a:rPr lang="en-US" b="1" dirty="0" smtClean="0"/>
              <a:t> (KG): 28 TL</a:t>
            </a:r>
            <a:endParaRPr lang="en-US" b="1" dirty="0" smtClean="0"/>
          </a:p>
          <a:p>
            <a:r>
              <a:rPr lang="fi-FI" b="1" dirty="0" smtClean="0"/>
              <a:t>Pakistan Satışı (KG) : 15 TL</a:t>
            </a:r>
            <a:endParaRPr lang="fi-FI" b="1" dirty="0" smtClean="0"/>
          </a:p>
          <a:p>
            <a:r>
              <a:rPr lang="en-US" b="1" dirty="0" err="1" smtClean="0"/>
              <a:t>Gümrük</a:t>
            </a:r>
            <a:r>
              <a:rPr lang="en-US" b="1" dirty="0" smtClean="0"/>
              <a:t> </a:t>
            </a:r>
            <a:r>
              <a:rPr lang="en-US" b="1" dirty="0" err="1" smtClean="0"/>
              <a:t>Vergisi</a:t>
            </a:r>
            <a:r>
              <a:rPr lang="en-US" b="1" dirty="0" smtClean="0"/>
              <a:t> (KG): (%10)</a:t>
            </a:r>
            <a:endParaRPr lang="en-US" b="1" dirty="0" smtClean="0"/>
          </a:p>
          <a:p>
            <a:r>
              <a:rPr lang="en-US" b="1" dirty="0" err="1" smtClean="0"/>
              <a:t>Ortalama</a:t>
            </a:r>
            <a:r>
              <a:rPr lang="en-US" b="1" dirty="0" smtClean="0"/>
              <a:t> </a:t>
            </a:r>
            <a:r>
              <a:rPr lang="en-US" b="1" dirty="0" err="1" smtClean="0"/>
              <a:t>Kâr</a:t>
            </a:r>
            <a:r>
              <a:rPr lang="en-US" b="1" dirty="0" smtClean="0"/>
              <a:t> (KG): 14 TL</a:t>
            </a:r>
            <a:endParaRPr lang="en-US" dirty="0"/>
          </a:p>
        </p:txBody>
      </p:sp>
      <p:pic>
        <p:nvPicPr>
          <p:cNvPr id="10" name="Picture 9" descr="basmati-pirinc-1121-sella-5-kg-164118844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7285" y="2306109"/>
            <a:ext cx="2434790" cy="243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TAÇ 4000gr  Basmati Pirinç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804" y="526014"/>
            <a:ext cx="3101429" cy="4214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4016" y="271847"/>
            <a:ext cx="1900820" cy="8063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DENIM (KOT)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2956" y="1655805"/>
            <a:ext cx="57594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Pakistan, 388.25 ABD </a:t>
            </a:r>
            <a:r>
              <a:rPr lang="en-US" dirty="0" err="1" smtClean="0"/>
              <a:t>milyon</a:t>
            </a:r>
            <a:r>
              <a:rPr lang="en-US" dirty="0" smtClean="0"/>
              <a:t> </a:t>
            </a:r>
            <a:r>
              <a:rPr lang="en-US" dirty="0" err="1" smtClean="0"/>
              <a:t>dolarlık</a:t>
            </a:r>
            <a:r>
              <a:rPr lang="en-US" dirty="0" smtClean="0"/>
              <a:t> </a:t>
            </a:r>
            <a:r>
              <a:rPr lang="en-US" dirty="0" err="1" smtClean="0"/>
              <a:t>ihracat</a:t>
            </a:r>
            <a:r>
              <a:rPr lang="en-US" dirty="0" smtClean="0"/>
              <a:t> </a:t>
            </a:r>
            <a:r>
              <a:rPr lang="en-US" dirty="0" err="1" smtClean="0"/>
              <a:t>oranıyla</a:t>
            </a:r>
            <a:r>
              <a:rPr lang="en-US" dirty="0" smtClean="0"/>
              <a:t> </a:t>
            </a:r>
            <a:r>
              <a:rPr lang="en-US" dirty="0" err="1" smtClean="0"/>
              <a:t>dünya</a:t>
            </a:r>
            <a:r>
              <a:rPr lang="en-US" dirty="0" smtClean="0"/>
              <a:t> </a:t>
            </a:r>
            <a:r>
              <a:rPr lang="en-US" dirty="0" err="1" smtClean="0"/>
              <a:t>çapında</a:t>
            </a:r>
            <a:r>
              <a:rPr lang="en-US" dirty="0" smtClean="0"/>
              <a:t> </a:t>
            </a:r>
            <a:r>
              <a:rPr lang="en-US" dirty="0" err="1" smtClean="0"/>
              <a:t>lider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denim </a:t>
            </a:r>
            <a:r>
              <a:rPr lang="en-US" dirty="0" err="1" smtClean="0"/>
              <a:t>kumaş</a:t>
            </a:r>
            <a:r>
              <a:rPr lang="en-US" dirty="0" smtClean="0"/>
              <a:t> </a:t>
            </a:r>
            <a:r>
              <a:rPr lang="en-US" dirty="0" err="1" smtClean="0"/>
              <a:t>ihracatçısıdır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2956" y="2625301"/>
            <a:ext cx="57594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/>
              <a:t>Pakistan'dan</a:t>
            </a:r>
            <a:r>
              <a:rPr lang="en-US" dirty="0" smtClean="0"/>
              <a:t> Denim </a:t>
            </a:r>
            <a:r>
              <a:rPr lang="en-US" dirty="0" err="1" smtClean="0"/>
              <a:t>almak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ucuz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Türkiye'de</a:t>
            </a:r>
            <a:r>
              <a:rPr lang="en-US" dirty="0" smtClean="0"/>
              <a:t> </a:t>
            </a:r>
            <a:r>
              <a:rPr lang="en-US" dirty="0" err="1" smtClean="0"/>
              <a:t>satmak</a:t>
            </a:r>
            <a:r>
              <a:rPr lang="en-US" dirty="0" smtClean="0"/>
              <a:t> </a:t>
            </a:r>
            <a:r>
              <a:rPr lang="en-US" dirty="0" err="1" smtClean="0"/>
              <a:t>karlıdır</a:t>
            </a:r>
            <a:endParaRPr lang="en-US" dirty="0"/>
          </a:p>
        </p:txBody>
      </p:sp>
      <p:sp>
        <p:nvSpPr>
          <p:cNvPr id="7" name="Hexagon 6"/>
          <p:cNvSpPr/>
          <p:nvPr/>
        </p:nvSpPr>
        <p:spPr>
          <a:xfrm>
            <a:off x="624016" y="3744097"/>
            <a:ext cx="3842951" cy="2075935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 smtClean="0"/>
              <a:t>Türkiye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Satışı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Adet</a:t>
            </a:r>
            <a:r>
              <a:rPr lang="en-US" sz="1600" b="1" dirty="0" smtClean="0"/>
              <a:t>): 250TL</a:t>
            </a:r>
            <a:endParaRPr lang="en-US" sz="1600" b="1" dirty="0" smtClean="0"/>
          </a:p>
          <a:p>
            <a:r>
              <a:rPr lang="en-US" sz="1600" b="1" dirty="0" smtClean="0"/>
              <a:t>Pakistan </a:t>
            </a:r>
            <a:r>
              <a:rPr lang="en-US" sz="1600" b="1" dirty="0" err="1" smtClean="0"/>
              <a:t>Satışı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Adet</a:t>
            </a:r>
            <a:r>
              <a:rPr lang="en-US" sz="1600" b="1" dirty="0" smtClean="0"/>
              <a:t>) : 90TL</a:t>
            </a:r>
            <a:endParaRPr lang="en-US" sz="1600" b="1" dirty="0" smtClean="0"/>
          </a:p>
          <a:p>
            <a:r>
              <a:rPr lang="en-US" sz="1600" b="1" dirty="0" err="1" smtClean="0"/>
              <a:t>Gümrük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Vergisi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Adet</a:t>
            </a:r>
            <a:r>
              <a:rPr lang="en-US" sz="1600" b="1" dirty="0" smtClean="0"/>
              <a:t>): (18%)</a:t>
            </a:r>
            <a:endParaRPr lang="en-US" sz="1600" b="1" dirty="0" smtClean="0"/>
          </a:p>
          <a:p>
            <a:r>
              <a:rPr lang="en-US" sz="1600" b="1" dirty="0" err="1" smtClean="0"/>
              <a:t>Ortalama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Kâr</a:t>
            </a:r>
            <a:r>
              <a:rPr lang="en-US" sz="1600" b="1" dirty="0" smtClean="0"/>
              <a:t> (</a:t>
            </a:r>
            <a:r>
              <a:rPr lang="en-US" sz="1600" b="1" dirty="0" err="1" smtClean="0"/>
              <a:t>Adet</a:t>
            </a:r>
            <a:r>
              <a:rPr lang="en-US" sz="1600" b="1" dirty="0" smtClean="0"/>
              <a:t>): 140 TL</a:t>
            </a:r>
            <a:endParaRPr lang="en-US" sz="1600" dirty="0"/>
          </a:p>
        </p:txBody>
      </p:sp>
      <p:pic>
        <p:nvPicPr>
          <p:cNvPr id="9" name="Picture 8" descr="guidance-denim_wash_Paisley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5578" y="531340"/>
            <a:ext cx="4140844" cy="233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deni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578" y="3706306"/>
            <a:ext cx="4474434" cy="237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0644" y="150780"/>
            <a:ext cx="1717589" cy="7414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MANGO</a:t>
            </a:r>
            <a:endParaRPr lang="en-US" dirty="0"/>
          </a:p>
        </p:txBody>
      </p:sp>
      <p:pic>
        <p:nvPicPr>
          <p:cNvPr id="5" name="Picture 4" descr="thumbs_b_c_fe1e1a176c98623f180645dfcf14b74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22275" y="521483"/>
            <a:ext cx="4970323" cy="2921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62826" y="1692876"/>
            <a:ext cx="557070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Pakistan </a:t>
            </a:r>
            <a:r>
              <a:rPr lang="en-US" dirty="0" err="1" smtClean="0"/>
              <a:t>mangoları</a:t>
            </a:r>
            <a:r>
              <a:rPr lang="en-US" dirty="0" smtClean="0"/>
              <a:t>, </a:t>
            </a:r>
            <a:r>
              <a:rPr lang="en-US" dirty="0" err="1" smtClean="0"/>
              <a:t>dünyanın</a:t>
            </a:r>
            <a:r>
              <a:rPr lang="en-US" dirty="0" smtClean="0"/>
              <a:t> en </a:t>
            </a:r>
            <a:r>
              <a:rPr lang="en-US" dirty="0" err="1" smtClean="0"/>
              <a:t>iyi</a:t>
            </a:r>
            <a:r>
              <a:rPr lang="en-US" dirty="0" smtClean="0"/>
              <a:t> </a:t>
            </a:r>
            <a:r>
              <a:rPr lang="en-US" dirty="0" err="1" smtClean="0"/>
              <a:t>mangoları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</a:t>
            </a:r>
            <a:r>
              <a:rPr lang="en-US" dirty="0" err="1" smtClean="0"/>
              <a:t>yer</a:t>
            </a:r>
            <a:r>
              <a:rPr lang="en-US" dirty="0" smtClean="0"/>
              <a:t> </a:t>
            </a:r>
            <a:r>
              <a:rPr lang="en-US" dirty="0" err="1" smtClean="0"/>
              <a:t>alıyor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2827" y="2595344"/>
            <a:ext cx="47573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Amerika</a:t>
            </a:r>
            <a:r>
              <a:rPr lang="en-US" dirty="0" smtClean="0"/>
              <a:t>, </a:t>
            </a:r>
            <a:r>
              <a:rPr lang="en-US" dirty="0" err="1" smtClean="0"/>
              <a:t>Avrupa</a:t>
            </a:r>
            <a:r>
              <a:rPr lang="en-US" dirty="0" smtClean="0"/>
              <a:t>, </a:t>
            </a:r>
            <a:r>
              <a:rPr lang="en-US" dirty="0" err="1" smtClean="0"/>
              <a:t>Orta</a:t>
            </a:r>
            <a:r>
              <a:rPr lang="en-US" dirty="0" smtClean="0"/>
              <a:t> </a:t>
            </a:r>
            <a:r>
              <a:rPr lang="en-US" dirty="0" err="1" smtClean="0"/>
              <a:t>doğu</a:t>
            </a:r>
            <a:r>
              <a:rPr lang="en-US" dirty="0" smtClean="0"/>
              <a:t> her </a:t>
            </a:r>
            <a:r>
              <a:rPr lang="en-US" dirty="0" err="1" smtClean="0"/>
              <a:t>yer</a:t>
            </a:r>
            <a:r>
              <a:rPr lang="en-US" dirty="0" smtClean="0"/>
              <a:t> de </a:t>
            </a:r>
            <a:r>
              <a:rPr lang="en-US" dirty="0" err="1" smtClean="0"/>
              <a:t>Pkaistan</a:t>
            </a:r>
            <a:r>
              <a:rPr lang="en-US" dirty="0" smtClean="0"/>
              <a:t> </a:t>
            </a:r>
            <a:r>
              <a:rPr lang="en-US" dirty="0" err="1" smtClean="0"/>
              <a:t>mangoları</a:t>
            </a:r>
            <a:r>
              <a:rPr lang="en-US" dirty="0" smtClean="0"/>
              <a:t> </a:t>
            </a:r>
            <a:r>
              <a:rPr lang="en-US" dirty="0" err="1" smtClean="0"/>
              <a:t>yenir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sevilir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20178" y="4003589"/>
            <a:ext cx="575945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Pakistan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Türkiye</a:t>
            </a:r>
            <a:r>
              <a:rPr lang="en-US" dirty="0" smtClean="0"/>
              <a:t> </a:t>
            </a:r>
            <a:r>
              <a:rPr lang="en-US" dirty="0" err="1" smtClean="0"/>
              <a:t>arasında</a:t>
            </a:r>
            <a:r>
              <a:rPr lang="en-US" dirty="0" smtClean="0"/>
              <a:t> mango </a:t>
            </a:r>
            <a:r>
              <a:rPr lang="en-US" dirty="0" err="1" smtClean="0"/>
              <a:t>ticareti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r>
              <a:rPr lang="en-US" dirty="0" smtClean="0"/>
              <a:t>. </a:t>
            </a:r>
            <a:r>
              <a:rPr lang="en-US" dirty="0" err="1" smtClean="0"/>
              <a:t>Bunun</a:t>
            </a:r>
            <a:r>
              <a:rPr lang="en-US" dirty="0" smtClean="0"/>
              <a:t> </a:t>
            </a:r>
            <a:r>
              <a:rPr lang="en-US" dirty="0" err="1" smtClean="0"/>
              <a:t>yerineTürkiye</a:t>
            </a:r>
            <a:r>
              <a:rPr lang="en-US" dirty="0" smtClean="0"/>
              <a:t>, </a:t>
            </a:r>
            <a:r>
              <a:rPr lang="en-US" dirty="0" err="1" smtClean="0"/>
              <a:t>Brezilya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bazı</a:t>
            </a:r>
            <a:r>
              <a:rPr lang="en-US" dirty="0" smtClean="0"/>
              <a:t> </a:t>
            </a:r>
            <a:r>
              <a:rPr lang="en-US" dirty="0" err="1" smtClean="0"/>
              <a:t>Afrika</a:t>
            </a:r>
            <a:r>
              <a:rPr lang="en-US" dirty="0" smtClean="0"/>
              <a:t> </a:t>
            </a:r>
            <a:r>
              <a:rPr lang="en-US" dirty="0" err="1" smtClean="0"/>
              <a:t>ülkelerinden</a:t>
            </a:r>
            <a:r>
              <a:rPr lang="en-US" dirty="0" smtClean="0"/>
              <a:t> mango </a:t>
            </a:r>
            <a:r>
              <a:rPr lang="en-US" dirty="0" err="1" smtClean="0"/>
              <a:t>ithal</a:t>
            </a:r>
            <a:r>
              <a:rPr lang="en-US" dirty="0" smtClean="0"/>
              <a:t> </a:t>
            </a:r>
            <a:r>
              <a:rPr lang="en-US" dirty="0" err="1" smtClean="0"/>
              <a:t>etmektedir</a:t>
            </a:r>
            <a:endParaRPr lang="en-US" dirty="0"/>
          </a:p>
        </p:txBody>
      </p:sp>
      <p:sp>
        <p:nvSpPr>
          <p:cNvPr id="9" name="Hexagon 8"/>
          <p:cNvSpPr/>
          <p:nvPr/>
        </p:nvSpPr>
        <p:spPr>
          <a:xfrm>
            <a:off x="7930849" y="4670855"/>
            <a:ext cx="2961749" cy="1812496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 smtClean="0"/>
              <a:t>Türkiye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Satışı</a:t>
            </a:r>
            <a:r>
              <a:rPr lang="en-US" sz="1400" b="1" dirty="0" smtClean="0"/>
              <a:t> (</a:t>
            </a:r>
            <a:r>
              <a:rPr lang="en-US" sz="1400" b="1" dirty="0" err="1" smtClean="0"/>
              <a:t>adet</a:t>
            </a:r>
            <a:r>
              <a:rPr lang="en-US" sz="1400" b="1" dirty="0" smtClean="0"/>
              <a:t>): 12 TL</a:t>
            </a:r>
            <a:endParaRPr lang="en-US" sz="1400" b="1" dirty="0" smtClean="0"/>
          </a:p>
          <a:p>
            <a:r>
              <a:rPr lang="fi-FI" sz="1400" b="1" dirty="0" smtClean="0"/>
              <a:t>Pakistan Satışı (KG) : 12 TL</a:t>
            </a:r>
            <a:endParaRPr lang="en-US" sz="1400" b="1" dirty="0" smtClean="0"/>
          </a:p>
        </p:txBody>
      </p:sp>
      <p:pic>
        <p:nvPicPr>
          <p:cNvPr id="10" name="Picture 9" descr="shutterstock_195715883-800x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7" y="3442740"/>
            <a:ext cx="4434489" cy="27715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73395" y="172995"/>
            <a:ext cx="4263081" cy="7043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/>
              <a:t>ŞİRKET KAYIT ADIMLARI</a:t>
            </a:r>
            <a:endParaRPr lang="en-US" sz="3200" dirty="0"/>
          </a:p>
        </p:txBody>
      </p:sp>
      <p:sp>
        <p:nvSpPr>
          <p:cNvPr id="5" name="Right Arrow 4"/>
          <p:cNvSpPr/>
          <p:nvPr/>
        </p:nvSpPr>
        <p:spPr>
          <a:xfrm>
            <a:off x="7636476" y="976184"/>
            <a:ext cx="1828800" cy="7908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Gereken</a:t>
            </a:r>
            <a:r>
              <a:rPr lang="en-US" b="1" dirty="0" smtClean="0"/>
              <a:t> </a:t>
            </a:r>
            <a:r>
              <a:rPr lang="en-US" b="1" dirty="0" err="1" smtClean="0"/>
              <a:t>Süre</a:t>
            </a:r>
            <a:r>
              <a:rPr lang="en-US" b="1" dirty="0" smtClean="0"/>
              <a:t>	</a:t>
            </a:r>
            <a:endParaRPr lang="en-US" b="1" dirty="0" smtClean="0"/>
          </a:p>
        </p:txBody>
      </p:sp>
      <p:sp>
        <p:nvSpPr>
          <p:cNvPr id="6" name="Right Arrow 5"/>
          <p:cNvSpPr/>
          <p:nvPr/>
        </p:nvSpPr>
        <p:spPr>
          <a:xfrm>
            <a:off x="7666415" y="1940012"/>
            <a:ext cx="1798861" cy="5684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Yatırım</a:t>
            </a:r>
            <a:r>
              <a:rPr lang="en-US" b="1" dirty="0" smtClean="0"/>
              <a:t>	</a:t>
            </a:r>
            <a:endParaRPr lang="en-US" b="1" dirty="0" smtClean="0"/>
          </a:p>
        </p:txBody>
      </p:sp>
      <p:sp>
        <p:nvSpPr>
          <p:cNvPr id="7" name="Rectangle 6"/>
          <p:cNvSpPr/>
          <p:nvPr/>
        </p:nvSpPr>
        <p:spPr>
          <a:xfrm>
            <a:off x="9647062" y="120486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16/17Gun	</a:t>
            </a:r>
            <a:endParaRPr lang="en-US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9647062" y="194001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$10,000 (min.)	</a:t>
            </a:r>
            <a:endParaRPr lang="en-US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7666415" y="2619632"/>
            <a:ext cx="2286000" cy="6178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Şirket</a:t>
            </a:r>
            <a:r>
              <a:rPr lang="en-US" b="1" dirty="0" smtClean="0"/>
              <a:t> </a:t>
            </a:r>
            <a:r>
              <a:rPr lang="en-US" b="1" dirty="0" err="1" smtClean="0"/>
              <a:t>Adı</a:t>
            </a:r>
            <a:r>
              <a:rPr lang="en-US" b="1" dirty="0" smtClean="0"/>
              <a:t> </a:t>
            </a:r>
            <a:r>
              <a:rPr lang="en-US" b="1" dirty="0" err="1" smtClean="0"/>
              <a:t>Onayı</a:t>
            </a:r>
            <a:endParaRPr lang="en-US" dirty="0"/>
          </a:p>
        </p:txBody>
      </p:sp>
      <p:cxnSp>
        <p:nvCxnSpPr>
          <p:cNvPr id="11" name="Straight Connector 10"/>
          <p:cNvCxnSpPr>
            <a:stCxn id="9" idx="2"/>
          </p:cNvCxnSpPr>
          <p:nvPr/>
        </p:nvCxnSpPr>
        <p:spPr>
          <a:xfrm rot="16200000" flipH="1">
            <a:off x="8167338" y="3879546"/>
            <a:ext cx="1285106" cy="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29877" y="3744095"/>
            <a:ext cx="2013198" cy="5189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BelgelerinTeslimi</a:t>
            </a:r>
            <a:r>
              <a:rPr lang="en-US" b="1" dirty="0" smtClean="0"/>
              <a:t> </a:t>
            </a:r>
            <a:endParaRPr lang="en-US" dirty="0"/>
          </a:p>
        </p:txBody>
      </p:sp>
      <p:cxnSp>
        <p:nvCxnSpPr>
          <p:cNvPr id="16" name="Straight Connector 15"/>
          <p:cNvCxnSpPr>
            <a:endCxn id="14" idx="3"/>
          </p:cNvCxnSpPr>
          <p:nvPr/>
        </p:nvCxnSpPr>
        <p:spPr>
          <a:xfrm rot="10800000" flipV="1">
            <a:off x="8643076" y="3991231"/>
            <a:ext cx="166339" cy="123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10368" y="4263082"/>
            <a:ext cx="4819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9163328" y="4393623"/>
            <a:ext cx="2579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119285" y="4523370"/>
            <a:ext cx="2402789" cy="6293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Meslek</a:t>
            </a:r>
            <a:r>
              <a:rPr lang="en-US" b="1" dirty="0" smtClean="0"/>
              <a:t> </a:t>
            </a:r>
            <a:r>
              <a:rPr lang="en-US" b="1" dirty="0" err="1" smtClean="0"/>
              <a:t>Vergilerinin</a:t>
            </a:r>
            <a:r>
              <a:rPr lang="en-US" b="1" dirty="0" smtClean="0"/>
              <a:t> </a:t>
            </a:r>
            <a:r>
              <a:rPr lang="en-US" b="1" dirty="0" err="1" smtClean="0"/>
              <a:t>Kaydı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 rot="16200000" flipH="1">
            <a:off x="8340336" y="4991654"/>
            <a:ext cx="939110" cy="9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8044250" y="5463273"/>
            <a:ext cx="76516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7940011" y="5567513"/>
            <a:ext cx="20847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629877" y="5672545"/>
            <a:ext cx="2180491" cy="604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Kuruluş</a:t>
            </a:r>
            <a:r>
              <a:rPr lang="en-US" b="1" dirty="0" smtClean="0"/>
              <a:t> </a:t>
            </a:r>
            <a:r>
              <a:rPr lang="en-US" b="1" dirty="0" err="1" smtClean="0"/>
              <a:t>Belgesi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556054" y="1012050"/>
            <a:ext cx="2384854" cy="56214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LOJISTIK VE ULASIM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09464" y="1767016"/>
            <a:ext cx="54128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Deniz</a:t>
            </a:r>
            <a:r>
              <a:rPr lang="en-US" dirty="0" smtClean="0"/>
              <a:t> </a:t>
            </a:r>
            <a:r>
              <a:rPr lang="en-US" dirty="0" err="1" smtClean="0"/>
              <a:t>yolu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kargo</a:t>
            </a:r>
            <a:r>
              <a:rPr lang="en-US" dirty="0" smtClean="0"/>
              <a:t> </a:t>
            </a:r>
            <a:r>
              <a:rPr lang="en-US" dirty="0" err="1" smtClean="0"/>
              <a:t>hizmeti</a:t>
            </a:r>
            <a:r>
              <a:rPr lang="en-US" dirty="0" smtClean="0"/>
              <a:t> </a:t>
            </a:r>
            <a:r>
              <a:rPr lang="en-US" dirty="0" err="1" smtClean="0"/>
              <a:t>ücreti</a:t>
            </a:r>
            <a:r>
              <a:rPr lang="en-US" dirty="0" smtClean="0"/>
              <a:t> kilo </a:t>
            </a:r>
            <a:r>
              <a:rPr lang="en-US" dirty="0" err="1" smtClean="0"/>
              <a:t>basına</a:t>
            </a:r>
            <a:r>
              <a:rPr lang="en-US" dirty="0" smtClean="0"/>
              <a:t> 3-4dolar.</a:t>
            </a:r>
            <a:endParaRPr lang="en-US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209464" y="3097764"/>
            <a:ext cx="57594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/>
              <a:t>Kara </a:t>
            </a:r>
            <a:r>
              <a:rPr lang="en-US" dirty="0" err="1" smtClean="0"/>
              <a:t>yolu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kargo</a:t>
            </a:r>
            <a:r>
              <a:rPr lang="en-US" dirty="0" smtClean="0"/>
              <a:t> </a:t>
            </a:r>
            <a:r>
              <a:rPr lang="en-US" dirty="0" err="1" smtClean="0"/>
              <a:t>hizmeti</a:t>
            </a:r>
            <a:r>
              <a:rPr lang="en-US" dirty="0" smtClean="0"/>
              <a:t> kilo </a:t>
            </a:r>
            <a:r>
              <a:rPr lang="en-US" dirty="0" err="1" smtClean="0"/>
              <a:t>basına</a:t>
            </a:r>
            <a:r>
              <a:rPr lang="en-US" dirty="0" smtClean="0"/>
              <a:t> 2 </a:t>
            </a:r>
            <a:r>
              <a:rPr lang="en-US" dirty="0" err="1" smtClean="0"/>
              <a:t>dolar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209464" y="4568741"/>
            <a:ext cx="575945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err="1" smtClean="0"/>
              <a:t>Hava</a:t>
            </a:r>
            <a:r>
              <a:rPr lang="en-US" dirty="0" smtClean="0"/>
              <a:t> </a:t>
            </a:r>
            <a:r>
              <a:rPr lang="en-US" dirty="0" err="1" smtClean="0"/>
              <a:t>yolu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kargo</a:t>
            </a:r>
            <a:r>
              <a:rPr lang="en-US" dirty="0" smtClean="0"/>
              <a:t> </a:t>
            </a:r>
            <a:r>
              <a:rPr lang="en-US" dirty="0" err="1" smtClean="0"/>
              <a:t>hizmeti</a:t>
            </a:r>
            <a:r>
              <a:rPr lang="en-US" dirty="0" smtClean="0"/>
              <a:t> kilo </a:t>
            </a:r>
            <a:r>
              <a:rPr lang="en-US" dirty="0" err="1" smtClean="0"/>
              <a:t>basına</a:t>
            </a:r>
            <a:r>
              <a:rPr lang="en-US" dirty="0" smtClean="0"/>
              <a:t> 7 </a:t>
            </a:r>
            <a:r>
              <a:rPr lang="en-US" dirty="0" err="1" smtClean="0"/>
              <a:t>dolar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1492947" y="2434966"/>
            <a:ext cx="2277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Deniz</a:t>
            </a:r>
            <a:r>
              <a:rPr lang="en-US" b="1" dirty="0" smtClean="0"/>
              <a:t> </a:t>
            </a:r>
            <a:r>
              <a:rPr lang="en-US" b="1" dirty="0" err="1" smtClean="0"/>
              <a:t>Yolu</a:t>
            </a:r>
            <a:r>
              <a:rPr lang="en-US" b="1" dirty="0" smtClean="0"/>
              <a:t>: 20-30 </a:t>
            </a:r>
            <a:r>
              <a:rPr lang="en-US" b="1" dirty="0" err="1" smtClean="0"/>
              <a:t>Gün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423761" y="3991231"/>
            <a:ext cx="1815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Kara </a:t>
            </a:r>
            <a:r>
              <a:rPr lang="en-US" b="1" dirty="0" err="1" smtClean="0"/>
              <a:t>Yolu</a:t>
            </a:r>
            <a:r>
              <a:rPr lang="en-US" b="1" dirty="0" smtClean="0"/>
              <a:t>: 12Gün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1492947" y="5353902"/>
            <a:ext cx="1746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Hava</a:t>
            </a:r>
            <a:r>
              <a:rPr lang="en-US" b="1" dirty="0" smtClean="0"/>
              <a:t> </a:t>
            </a:r>
            <a:r>
              <a:rPr lang="en-US" b="1" dirty="0" err="1" smtClean="0"/>
              <a:t>Yolu</a:t>
            </a:r>
            <a:r>
              <a:rPr lang="en-US" b="1" dirty="0" smtClean="0"/>
              <a:t>: 3Gün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062219" y="6114018"/>
            <a:ext cx="5277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HTTPS://WWW.SBP.ORG.PK/FE_MANUAL/INDEX.HTM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ruisareti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522075" cy="64833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53670" y="4413885"/>
            <a:ext cx="1868805" cy="112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3540" y="4413885"/>
            <a:ext cx="1896110" cy="115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owchart: Sequential Access Storage 9"/>
          <p:cNvSpPr/>
          <p:nvPr/>
        </p:nvSpPr>
        <p:spPr>
          <a:xfrm>
            <a:off x="177413" y="1775931"/>
            <a:ext cx="1700813" cy="642551"/>
          </a:xfrm>
          <a:prstGeom prst="flowChartMagnetic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İLETİŞİM</a:t>
            </a:r>
            <a:endParaRPr lang="en-US" dirty="0"/>
          </a:p>
        </p:txBody>
      </p:sp>
      <p:pic>
        <p:nvPicPr>
          <p:cNvPr id="12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85" y="5384165"/>
            <a:ext cx="1987550" cy="91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35" y="5384165"/>
            <a:ext cx="2868295" cy="92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99615" y="2607961"/>
            <a:ext cx="18288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altLang="en-US" b="1" dirty="0" smtClean="0"/>
              <a:t>İsim : </a:t>
            </a:r>
            <a:r>
              <a:rPr lang="en-US" b="1" dirty="0" smtClean="0"/>
              <a:t>AHMED ALI</a:t>
            </a:r>
            <a:endParaRPr lang="en-US" b="1" dirty="0"/>
          </a:p>
        </p:txBody>
      </p:sp>
      <p:pic>
        <p:nvPicPr>
          <p:cNvPr id="19" name="Picture 18" descr="depositphotos_42511963-stock-illustration-turkey-flag-map-with-shadow.jpg"/>
          <p:cNvPicPr>
            <a:picLocks noChangeAspect="1"/>
          </p:cNvPicPr>
          <p:nvPr/>
        </p:nvPicPr>
        <p:blipFill>
          <a:blip r:embed="rId5"/>
          <a:srcRect l="11200" t="27550" r="12800" b="16954"/>
          <a:stretch>
            <a:fillRect/>
          </a:stretch>
        </p:blipFill>
        <p:spPr>
          <a:xfrm>
            <a:off x="434260" y="376420"/>
            <a:ext cx="1927982" cy="1062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 descr="WhatsApp Image 2022-06-23 at 10.49.47 AM (1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520" y="5443603"/>
            <a:ext cx="1558571" cy="85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tesekkurl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695" y="0"/>
            <a:ext cx="4972050" cy="2808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246" b="4805"/>
          <a:stretch>
            <a:fillRect/>
          </a:stretch>
        </p:blipFill>
        <p:spPr>
          <a:xfrm>
            <a:off x="9202900" y="67108"/>
            <a:ext cx="2052452" cy="1708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99870" y="2934454"/>
            <a:ext cx="5844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altLang="en-US" b="1" dirty="0" err="1" smtClean="0"/>
              <a:t>Üniversite</a:t>
            </a:r>
            <a:r>
              <a:rPr lang="en-US" b="1" dirty="0" smtClean="0"/>
              <a:t>: </a:t>
            </a:r>
            <a:r>
              <a:rPr lang="tr-TR" altLang="en-US" b="1" dirty="0" smtClean="0"/>
              <a:t>Bursa U</a:t>
            </a:r>
            <a:r>
              <a:rPr lang="en-US" b="1" dirty="0" err="1" smtClean="0"/>
              <a:t>ludağ</a:t>
            </a:r>
            <a:r>
              <a:rPr lang="en-US" b="1" dirty="0" smtClean="0"/>
              <a:t> </a:t>
            </a:r>
            <a:r>
              <a:rPr lang="tr-TR" altLang="en-US" b="1" dirty="0" smtClean="0"/>
              <a:t>Ü</a:t>
            </a:r>
            <a:r>
              <a:rPr lang="en-US" b="1" dirty="0" err="1" smtClean="0"/>
              <a:t>niversitesi</a:t>
            </a:r>
            <a:r>
              <a:rPr lang="en-US" b="1" dirty="0" smtClean="0"/>
              <a:t> / </a:t>
            </a:r>
            <a:r>
              <a:rPr lang="tr-TR" altLang="en-US" b="1" dirty="0" smtClean="0"/>
              <a:t>A</a:t>
            </a:r>
            <a:r>
              <a:rPr lang="en-US" b="1" dirty="0" err="1" smtClean="0"/>
              <a:t>nadolu</a:t>
            </a:r>
            <a:r>
              <a:rPr lang="en-US" b="1" dirty="0" smtClean="0"/>
              <a:t> </a:t>
            </a:r>
            <a:r>
              <a:rPr lang="tr-TR" altLang="en-US" b="1" dirty="0" smtClean="0"/>
              <a:t>Ü</a:t>
            </a:r>
            <a:r>
              <a:rPr lang="en-US" b="1" dirty="0" err="1" smtClean="0"/>
              <a:t>niversitesi</a:t>
            </a:r>
            <a:endParaRPr lang="en-US" b="1" dirty="0" err="1" smtClean="0"/>
          </a:p>
          <a:p>
            <a:r>
              <a:rPr lang="tr-TR" altLang="en-US" b="1" dirty="0" smtClean="0"/>
              <a:t>Bölüm :</a:t>
            </a:r>
            <a:r>
              <a:rPr lang="en-US" b="1" dirty="0" smtClean="0"/>
              <a:t> </a:t>
            </a:r>
            <a:r>
              <a:rPr lang="tr-TR" altLang="en-US" b="1" dirty="0" smtClean="0"/>
              <a:t>Biyoloji / Uluslararası İlişkiler</a:t>
            </a:r>
            <a:endParaRPr lang="tr-TR" altLang="en-US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88415" y="3613372"/>
            <a:ext cx="227364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Tel: </a:t>
            </a:r>
            <a:r>
              <a:rPr lang="en-US" dirty="0" smtClean="0"/>
              <a:t>+</a:t>
            </a:r>
            <a:r>
              <a:rPr lang="en-US" b="1" dirty="0" smtClean="0"/>
              <a:t>905510483311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270" y="3961749"/>
            <a:ext cx="3408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Email: ahmethusain8@gmail.com</a:t>
            </a:r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/>
          <p:nvPr/>
        </p:nvSpPr>
        <p:spPr>
          <a:xfrm>
            <a:off x="0" y="1195268"/>
            <a:ext cx="3875819" cy="5264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400" b="1" dirty="0" smtClean="0"/>
              <a:t>GSYİH (Nominal):</a:t>
            </a:r>
            <a:r>
              <a:rPr lang="tr-TR" sz="6400" dirty="0" smtClean="0"/>
              <a:t>270 milyar $ (2020)</a:t>
            </a:r>
            <a:r>
              <a:rPr lang="en-US" sz="6400" dirty="0" smtClean="0"/>
              <a:t> 314,8 </a:t>
            </a:r>
            <a:r>
              <a:rPr lang="en-US" sz="6400" dirty="0" err="1" smtClean="0"/>
              <a:t>milyar</a:t>
            </a:r>
            <a:r>
              <a:rPr lang="en-US" sz="6400" dirty="0" smtClean="0"/>
              <a:t> (2021)</a:t>
            </a:r>
            <a:endParaRPr lang="tr-TR" sz="6400" dirty="0" smtClean="0"/>
          </a:p>
          <a:p>
            <a:r>
              <a:rPr lang="tr-TR" sz="6400" b="1" dirty="0" smtClean="0"/>
              <a:t>Kişi </a:t>
            </a:r>
            <a:r>
              <a:rPr lang="tr-TR" sz="6400" b="1" dirty="0"/>
              <a:t>Başına GSYİH (Nominal):</a:t>
            </a:r>
            <a:r>
              <a:rPr lang="tr-TR" sz="6400" dirty="0" smtClean="0">
                <a:solidFill>
                  <a:srgbClr val="FF0000"/>
                </a:solidFill>
              </a:rPr>
              <a:t>1,357 </a:t>
            </a:r>
            <a:r>
              <a:rPr lang="tr-TR" sz="6400" dirty="0">
                <a:solidFill>
                  <a:srgbClr val="FF0000"/>
                </a:solidFill>
              </a:rPr>
              <a:t>$ </a:t>
            </a:r>
            <a:endParaRPr lang="tr-TR" sz="6400" dirty="0">
              <a:solidFill>
                <a:srgbClr val="FF0000"/>
              </a:solidFill>
            </a:endParaRPr>
          </a:p>
          <a:p>
            <a:r>
              <a:rPr lang="tr-TR" sz="6400" b="1" dirty="0"/>
              <a:t>GSYİH Büyüme Oranı: </a:t>
            </a:r>
            <a:r>
              <a:rPr lang="tr-TR" sz="6400" dirty="0" smtClean="0">
                <a:solidFill>
                  <a:srgbClr val="FF0000"/>
                </a:solidFill>
              </a:rPr>
              <a:t>%3.</a:t>
            </a:r>
            <a:r>
              <a:rPr lang="en-US" sz="6400" dirty="0" smtClean="0">
                <a:solidFill>
                  <a:srgbClr val="FF0000"/>
                </a:solidFill>
              </a:rPr>
              <a:t>3</a:t>
            </a:r>
            <a:r>
              <a:rPr lang="tr-TR" sz="6400" dirty="0" smtClean="0">
                <a:solidFill>
                  <a:srgbClr val="FF0000"/>
                </a:solidFill>
              </a:rPr>
              <a:t> </a:t>
            </a:r>
            <a:endParaRPr lang="tr-TR" sz="6400" dirty="0">
              <a:solidFill>
                <a:srgbClr val="FF0000"/>
              </a:solidFill>
            </a:endParaRPr>
          </a:p>
          <a:p>
            <a:r>
              <a:rPr lang="tr-TR" sz="6400" b="1" dirty="0"/>
              <a:t>Enflasyon Oranı</a:t>
            </a:r>
            <a:r>
              <a:rPr lang="tr-TR" sz="6400" b="1" dirty="0" smtClean="0"/>
              <a:t>:</a:t>
            </a:r>
            <a:r>
              <a:rPr lang="tr-TR" sz="6400" dirty="0" smtClean="0">
                <a:solidFill>
                  <a:srgbClr val="FF0000"/>
                </a:solidFill>
              </a:rPr>
              <a:t>%</a:t>
            </a:r>
            <a:r>
              <a:rPr lang="en-US" sz="6400" dirty="0" smtClean="0">
                <a:solidFill>
                  <a:srgbClr val="FF0000"/>
                </a:solidFill>
              </a:rPr>
              <a:t>9.4</a:t>
            </a:r>
            <a:endParaRPr lang="tr-TR" sz="6400" dirty="0">
              <a:solidFill>
                <a:srgbClr val="FF0000"/>
              </a:solidFill>
            </a:endParaRPr>
          </a:p>
          <a:p>
            <a:r>
              <a:rPr lang="tr-TR" sz="6400" b="1" dirty="0"/>
              <a:t>İşsizlik Oranı: </a:t>
            </a:r>
            <a:r>
              <a:rPr lang="tr-TR" sz="6400" dirty="0" smtClean="0">
                <a:solidFill>
                  <a:srgbClr val="FF0000"/>
                </a:solidFill>
              </a:rPr>
              <a:t>%4.1</a:t>
            </a:r>
            <a:endParaRPr lang="tr-TR" sz="6400" dirty="0">
              <a:solidFill>
                <a:srgbClr val="FF0000"/>
              </a:solidFill>
            </a:endParaRPr>
          </a:p>
          <a:p>
            <a:r>
              <a:rPr lang="tr-TR" sz="6400" b="1" dirty="0" smtClean="0"/>
              <a:t>İhracat</a:t>
            </a:r>
            <a:r>
              <a:rPr lang="tr-TR" sz="6400" b="1" dirty="0"/>
              <a:t>: </a:t>
            </a:r>
            <a:r>
              <a:rPr lang="tr-TR" sz="6400" i="1" dirty="0" smtClean="0">
                <a:solidFill>
                  <a:srgbClr val="C00000"/>
                </a:solidFill>
              </a:rPr>
              <a:t>2</a:t>
            </a:r>
            <a:r>
              <a:rPr lang="en-US" sz="6400" i="1" dirty="0" smtClean="0">
                <a:solidFill>
                  <a:srgbClr val="C00000"/>
                </a:solidFill>
              </a:rPr>
              <a:t>3</a:t>
            </a:r>
            <a:r>
              <a:rPr lang="tr-TR" sz="6400" i="1" dirty="0" smtClean="0">
                <a:solidFill>
                  <a:srgbClr val="C00000"/>
                </a:solidFill>
              </a:rPr>
              <a:t>.</a:t>
            </a:r>
            <a:r>
              <a:rPr lang="en-US" sz="6400" i="1" dirty="0" smtClean="0">
                <a:solidFill>
                  <a:srgbClr val="C00000"/>
                </a:solidFill>
              </a:rPr>
              <a:t>1</a:t>
            </a:r>
            <a:r>
              <a:rPr lang="tr-TR" sz="6400" i="1" dirty="0" smtClean="0">
                <a:solidFill>
                  <a:srgbClr val="C00000"/>
                </a:solidFill>
              </a:rPr>
              <a:t> </a:t>
            </a:r>
            <a:r>
              <a:rPr lang="tr-TR" sz="6400" i="1" dirty="0">
                <a:solidFill>
                  <a:srgbClr val="C00000"/>
                </a:solidFill>
              </a:rPr>
              <a:t>milyar </a:t>
            </a:r>
            <a:r>
              <a:rPr lang="tr-TR" sz="6400" i="1" dirty="0" smtClean="0">
                <a:solidFill>
                  <a:srgbClr val="C00000"/>
                </a:solidFill>
              </a:rPr>
              <a:t>$</a:t>
            </a:r>
            <a:r>
              <a:rPr lang="en-US" sz="6400" i="1" dirty="0" smtClean="0">
                <a:solidFill>
                  <a:srgbClr val="C00000"/>
                </a:solidFill>
              </a:rPr>
              <a:t> </a:t>
            </a:r>
            <a:endParaRPr lang="tr-TR" sz="6400" i="1" dirty="0">
              <a:solidFill>
                <a:srgbClr val="C00000"/>
              </a:solidFill>
            </a:endParaRPr>
          </a:p>
          <a:p>
            <a:r>
              <a:rPr lang="tr-TR" sz="6400" b="1" dirty="0"/>
              <a:t>İthalat:</a:t>
            </a:r>
            <a:r>
              <a:rPr lang="tr-TR" sz="6400" dirty="0"/>
              <a:t> </a:t>
            </a:r>
            <a:r>
              <a:rPr lang="en-US" sz="6400" i="1" dirty="0" smtClean="0">
                <a:solidFill>
                  <a:srgbClr val="C00000"/>
                </a:solidFill>
              </a:rPr>
              <a:t>52</a:t>
            </a:r>
            <a:r>
              <a:rPr lang="tr-TR" sz="6400" i="1" dirty="0" smtClean="0">
                <a:solidFill>
                  <a:srgbClr val="C00000"/>
                </a:solidFill>
              </a:rPr>
              <a:t>.</a:t>
            </a:r>
            <a:r>
              <a:rPr lang="en-US" sz="6400" i="1" dirty="0" smtClean="0">
                <a:solidFill>
                  <a:srgbClr val="C00000"/>
                </a:solidFill>
              </a:rPr>
              <a:t>1</a:t>
            </a:r>
            <a:r>
              <a:rPr lang="tr-TR" sz="6400" i="1" dirty="0" smtClean="0">
                <a:solidFill>
                  <a:srgbClr val="C00000"/>
                </a:solidFill>
              </a:rPr>
              <a:t> milyar </a:t>
            </a:r>
            <a:r>
              <a:rPr lang="tr-TR" sz="6400" i="1" dirty="0">
                <a:solidFill>
                  <a:srgbClr val="C00000"/>
                </a:solidFill>
              </a:rPr>
              <a:t>$</a:t>
            </a:r>
            <a:endParaRPr lang="tr-TR" sz="6400" i="1" dirty="0">
              <a:solidFill>
                <a:srgbClr val="C00000"/>
              </a:solidFill>
            </a:endParaRPr>
          </a:p>
          <a:p>
            <a:r>
              <a:rPr lang="tr-TR" sz="6400" b="1" dirty="0" smtClean="0"/>
              <a:t>GSYİH </a:t>
            </a:r>
            <a:r>
              <a:rPr lang="tr-TR" sz="6400" b="1" dirty="0" err="1"/>
              <a:t>Sektörel</a:t>
            </a:r>
            <a:r>
              <a:rPr lang="tr-TR" sz="6400" b="1" dirty="0"/>
              <a:t> Dağılımı: </a:t>
            </a:r>
            <a:r>
              <a:rPr lang="tr-TR" sz="7200" b="1" dirty="0"/>
              <a:t>Tarım</a:t>
            </a:r>
            <a:r>
              <a:rPr lang="tr-TR" sz="6400" dirty="0"/>
              <a:t> % 24, </a:t>
            </a:r>
            <a:r>
              <a:rPr lang="tr-TR" sz="7200" b="1" dirty="0"/>
              <a:t>Sanayi</a:t>
            </a:r>
            <a:r>
              <a:rPr lang="tr-TR" sz="6400" dirty="0"/>
              <a:t> %20, </a:t>
            </a:r>
            <a:r>
              <a:rPr lang="tr-TR" sz="7200" b="1" dirty="0"/>
              <a:t>Hizmetler</a:t>
            </a:r>
            <a:r>
              <a:rPr lang="tr-TR" sz="6400" dirty="0"/>
              <a:t> %</a:t>
            </a:r>
            <a:r>
              <a:rPr lang="tr-TR" sz="6400" dirty="0" smtClean="0"/>
              <a:t>55</a:t>
            </a:r>
            <a:endParaRPr lang="tr-TR" sz="6400" dirty="0" smtClean="0"/>
          </a:p>
          <a:p>
            <a:r>
              <a:rPr lang="tr-TR" sz="6400" b="1" dirty="0" smtClean="0"/>
              <a:t>GSYİH’nın Eyaletlere göre Dağılımı:</a:t>
            </a:r>
            <a:endParaRPr lang="tr-TR" sz="6400" b="1" dirty="0" smtClean="0"/>
          </a:p>
          <a:p>
            <a:pPr marL="0" indent="0">
              <a:buNone/>
            </a:pPr>
            <a:r>
              <a:rPr lang="tr-TR" sz="6400" dirty="0"/>
              <a:t> </a:t>
            </a:r>
            <a:r>
              <a:rPr lang="tr-TR" sz="6400" dirty="0" smtClean="0"/>
              <a:t>         </a:t>
            </a:r>
            <a:r>
              <a:rPr lang="tr-TR" sz="6400" dirty="0" err="1" smtClean="0"/>
              <a:t>Punjab</a:t>
            </a:r>
            <a:r>
              <a:rPr lang="tr-TR" sz="6400" dirty="0" smtClean="0"/>
              <a:t> %57, </a:t>
            </a:r>
            <a:r>
              <a:rPr lang="tr-TR" sz="6400" dirty="0" err="1" smtClean="0"/>
              <a:t>Sindh</a:t>
            </a:r>
            <a:r>
              <a:rPr lang="tr-TR" sz="6400" dirty="0" smtClean="0"/>
              <a:t> %27, KPK %9,        </a:t>
            </a:r>
            <a:endParaRPr lang="tr-TR" sz="6400" dirty="0" smtClean="0"/>
          </a:p>
          <a:p>
            <a:pPr marL="0" indent="0">
              <a:buNone/>
            </a:pPr>
            <a:r>
              <a:rPr lang="tr-TR" sz="6400" dirty="0"/>
              <a:t> </a:t>
            </a:r>
            <a:r>
              <a:rPr lang="tr-TR" sz="6400" dirty="0" smtClean="0"/>
              <a:t>         </a:t>
            </a:r>
            <a:r>
              <a:rPr lang="tr-TR" sz="6400" dirty="0" err="1" smtClean="0"/>
              <a:t>Balochistan</a:t>
            </a:r>
            <a:r>
              <a:rPr lang="tr-TR" sz="6400" dirty="0" smtClean="0"/>
              <a:t> %3</a:t>
            </a:r>
            <a:endParaRPr lang="tr-TR" sz="6400" dirty="0"/>
          </a:p>
          <a:p>
            <a:r>
              <a:rPr lang="tr-TR" sz="6400" b="1" dirty="0"/>
              <a:t>Başlıca Sanayi Dalları: </a:t>
            </a:r>
            <a:r>
              <a:rPr lang="tr-TR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Tekstil, gıda işleme, ilaç sanayi, inşaat ürünleri, </a:t>
            </a:r>
            <a:r>
              <a:rPr lang="tr-TR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kağıt ve gübre </a:t>
            </a:r>
            <a:r>
              <a:rPr lang="tr-TR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sanayi</a:t>
            </a:r>
            <a:endParaRPr lang="tr-TR" sz="6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6400" b="1" dirty="0"/>
              <a:t>Başlıca Tarımsal Üretim: </a:t>
            </a:r>
            <a:r>
              <a:rPr lang="tr-TR" sz="6400" dirty="0"/>
              <a:t>Pamuk, buğday, pirinç, şeker kamışı, meyve-sebze, süt, et, yumurta</a:t>
            </a:r>
            <a:endParaRPr lang="tr-TR" sz="6400" dirty="0"/>
          </a:p>
          <a:p>
            <a:r>
              <a:rPr lang="tr-TR" sz="6400" b="1" dirty="0"/>
              <a:t>Madenler ve Yeraltı Kaynakları: </a:t>
            </a:r>
            <a:r>
              <a:rPr lang="tr-TR" sz="6400" dirty="0"/>
              <a:t>Tuz, doğalgaz, demir filizi, kömür</a:t>
            </a:r>
            <a:endParaRPr lang="tr-TR" sz="5600" dirty="0"/>
          </a:p>
          <a:p>
            <a:pPr marL="0" indent="0">
              <a:buNone/>
            </a:pPr>
            <a:endParaRPr lang="en-US" sz="1600" i="1" dirty="0"/>
          </a:p>
        </p:txBody>
      </p:sp>
      <p:sp>
        <p:nvSpPr>
          <p:cNvPr id="12" name="Content Placeholder 2"/>
          <p:cNvSpPr txBox="1"/>
          <p:nvPr/>
        </p:nvSpPr>
        <p:spPr>
          <a:xfrm>
            <a:off x="510248" y="1863787"/>
            <a:ext cx="3365571" cy="645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endParaRPr lang="en-US" sz="1050" i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o 15"/>
          <p:cNvGraphicFramePr>
            <a:graphicFrameLocks noGrp="1"/>
          </p:cNvGraphicFramePr>
          <p:nvPr/>
        </p:nvGraphicFramePr>
        <p:xfrm>
          <a:off x="4040658" y="1195269"/>
          <a:ext cx="7302848" cy="498030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21379"/>
                <a:gridCol w="1075690"/>
                <a:gridCol w="1075690"/>
                <a:gridCol w="1077967"/>
                <a:gridCol w="1216888"/>
                <a:gridCol w="968654"/>
                <a:gridCol w="1066580"/>
              </a:tblGrid>
              <a:tr h="12004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YIL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GSYİH Nominal</a:t>
                      </a:r>
                      <a:endParaRPr lang="tr-TR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(Milyar $)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Kişi Başına Gelir (Nominal) (Bin $)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Büyüme Oranı (%)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Enflasyon Oranı (%)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İhracat (Milyar $)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İthalat (Milyar $)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177,2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1.042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2,6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12,9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21,4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32,8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213,6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1.230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3,6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11,9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26,3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38,9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224,4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1.260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3,8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9,7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24,6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39,8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231,2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1.280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7,7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25,1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41,1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244,4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1.320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4,1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7,2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24,7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42,5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271,1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1.430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4,0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2,5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22,7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39,3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278,9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1.440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3,8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21,7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41,5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2017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304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1.540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5,3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4,6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23,2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53,1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2018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312,6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1.56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5,8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3.93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23,6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60,1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  <a:tr h="3779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20</a:t>
                      </a:r>
                      <a:r>
                        <a:rPr lang="en-US" sz="1200" dirty="0" smtClean="0">
                          <a:effectLst/>
                        </a:rPr>
                        <a:t>21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314,8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1.357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3,</a:t>
                      </a:r>
                      <a:r>
                        <a:rPr lang="en-US" sz="1200" dirty="0" smtClean="0">
                          <a:effectLst/>
                        </a:rPr>
                        <a:t>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9.4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23,</a:t>
                      </a: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effectLst/>
                        </a:rPr>
                        <a:t>5</a:t>
                      </a:r>
                      <a:r>
                        <a:rPr lang="en-US" sz="1200" dirty="0" smtClean="0">
                          <a:effectLst/>
                        </a:rPr>
                        <a:t>2</a:t>
                      </a:r>
                      <a:r>
                        <a:rPr lang="tr-TR" sz="1200" dirty="0" smtClean="0">
                          <a:effectLst/>
                        </a:rPr>
                        <a:t>,1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410781" y="564389"/>
            <a:ext cx="4111294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r-TR" altLang="tr-TR" sz="1400" b="1" dirty="0"/>
              <a:t>Pakistan’ın Temel Ekonomik Görünümü (</a:t>
            </a:r>
            <a:r>
              <a:rPr lang="tr-TR" altLang="tr-TR" sz="1400" b="1" dirty="0" smtClean="0"/>
              <a:t>2010-20</a:t>
            </a:r>
            <a:r>
              <a:rPr lang="en-US" altLang="tr-TR" sz="1400" b="1" dirty="0" smtClean="0"/>
              <a:t>21</a:t>
            </a:r>
            <a:r>
              <a:rPr lang="tr-TR" altLang="tr-TR" sz="1400" dirty="0" smtClean="0"/>
              <a:t>)</a:t>
            </a:r>
            <a:endParaRPr lang="tr-TR" altLang="tr-TR" sz="1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tr-TR" sz="1400" dirty="0" err="1"/>
              <a:t>Kaynak</a:t>
            </a:r>
            <a:r>
              <a:rPr lang="en-US" altLang="tr-TR" sz="1400" dirty="0"/>
              <a:t>: IMF, EIU, </a:t>
            </a:r>
            <a:r>
              <a:rPr lang="en-US" altLang="tr-TR" sz="1400" dirty="0" err="1"/>
              <a:t>Trademap</a:t>
            </a:r>
            <a:r>
              <a:rPr lang="en-US" altLang="tr-TR" sz="1400" dirty="0"/>
              <a:t>, State Bank of Pakistan</a:t>
            </a:r>
            <a:endParaRPr lang="en-US" altLang="tr-TR" sz="1400" dirty="0"/>
          </a:p>
        </p:txBody>
      </p:sp>
      <p:sp>
        <p:nvSpPr>
          <p:cNvPr id="13" name="Rectangle 12"/>
          <p:cNvSpPr/>
          <p:nvPr/>
        </p:nvSpPr>
        <p:spPr>
          <a:xfrm>
            <a:off x="6356950" y="6175573"/>
            <a:ext cx="51651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 smtClean="0"/>
              <a:t>KAYNAK:Republic</a:t>
            </a:r>
            <a:r>
              <a:rPr lang="en-US" sz="1400" dirty="0" smtClean="0"/>
              <a:t> of </a:t>
            </a:r>
            <a:r>
              <a:rPr lang="en-US" sz="1400" dirty="0" err="1" smtClean="0"/>
              <a:t>Türkiye</a:t>
            </a:r>
            <a:r>
              <a:rPr lang="en-US" sz="1400" dirty="0" smtClean="0"/>
              <a:t> Ministry of Foreign Affairs (2022)</a:t>
            </a:r>
            <a:r>
              <a:rPr lang="en-US" sz="1400" b="1" dirty="0" smtClean="0"/>
              <a:t>	</a:t>
            </a:r>
            <a:endParaRPr lang="en-US" sz="1400" b="1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982858" y="112491"/>
            <a:ext cx="4427923" cy="4518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cs typeface="Myriad Pro"/>
              </a:rPr>
              <a:t>TEMEL</a:t>
            </a:r>
            <a:r>
              <a:rPr lang="tr-TR" sz="2800" dirty="0" smtClean="0"/>
              <a:t> </a:t>
            </a:r>
            <a:r>
              <a:rPr lang="tr-TR" sz="2800" b="1" dirty="0" smtClean="0">
                <a:cs typeface="Myriad Pro"/>
              </a:rPr>
              <a:t>EKONOMİK BİLGİLER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/>
          <p:nvPr/>
        </p:nvSpPr>
        <p:spPr>
          <a:xfrm>
            <a:off x="257549" y="2730843"/>
            <a:ext cx="3543553" cy="23677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tr-TR" sz="2000" dirty="0" smtClean="0">
                <a:latin typeface="+mj-lt"/>
              </a:rPr>
              <a:t>Dünya </a:t>
            </a:r>
            <a:r>
              <a:rPr lang="tr-TR" sz="2000" dirty="0">
                <a:latin typeface="+mj-lt"/>
              </a:rPr>
              <a:t>Bankası Doing Business </a:t>
            </a:r>
            <a:r>
              <a:rPr lang="tr-TR" sz="2000" dirty="0" smtClean="0">
                <a:latin typeface="+mj-lt"/>
              </a:rPr>
              <a:t>raporuna </a:t>
            </a:r>
            <a:r>
              <a:rPr lang="tr-TR" sz="2000" dirty="0">
                <a:latin typeface="+mj-lt"/>
              </a:rPr>
              <a:t>göre Pakistan 2019 </a:t>
            </a:r>
            <a:r>
              <a:rPr lang="tr-TR" sz="2000" dirty="0" smtClean="0">
                <a:latin typeface="+mj-lt"/>
              </a:rPr>
              <a:t>yılında </a:t>
            </a:r>
            <a:r>
              <a:rPr lang="tr-TR" sz="2000" dirty="0">
                <a:latin typeface="+mj-lt"/>
              </a:rPr>
              <a:t>55.31 puanla </a:t>
            </a:r>
            <a:r>
              <a:rPr lang="en-US" sz="2000" dirty="0" err="1" smtClean="0">
                <a:latin typeface="+mj-lt"/>
              </a:rPr>
              <a:t>alm</a:t>
            </a:r>
            <a:r>
              <a:rPr lang="tr-TR" sz="2000" dirty="0" smtClean="0"/>
              <a:t>iş</a:t>
            </a:r>
            <a:endParaRPr lang="en-US" sz="2000" dirty="0" smtClean="0">
              <a:latin typeface="+mj-lt"/>
            </a:endParaRPr>
          </a:p>
          <a:p>
            <a:pPr marL="0" indent="0">
              <a:buNone/>
            </a:pPr>
            <a:endParaRPr lang="en-US" sz="2000" dirty="0" smtClean="0">
              <a:latin typeface="+mj-lt"/>
            </a:endParaRPr>
          </a:p>
          <a:p>
            <a:pPr marL="0" indent="0"/>
            <a:r>
              <a:rPr lang="tr-TR" sz="2000" dirty="0" smtClean="0">
                <a:latin typeface="+mj-lt"/>
              </a:rPr>
              <a:t>190 </a:t>
            </a:r>
            <a:r>
              <a:rPr lang="tr-TR" sz="2000" dirty="0">
                <a:latin typeface="+mj-lt"/>
              </a:rPr>
              <a:t>ülke </a:t>
            </a:r>
            <a:r>
              <a:rPr lang="tr-TR" sz="2000" dirty="0" smtClean="0">
                <a:latin typeface="+mj-lt"/>
              </a:rPr>
              <a:t>arasında </a:t>
            </a:r>
            <a:r>
              <a:rPr lang="tr-TR" sz="2000" dirty="0">
                <a:latin typeface="+mj-lt"/>
              </a:rPr>
              <a:t>136. sırada yer almış </a:t>
            </a:r>
            <a:r>
              <a:rPr lang="tr-TR" sz="2000" dirty="0" smtClean="0">
                <a:latin typeface="+mj-lt"/>
              </a:rPr>
              <a:t>olup </a:t>
            </a:r>
            <a:r>
              <a:rPr lang="tr-TR" sz="2000" dirty="0">
                <a:latin typeface="+mj-lt"/>
              </a:rPr>
              <a:t>2020 yılında 61 puanla </a:t>
            </a:r>
            <a:r>
              <a:rPr lang="tr-TR" sz="2000" dirty="0" smtClean="0">
                <a:latin typeface="+mj-lt"/>
              </a:rPr>
              <a:t>108</a:t>
            </a:r>
            <a:r>
              <a:rPr lang="tr-TR" sz="2000" dirty="0">
                <a:latin typeface="+mj-lt"/>
              </a:rPr>
              <a:t>. inci sıraya yükselmiştir. </a:t>
            </a:r>
            <a:endParaRPr lang="tr-TR" sz="1200" dirty="0" smtClean="0">
              <a:latin typeface="+mj-lt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510248" y="925283"/>
            <a:ext cx="2569836" cy="328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50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/>
        </p:nvGraphicFramePr>
        <p:xfrm>
          <a:off x="4425507" y="1248032"/>
          <a:ext cx="6980784" cy="4369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821"/>
                <a:gridCol w="873713"/>
                <a:gridCol w="873713"/>
                <a:gridCol w="992585"/>
                <a:gridCol w="924976"/>
                <a:gridCol w="924976"/>
              </a:tblGrid>
              <a:tr h="6242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2020 Yılı Sırası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2020 Yılı Puanı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2019 Yılı Sırası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2019 Yılı Puanı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2018 Yılı Puanı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Genel 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108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61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136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55.31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52.78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İşe Başlama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72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89.3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130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81.89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76.60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İnşaat İzinleri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112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66.5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166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53.59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52.80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Elektrik Temini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123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64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167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44.75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44.51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Tapu Kaydı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151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48.6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161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45.63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41.36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Kredi Temini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119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45.00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45.00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242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Azınlık Hissedar Haklarının Korunması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28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72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26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71.67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71.67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Vergi Ödeme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161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52.9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173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47.05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46.42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Dış Ticaret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111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68.8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142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60.12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60.12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Sözleşmelerin İcrası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156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43.5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156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43.49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43.49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11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Şirket Tasfiyesi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58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59.0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53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>
                          <a:effectLst/>
                        </a:rPr>
                        <a:t>59.86</a:t>
                      </a:r>
                      <a:endParaRPr lang="tr-T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tr-TR" sz="1200" dirty="0">
                          <a:effectLst/>
                        </a:rPr>
                        <a:t>45.83</a:t>
                      </a:r>
                      <a:endParaRPr lang="tr-T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080084" y="145334"/>
            <a:ext cx="6324871" cy="5513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cs typeface="Myriad Pro"/>
              </a:rPr>
              <a:t>PAKİSTAN’DAKİ YATIRIM ORTAMI VE YABANCI YATIRIMLAR </a:t>
            </a:r>
            <a:endParaRPr lang="tr-TR" b="1" dirty="0" smtClean="0">
              <a:cs typeface="Myriad Pro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57549" y="925283"/>
            <a:ext cx="3954162" cy="11877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/>
              <a:t>Dünya Bankası İş Yapma Kolaylığı Endeksinde Pakistan’ın Yeri</a:t>
            </a:r>
            <a:endParaRPr lang="tr-TR" b="1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jor-Import-and-Export-of-Pakistan-794x39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321276"/>
            <a:ext cx="11495532" cy="588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oru-isareti.jpg"/>
          <p:cNvPicPr>
            <a:picLocks noChangeAspect="1"/>
          </p:cNvPicPr>
          <p:nvPr/>
        </p:nvPicPr>
        <p:blipFill>
          <a:blip r:embed="rId2"/>
          <a:srcRect l="18383" t="3062" r="19404" b="3062"/>
          <a:stretch>
            <a:fillRect/>
          </a:stretch>
        </p:blipFill>
        <p:spPr>
          <a:xfrm>
            <a:off x="4880946" y="321276"/>
            <a:ext cx="1717239" cy="1728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9750" y="1051010"/>
            <a:ext cx="15969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Ulaşım</a:t>
            </a:r>
            <a:r>
              <a:rPr lang="en-US" b="1" dirty="0" smtClean="0"/>
              <a:t> </a:t>
            </a:r>
            <a:r>
              <a:rPr lang="en-US" dirty="0" smtClean="0"/>
              <a:t>$3.33B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6" name="Picture 5" descr="68701be7-96bc-41e2-8e83-c51ea351183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164" y="1764274"/>
            <a:ext cx="2643018" cy="1701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8466340" y="1051010"/>
            <a:ext cx="16097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Makine</a:t>
            </a:r>
            <a:r>
              <a:rPr lang="en-US" b="1" dirty="0" smtClean="0"/>
              <a:t> </a:t>
            </a:r>
            <a:r>
              <a:rPr lang="en-US" dirty="0" smtClean="0"/>
              <a:t>$5.99B</a:t>
            </a: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3102143" y="1051010"/>
            <a:ext cx="164500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Benzin</a:t>
            </a:r>
            <a:r>
              <a:rPr lang="en-US" b="1" dirty="0" smtClean="0"/>
              <a:t> </a:t>
            </a:r>
            <a:r>
              <a:rPr lang="en-US" dirty="0" smtClean="0"/>
              <a:t>$19.32B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5508579" y="1051010"/>
            <a:ext cx="17880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Kimyasal</a:t>
            </a:r>
            <a:r>
              <a:rPr lang="en-US" b="1" dirty="0" smtClean="0"/>
              <a:t> </a:t>
            </a:r>
            <a:r>
              <a:rPr lang="en-US" dirty="0" smtClean="0"/>
              <a:t>$3.78B</a:t>
            </a:r>
            <a:r>
              <a:rPr lang="en-US" dirty="0"/>
              <a:t> </a:t>
            </a:r>
            <a:endParaRPr lang="en-US" dirty="0" smtClean="0"/>
          </a:p>
        </p:txBody>
      </p:sp>
      <p:pic>
        <p:nvPicPr>
          <p:cNvPr id="11" name="Picture 10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740" y="1764274"/>
            <a:ext cx="3391578" cy="1754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5197" y="1764274"/>
            <a:ext cx="1879525" cy="1708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579" y="1764274"/>
            <a:ext cx="1881494" cy="1701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165" y="4388623"/>
            <a:ext cx="2335328" cy="193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3183" y="4423719"/>
            <a:ext cx="2687090" cy="189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6711" y="4423719"/>
            <a:ext cx="2729629" cy="1897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22034" y="4423719"/>
            <a:ext cx="2336694" cy="189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8822034" y="3869035"/>
            <a:ext cx="21574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/>
              <a:t>Plastikler</a:t>
            </a:r>
            <a:r>
              <a:rPr lang="en-US" dirty="0" smtClean="0"/>
              <a:t> </a:t>
            </a:r>
            <a:r>
              <a:rPr lang="en-US" b="1" dirty="0" smtClean="0"/>
              <a:t>$22.66M</a:t>
            </a:r>
            <a:endParaRPr lang="en-US" b="1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3102143" y="3869035"/>
            <a:ext cx="22236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Makineler</a:t>
            </a:r>
            <a:r>
              <a:rPr lang="en-US" dirty="0" smtClean="0"/>
              <a:t> </a:t>
            </a:r>
            <a:r>
              <a:rPr lang="en-US" b="1" dirty="0" smtClean="0"/>
              <a:t>-$102.09M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10164" y="3869035"/>
            <a:ext cx="17264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Mobilya</a:t>
            </a:r>
            <a:r>
              <a:rPr lang="en-US" dirty="0" smtClean="0"/>
              <a:t> </a:t>
            </a:r>
            <a:r>
              <a:rPr lang="en-US" b="1" dirty="0" smtClean="0"/>
              <a:t>$8.57M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193523" y="3869035"/>
            <a:ext cx="162903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Araçlar</a:t>
            </a:r>
            <a:r>
              <a:rPr lang="en-US" dirty="0" smtClean="0"/>
              <a:t> </a:t>
            </a:r>
            <a:r>
              <a:rPr lang="en-US" b="1" dirty="0" smtClean="0"/>
              <a:t>$7.44M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82880" y="91439"/>
            <a:ext cx="4789610" cy="64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PAKİSTAN ’ IN İTHALAT ETTİĞİ BAŞLICA ÜRÜNLER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6666" y="1645921"/>
            <a:ext cx="854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Mango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887" y="4135269"/>
            <a:ext cx="5838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Deri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9799" y="1645921"/>
            <a:ext cx="7838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Tekstil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27834" y="1828115"/>
            <a:ext cx="6751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/>
              <a:t>Spor</a:t>
            </a:r>
            <a:r>
              <a:rPr lang="en-US" b="1" dirty="0" smtClean="0"/>
              <a:t> </a:t>
            </a:r>
            <a:endParaRPr lang="en-US" dirty="0"/>
          </a:p>
        </p:txBody>
      </p:sp>
      <p:pic>
        <p:nvPicPr>
          <p:cNvPr id="10" name="Picture 9" descr="shutterstock_195715883-800x500.jpg"/>
          <p:cNvPicPr>
            <a:picLocks noChangeAspect="1"/>
          </p:cNvPicPr>
          <p:nvPr/>
        </p:nvPicPr>
        <p:blipFill>
          <a:blip r:embed="rId1"/>
          <a:srcRect l="3600" r="3600"/>
          <a:stretch>
            <a:fillRect/>
          </a:stretch>
        </p:blipFill>
        <p:spPr>
          <a:xfrm>
            <a:off x="2576666" y="2316676"/>
            <a:ext cx="2103878" cy="1449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215954"/>
            <a:ext cx="2361063" cy="1498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 l="7304" r="7304"/>
          <a:stretch>
            <a:fillRect/>
          </a:stretch>
        </p:blipFill>
        <p:spPr bwMode="auto">
          <a:xfrm>
            <a:off x="4827834" y="2296465"/>
            <a:ext cx="1971145" cy="1589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opper-scrap-15395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0033" y="2296465"/>
            <a:ext cx="1959296" cy="1469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9410033" y="1828115"/>
            <a:ext cx="9898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 smtClean="0"/>
              <a:t>Bakır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340957" y="506626"/>
            <a:ext cx="4471417" cy="5066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PAKİSTAN’IN İHRACETTİĞİ BAŞLICA ÜRÜNLER</a:t>
            </a:r>
            <a:endParaRPr lang="en-US" dirty="0"/>
          </a:p>
        </p:txBody>
      </p:sp>
      <p:pic>
        <p:nvPicPr>
          <p:cNvPr id="13" name="Picture 12" descr="orange.jpg"/>
          <p:cNvPicPr>
            <a:picLocks noChangeAspect="1"/>
          </p:cNvPicPr>
          <p:nvPr/>
        </p:nvPicPr>
        <p:blipFill>
          <a:blip r:embed="rId5"/>
          <a:srcRect l="6154" t="3780" b="3780"/>
          <a:stretch>
            <a:fillRect/>
          </a:stretch>
        </p:blipFill>
        <p:spPr>
          <a:xfrm>
            <a:off x="7066918" y="2316676"/>
            <a:ext cx="2184959" cy="146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/>
          <p:nvPr/>
        </p:nvSpPr>
        <p:spPr>
          <a:xfrm>
            <a:off x="7066918" y="1830587"/>
            <a:ext cx="11849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Mandalina</a:t>
            </a:r>
            <a:endParaRPr lang="en-US" dirty="0"/>
          </a:p>
        </p:txBody>
      </p:sp>
      <p:pic>
        <p:nvPicPr>
          <p:cNvPr id="18" name="Picture 17" descr="Leather-Good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7" y="4555075"/>
            <a:ext cx="2669074" cy="158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cott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0719" y="4555075"/>
            <a:ext cx="2451070" cy="164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3210719" y="4135269"/>
            <a:ext cx="82747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pamuk</a:t>
            </a:r>
            <a:endParaRPr lang="en-US" dirty="0"/>
          </a:p>
        </p:txBody>
      </p:sp>
      <p:pic>
        <p:nvPicPr>
          <p:cNvPr id="21" name="Picture 20" descr="5-3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567" y="4555075"/>
            <a:ext cx="2570205" cy="164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1"/>
          <p:cNvSpPr/>
          <p:nvPr/>
        </p:nvSpPr>
        <p:spPr>
          <a:xfrm>
            <a:off x="6115567" y="4135269"/>
            <a:ext cx="95135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çimento</a:t>
            </a:r>
            <a:endParaRPr lang="en-US" dirty="0"/>
          </a:p>
        </p:txBody>
      </p:sp>
      <p:pic>
        <p:nvPicPr>
          <p:cNvPr id="23" name="Picture 22" descr="istockphoto-480481348-1024x102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4860" y="4555075"/>
            <a:ext cx="2477215" cy="164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9153669" y="4135269"/>
            <a:ext cx="94448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/>
              <a:t>mermer</a:t>
            </a:r>
            <a:endParaRPr lang="en-US" dirty="0"/>
          </a:p>
        </p:txBody>
      </p:sp>
      <p:pic>
        <p:nvPicPr>
          <p:cNvPr id="25" name="Picture 24" descr="9-Top-Quality-Products-that-Pakistan-Export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5266" y="87185"/>
            <a:ext cx="3844064" cy="1558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25" descr="cikartmalar-3d-kucuk-insanlar-bir-soru-isareti.jp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0978" y="87185"/>
            <a:ext cx="570880" cy="672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104" y="259634"/>
            <a:ext cx="8679107" cy="53119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TÜRKİYE PAKİSTAN TİCARETİ(2021)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5047" y="1143450"/>
            <a:ext cx="542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PAKİSTAN'IN TÜRKIYE'YE İHRACATI US $293.58 MİLYON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1514" y="3692828"/>
            <a:ext cx="5444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PAKİSTAN'IN TÜRKIYE'DEN İTHALATI US $533.1 MİLYON</a:t>
            </a:r>
            <a:endParaRPr lang="en-US" dirty="0"/>
          </a:p>
        </p:txBody>
      </p:sp>
      <p:pic>
        <p:nvPicPr>
          <p:cNvPr id="9" name="Picture 8" descr="pakistan-türkiye-ticare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6504" y="1143450"/>
            <a:ext cx="5203889" cy="254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600x314-15971571767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504" y="3692828"/>
            <a:ext cx="5203889" cy="276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235676" y="4224640"/>
            <a:ext cx="43742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Yatak</a:t>
            </a:r>
            <a:r>
              <a:rPr lang="en-US" i="1" dirty="0" smtClean="0"/>
              <a:t> </a:t>
            </a:r>
            <a:r>
              <a:rPr lang="en-US" i="1" dirty="0" err="1" smtClean="0"/>
              <a:t>Çarşafı</a:t>
            </a:r>
            <a:r>
              <a:rPr lang="en-US" i="1" dirty="0" smtClean="0"/>
              <a:t>, </a:t>
            </a:r>
            <a:r>
              <a:rPr lang="en-US" i="1" dirty="0" err="1" smtClean="0"/>
              <a:t>Pirinç</a:t>
            </a:r>
            <a:r>
              <a:rPr lang="en-US" i="1" dirty="0" smtClean="0"/>
              <a:t>, </a:t>
            </a:r>
            <a:r>
              <a:rPr lang="en-US" i="1" dirty="0" err="1" smtClean="0"/>
              <a:t>Erkek</a:t>
            </a:r>
            <a:r>
              <a:rPr lang="en-US" i="1" dirty="0" smtClean="0"/>
              <a:t> </a:t>
            </a:r>
            <a:r>
              <a:rPr lang="en-US" i="1" dirty="0" err="1" smtClean="0"/>
              <a:t>Çocuk</a:t>
            </a:r>
            <a:r>
              <a:rPr lang="en-US" i="1" dirty="0" smtClean="0"/>
              <a:t> </a:t>
            </a:r>
            <a:r>
              <a:rPr lang="en-US" i="1" dirty="0" err="1" smtClean="0"/>
              <a:t>Takımı</a:t>
            </a:r>
            <a:r>
              <a:rPr lang="en-US" i="1" dirty="0" smtClean="0"/>
              <a:t>, </a:t>
            </a:r>
            <a:r>
              <a:rPr lang="en-US" i="1" dirty="0" err="1" smtClean="0"/>
              <a:t>Pamuk</a:t>
            </a:r>
            <a:r>
              <a:rPr lang="en-US" i="1" dirty="0" smtClean="0"/>
              <a:t>,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Pamuk</a:t>
            </a:r>
            <a:r>
              <a:rPr lang="en-US" i="1" dirty="0" smtClean="0"/>
              <a:t> </a:t>
            </a:r>
            <a:r>
              <a:rPr lang="en-US" i="1" dirty="0" err="1" smtClean="0"/>
              <a:t>Mesucat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 </a:t>
            </a:r>
            <a:r>
              <a:rPr lang="en-US" i="1" dirty="0" err="1" smtClean="0"/>
              <a:t>tekstil</a:t>
            </a:r>
            <a:r>
              <a:rPr lang="en-US" i="1" dirty="0" smtClean="0"/>
              <a:t> </a:t>
            </a:r>
            <a:r>
              <a:rPr lang="en-US" i="1" dirty="0" err="1" smtClean="0"/>
              <a:t>iplikleri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err="1" smtClean="0"/>
              <a:t>tekstil</a:t>
            </a:r>
            <a:r>
              <a:rPr lang="en-US" i="1" dirty="0" smtClean="0"/>
              <a:t> </a:t>
            </a:r>
            <a:r>
              <a:rPr lang="en-US" i="1" dirty="0" err="1" smtClean="0"/>
              <a:t>makineleri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 metal </a:t>
            </a:r>
            <a:r>
              <a:rPr lang="en-US" i="1" dirty="0" err="1" smtClean="0"/>
              <a:t>eşyalar</a:t>
            </a:r>
            <a:r>
              <a:rPr lang="en-US" i="1" dirty="0" smtClean="0"/>
              <a:t>, </a:t>
            </a:r>
            <a:r>
              <a:rPr lang="en-US" i="1" dirty="0" err="1" smtClean="0"/>
              <a:t>kimyasal</a:t>
            </a:r>
            <a:r>
              <a:rPr lang="en-US" i="1" dirty="0" smtClean="0"/>
              <a:t> </a:t>
            </a:r>
            <a:r>
              <a:rPr lang="en-US" i="1" dirty="0" err="1" smtClean="0"/>
              <a:t>maddeler</a:t>
            </a:r>
            <a:r>
              <a:rPr lang="en-US" i="1" dirty="0" smtClean="0"/>
              <a:t> </a:t>
            </a:r>
            <a:r>
              <a:rPr lang="en-US" i="1" dirty="0" err="1" smtClean="0"/>
              <a:t>ve</a:t>
            </a:r>
            <a:r>
              <a:rPr lang="en-US" i="1" dirty="0" smtClean="0"/>
              <a:t> </a:t>
            </a:r>
            <a:r>
              <a:rPr lang="en-US" i="1" dirty="0" err="1" smtClean="0"/>
              <a:t>ürünler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1556951" y="1742303"/>
            <a:ext cx="38676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Pamuklu</a:t>
            </a:r>
            <a:r>
              <a:rPr lang="en-US" i="1" dirty="0" smtClean="0"/>
              <a:t> Men – </a:t>
            </a:r>
            <a:r>
              <a:rPr lang="en-US" i="1" dirty="0" err="1" smtClean="0"/>
              <a:t>Elastiki</a:t>
            </a:r>
            <a:r>
              <a:rPr lang="en-US" i="1" dirty="0" smtClean="0"/>
              <a:t>. Denim,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Pamuk</a:t>
            </a:r>
            <a:r>
              <a:rPr lang="en-US" i="1" dirty="0" smtClean="0"/>
              <a:t> </a:t>
            </a:r>
            <a:r>
              <a:rPr lang="en-US" i="1" dirty="0" err="1" smtClean="0"/>
              <a:t>İpl-B.Ağı</a:t>
            </a:r>
            <a:r>
              <a:rPr lang="en-US" i="1" dirty="0" smtClean="0"/>
              <a:t> </a:t>
            </a:r>
            <a:r>
              <a:rPr lang="en-US" i="1" dirty="0" err="1" smtClean="0"/>
              <a:t>Rötor</a:t>
            </a:r>
            <a:r>
              <a:rPr lang="en-US" i="1" dirty="0" smtClean="0"/>
              <a:t>,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Pamuk</a:t>
            </a:r>
            <a:r>
              <a:rPr lang="en-US" i="1" dirty="0" smtClean="0"/>
              <a:t> </a:t>
            </a:r>
            <a:r>
              <a:rPr lang="en-US" i="1" dirty="0" err="1" smtClean="0"/>
              <a:t>İpliği</a:t>
            </a:r>
            <a:r>
              <a:rPr lang="en-US" i="1" dirty="0" smtClean="0"/>
              <a:t> – </a:t>
            </a:r>
            <a:r>
              <a:rPr lang="en-US" i="1" dirty="0" err="1" smtClean="0"/>
              <a:t>Tekkat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Dökme</a:t>
            </a:r>
            <a:r>
              <a:rPr lang="en-US" i="1" dirty="0" smtClean="0"/>
              <a:t> </a:t>
            </a:r>
            <a:r>
              <a:rPr lang="en-US" i="1" dirty="0" err="1" smtClean="0"/>
              <a:t>Etil</a:t>
            </a:r>
            <a:r>
              <a:rPr lang="en-US" i="1" dirty="0" smtClean="0"/>
              <a:t> </a:t>
            </a:r>
            <a:r>
              <a:rPr lang="en-US" i="1" dirty="0" err="1" smtClean="0"/>
              <a:t>Alkol</a:t>
            </a:r>
            <a:r>
              <a:rPr lang="en-US" i="1" dirty="0" smtClean="0"/>
              <a:t>,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 </a:t>
            </a:r>
            <a:r>
              <a:rPr lang="en-US" i="1" dirty="0" err="1" smtClean="0"/>
              <a:t>Pamuklu</a:t>
            </a:r>
            <a:r>
              <a:rPr lang="en-US" i="1" dirty="0" smtClean="0"/>
              <a:t> </a:t>
            </a:r>
            <a:r>
              <a:rPr lang="en-US" i="1" dirty="0" err="1" smtClean="0"/>
              <a:t>Mensucat</a:t>
            </a:r>
            <a:endParaRPr lang="en-US" i="1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20528" y="194860"/>
            <a:ext cx="5729495" cy="50182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tr-TR" sz="2800" b="1" dirty="0" smtClean="0">
                <a:cs typeface="Myriad Pro"/>
              </a:rPr>
              <a:t>PAKİSTAN’DA YATIRIM </a:t>
            </a:r>
            <a:r>
              <a:rPr lang="en-US" sz="2800" b="1" dirty="0" smtClean="0">
                <a:cs typeface="Myriad Pro"/>
              </a:rPr>
              <a:t> YAPAN </a:t>
            </a:r>
            <a:r>
              <a:rPr lang="en-US" sz="2800" b="1" dirty="0" smtClean="0"/>
              <a:t>Turk </a:t>
            </a:r>
            <a:r>
              <a:rPr lang="tr-TR" sz="2800" b="1" dirty="0" smtClean="0"/>
              <a:t>şirketlerimiz</a:t>
            </a:r>
            <a:r>
              <a:rPr lang="tr-TR" sz="2800" b="1" dirty="0" smtClean="0">
                <a:cs typeface="Myriad Pro"/>
              </a:rPr>
              <a:t> </a:t>
            </a:r>
            <a:endParaRPr lang="tr-TR" sz="2800" b="1" dirty="0" smtClean="0">
              <a:cs typeface="Myriad Pro"/>
            </a:endParaRPr>
          </a:p>
          <a:p>
            <a:pPr marL="0" indent="0" algn="ctr">
              <a:buNone/>
            </a:pPr>
            <a:endParaRPr lang="tr-TR" sz="2000" b="1" dirty="0" smtClean="0">
              <a:latin typeface="+mj-lt"/>
              <a:cs typeface="Myriad Pro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460266"/>
            <a:ext cx="584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/>
          <p:nvPr/>
        </p:nvSpPr>
        <p:spPr>
          <a:xfrm>
            <a:off x="242384" y="925282"/>
            <a:ext cx="3543553" cy="5304151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+mj-lt"/>
              </a:rPr>
              <a:t>Pakistan’da en çok yabancı yatırım alan sektörler: enerji, </a:t>
            </a:r>
            <a:r>
              <a:rPr lang="tr-TR" sz="4800" dirty="0" err="1" smtClean="0">
                <a:latin typeface="+mj-lt"/>
              </a:rPr>
              <a:t>telekomunikasyon</a:t>
            </a:r>
            <a:r>
              <a:rPr lang="tr-TR" sz="4800" dirty="0" smtClean="0">
                <a:latin typeface="+mj-lt"/>
              </a:rPr>
              <a:t>, petrol ve gaz ile finans sektörüdür. </a:t>
            </a:r>
            <a:endParaRPr lang="tr-TR" sz="4800" dirty="0" smtClean="0">
              <a:latin typeface="+mj-lt"/>
            </a:endParaRPr>
          </a:p>
          <a:p>
            <a:pPr>
              <a:buNone/>
            </a:pPr>
            <a:endParaRPr lang="en-US" sz="4800" dirty="0" smtClean="0">
              <a:latin typeface="+mj-lt"/>
            </a:endParaRPr>
          </a:p>
          <a:p>
            <a:pPr>
              <a:buNone/>
            </a:pPr>
            <a:r>
              <a:rPr lang="en-US" sz="4900" dirty="0" err="1" smtClean="0"/>
              <a:t>Ülkedeki</a:t>
            </a:r>
            <a:r>
              <a:rPr lang="en-US" sz="4900" dirty="0" smtClean="0"/>
              <a:t> </a:t>
            </a:r>
            <a:r>
              <a:rPr lang="en-US" sz="4900" dirty="0" err="1" smtClean="0"/>
              <a:t>Türk</a:t>
            </a:r>
            <a:r>
              <a:rPr lang="en-US" sz="4900" dirty="0" smtClean="0"/>
              <a:t> </a:t>
            </a:r>
            <a:r>
              <a:rPr lang="en-US" sz="4900" dirty="0" err="1" smtClean="0"/>
              <a:t>Firmaları</a:t>
            </a:r>
            <a:r>
              <a:rPr lang="en-US" sz="4900" dirty="0" smtClean="0"/>
              <a:t>  = 17</a:t>
            </a:r>
            <a:endParaRPr lang="en-US" sz="4900" dirty="0" smtClean="0"/>
          </a:p>
          <a:p>
            <a:pPr algn="ctr">
              <a:buNone/>
            </a:pPr>
            <a:r>
              <a:rPr lang="en-US" sz="4900" dirty="0" err="1" smtClean="0"/>
              <a:t>Bunlardan</a:t>
            </a:r>
            <a:r>
              <a:rPr lang="en-US" sz="4900" dirty="0" smtClean="0"/>
              <a:t> en </a:t>
            </a:r>
            <a:r>
              <a:rPr lang="en-US" sz="4900" dirty="0" err="1" smtClean="0"/>
              <a:t>cok</a:t>
            </a:r>
            <a:r>
              <a:rPr lang="en-US" sz="4900" dirty="0" smtClean="0"/>
              <a:t> </a:t>
            </a:r>
            <a:r>
              <a:rPr lang="en-US" sz="4900" dirty="0" err="1" smtClean="0"/>
              <a:t>yatirim</a:t>
            </a:r>
            <a:r>
              <a:rPr lang="en-US" sz="4900" dirty="0" smtClean="0"/>
              <a:t> </a:t>
            </a:r>
            <a:r>
              <a:rPr lang="en-US" sz="4900" dirty="0" err="1" smtClean="0"/>
              <a:t>yapan</a:t>
            </a:r>
            <a:r>
              <a:rPr lang="en-US" sz="4900" dirty="0" smtClean="0"/>
              <a:t> </a:t>
            </a:r>
            <a:r>
              <a:rPr lang="en-US" sz="4900" dirty="0" err="1" smtClean="0"/>
              <a:t>firmalar</a:t>
            </a:r>
            <a:endParaRPr lang="en-US" sz="2400" dirty="0" smtClean="0"/>
          </a:p>
          <a:p>
            <a:pPr>
              <a:buNone/>
            </a:pPr>
            <a:endParaRPr lang="tr-TR" sz="4800" dirty="0">
              <a:latin typeface="+mj-lt"/>
            </a:endParaRPr>
          </a:p>
          <a:p>
            <a:r>
              <a:rPr lang="tr-TR" sz="4800" dirty="0" smtClean="0">
                <a:latin typeface="+mj-lt"/>
              </a:rPr>
              <a:t>Pakistan’da imalat sanayiinde yatırımı olan büyük </a:t>
            </a:r>
            <a:r>
              <a:rPr lang="en-US" sz="4800" dirty="0" smtClean="0">
                <a:latin typeface="+mj-lt"/>
              </a:rPr>
              <a:t> </a:t>
            </a:r>
            <a:r>
              <a:rPr lang="en-US" sz="4800" dirty="0" err="1" smtClean="0">
                <a:latin typeface="+mj-lt"/>
              </a:rPr>
              <a:t>turk</a:t>
            </a:r>
            <a:r>
              <a:rPr lang="en-US" sz="4800" dirty="0" smtClean="0">
                <a:latin typeface="+mj-lt"/>
              </a:rPr>
              <a:t> </a:t>
            </a:r>
            <a:r>
              <a:rPr lang="tr-TR" sz="4800" dirty="0" smtClean="0">
                <a:latin typeface="+mj-lt"/>
              </a:rPr>
              <a:t>şirketlerimiz: 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Anadolu Grubu (Coca-Cola), Hayat Kimya, Arçelik (Dawlance iştiraki ile), Zorlu Grubu</a:t>
            </a:r>
            <a:r>
              <a:rPr lang="tr-TR" sz="4800" dirty="0" smtClean="0">
                <a:latin typeface="+mj-lt"/>
              </a:rPr>
              <a:t>’dur.</a:t>
            </a:r>
            <a:endParaRPr lang="tr-TR" sz="4800" dirty="0" smtClean="0">
              <a:latin typeface="+mj-lt"/>
            </a:endParaRPr>
          </a:p>
          <a:p>
            <a:pPr marL="0" indent="0">
              <a:buNone/>
            </a:pPr>
            <a:endParaRPr lang="tr-TR" sz="4800" dirty="0" smtClean="0">
              <a:latin typeface="+mj-lt"/>
            </a:endParaRPr>
          </a:p>
          <a:p>
            <a:r>
              <a:rPr lang="tr-TR" sz="4800" dirty="0" smtClean="0">
                <a:latin typeface="+mj-lt"/>
              </a:rPr>
              <a:t>Müteahhitlik, teknik müşavirlik ve hizmetler sektöründe faaliyette bulunan firmalarımız arasında ise 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Siyah Kalem, </a:t>
            </a:r>
            <a:r>
              <a:rPr lang="tr-TR" sz="4800" i="1" dirty="0" err="1" smtClean="0">
                <a:solidFill>
                  <a:srgbClr val="FF0000"/>
                </a:solidFill>
                <a:latin typeface="+mj-lt"/>
              </a:rPr>
              <a:t>Limak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, Albayrak, </a:t>
            </a:r>
            <a:r>
              <a:rPr lang="tr-TR" sz="4800" i="1" dirty="0" err="1" smtClean="0">
                <a:solidFill>
                  <a:srgbClr val="FF0000"/>
                </a:solidFill>
                <a:latin typeface="+mj-lt"/>
              </a:rPr>
              <a:t>Areaa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tr-TR" sz="4800" i="1" dirty="0" err="1" smtClean="0">
                <a:solidFill>
                  <a:srgbClr val="FF0000"/>
                </a:solidFill>
                <a:latin typeface="+mj-lt"/>
              </a:rPr>
              <a:t>Dolsar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tr-TR" sz="4800" i="1" dirty="0" err="1" smtClean="0">
                <a:solidFill>
                  <a:srgbClr val="FF0000"/>
                </a:solidFill>
                <a:latin typeface="+mj-lt"/>
              </a:rPr>
              <a:t>Tümaş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tr-TR" sz="4800" i="1" dirty="0" err="1" smtClean="0">
                <a:solidFill>
                  <a:srgbClr val="FF0000"/>
                </a:solidFill>
                <a:latin typeface="+mj-lt"/>
              </a:rPr>
              <a:t>Metroplan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tr-TR" sz="4800" i="1" dirty="0" err="1" smtClean="0">
                <a:solidFill>
                  <a:srgbClr val="FF0000"/>
                </a:solidFill>
                <a:latin typeface="+mj-lt"/>
              </a:rPr>
              <a:t>Şa-Ra</a:t>
            </a:r>
            <a:r>
              <a:rPr lang="tr-TR" sz="4800" i="1" dirty="0" smtClean="0">
                <a:solidFill>
                  <a:srgbClr val="FF0000"/>
                </a:solidFill>
                <a:latin typeface="+mj-lt"/>
              </a:rPr>
              <a:t> Enerji</a:t>
            </a:r>
            <a:r>
              <a:rPr lang="tr-TR" sz="4800" dirty="0" smtClean="0">
                <a:latin typeface="+mj-lt"/>
              </a:rPr>
              <a:t> sayılabilir.</a:t>
            </a:r>
            <a:endParaRPr lang="tr-TR" sz="4800" dirty="0" smtClean="0">
              <a:latin typeface="+mj-lt"/>
            </a:endParaRPr>
          </a:p>
          <a:p>
            <a:endParaRPr lang="tr-TR" sz="4800" dirty="0">
              <a:latin typeface="+mj-lt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24" name="Content Placeholder 2"/>
          <p:cNvSpPr txBox="1"/>
          <p:nvPr/>
        </p:nvSpPr>
        <p:spPr>
          <a:xfrm>
            <a:off x="510248" y="925283"/>
            <a:ext cx="2569836" cy="328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50" dirty="0"/>
          </a:p>
        </p:txBody>
      </p:sp>
      <p:pic>
        <p:nvPicPr>
          <p:cNvPr id="9" name="Picture 8" descr="2081arcelik-log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9569" y="925282"/>
            <a:ext cx="2380085" cy="964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068" y="4211796"/>
            <a:ext cx="1060923" cy="1060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ew0KICAiYnVja2V0IjogImVlLWZpbGVzIiwNCiAgImtleSI6ICJmaWxlcy81NTE1NC9pbWFnZXMvMjc5OTI5XzFfMjAyMDA1MTYxMjA4MTQ1ODEuanBnIiwNCiAgImVkaXRzIjogew0KICAgICJyZXNpemUiOiB7DQogICAgICAiZml0IjogImNvbnRhaW4iLA0KICAgICAgImJhY2tncm91b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737" y="4697531"/>
            <a:ext cx="1905000" cy="89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8693haya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6782" y="696683"/>
            <a:ext cx="1233701" cy="1440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logo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737" y="3031695"/>
            <a:ext cx="2128840" cy="50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logo.f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569" y="2136800"/>
            <a:ext cx="1613587" cy="1129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2765limak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0239" y="3281727"/>
            <a:ext cx="2018829" cy="110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metroplan_logo_ic-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5456" y="3902233"/>
            <a:ext cx="2095500" cy="61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tumaslogo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5937" y="4234393"/>
            <a:ext cx="1904762" cy="1676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unnamed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1036" y="1818026"/>
            <a:ext cx="1463701" cy="146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zorlu-logo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9068" y="1258845"/>
            <a:ext cx="1285875" cy="28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3S3ro7fw14orkZcu5zxz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0019" y="5272886"/>
            <a:ext cx="3666763" cy="63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10724</Words>
  <Application>WPS Presentation</Application>
  <PresentationFormat>Custom</PresentationFormat>
  <Paragraphs>692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SimSun</vt:lpstr>
      <vt:lpstr>Wingdings</vt:lpstr>
      <vt:lpstr>Arial</vt:lpstr>
      <vt:lpstr>Myriad Pro</vt:lpstr>
      <vt:lpstr>Segoe Print</vt:lpstr>
      <vt:lpstr>Arial Black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TÜRKİYE PAKİSTAN TİCARETİ(2021)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İTHALAT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imac</dc:creator>
  <cp:lastModifiedBy>M.Ali</cp:lastModifiedBy>
  <cp:revision>155</cp:revision>
  <dcterms:created xsi:type="dcterms:W3CDTF">2019-03-25T15:18:00Z</dcterms:created>
  <dcterms:modified xsi:type="dcterms:W3CDTF">2022-06-23T09:08:26Z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22C42DCFF7794B9CAB8ED15E94CA3F77</vt:lpwstr>
  </property>
  <property fmtid="{D5CDD505-2E9C-101B-9397-08002B2CF9AE}" pid="3" name="KSOProductBuildVer">
    <vt:lpwstr>1033-11.2.0.11156</vt:lpwstr>
  </property>
</Properties>
</file>