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9" r:id="rId2"/>
    <p:sldId id="262" r:id="rId3"/>
    <p:sldId id="256" r:id="rId4"/>
    <p:sldId id="263" r:id="rId5"/>
    <p:sldId id="264" r:id="rId6"/>
    <p:sldId id="265" r:id="rId7"/>
    <p:sldId id="266" r:id="rId8"/>
    <p:sldId id="267" r:id="rId9"/>
    <p:sldId id="269" r:id="rId10"/>
    <p:sldId id="271" r:id="rId11"/>
    <p:sldId id="270" r:id="rId12"/>
    <p:sldId id="272" r:id="rId13"/>
    <p:sldId id="273" r:id="rId14"/>
    <p:sldId id="274" r:id="rId15"/>
    <p:sldId id="276" r:id="rId16"/>
    <p:sldId id="275" r:id="rId17"/>
    <p:sldId id="277" r:id="rId18"/>
    <p:sldId id="278" r:id="rId19"/>
    <p:sldId id="281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AFB0-8672-42BF-BBC0-812106BA2535}" type="datetimeFigureOut">
              <a:rPr lang="en-US" smtClean="0"/>
              <a:t>23-Jun-22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F192-0653-44D8-97F9-4DBC2366168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324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AFB0-8672-42BF-BBC0-812106BA2535}" type="datetimeFigureOut">
              <a:rPr lang="en-US" smtClean="0"/>
              <a:t>23-Jun-22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F192-0653-44D8-97F9-4DBC23661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AFB0-8672-42BF-BBC0-812106BA2535}" type="datetimeFigureOut">
              <a:rPr lang="en-US" smtClean="0"/>
              <a:t>23-Jun-22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F192-0653-44D8-97F9-4DBC23661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6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AFB0-8672-42BF-BBC0-812106BA2535}" type="datetimeFigureOut">
              <a:rPr lang="en-US" smtClean="0"/>
              <a:t>23-Jun-22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F192-0653-44D8-97F9-4DBC23661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6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AFB0-8672-42BF-BBC0-812106BA2535}" type="datetimeFigureOut">
              <a:rPr lang="en-US" smtClean="0"/>
              <a:t>23-Jun-22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F192-0653-44D8-97F9-4DBC2366168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72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AFB0-8672-42BF-BBC0-812106BA2535}" type="datetimeFigureOut">
              <a:rPr lang="en-US" smtClean="0"/>
              <a:t>23-Jun-22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F192-0653-44D8-97F9-4DBC23661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1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AFB0-8672-42BF-BBC0-812106BA2535}" type="datetimeFigureOut">
              <a:rPr lang="en-US" smtClean="0"/>
              <a:t>23-Jun-22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F192-0653-44D8-97F9-4DBC23661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8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AFB0-8672-42BF-BBC0-812106BA2535}" type="datetimeFigureOut">
              <a:rPr lang="en-US" smtClean="0"/>
              <a:t>23-Jun-22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F192-0653-44D8-97F9-4DBC23661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98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AFB0-8672-42BF-BBC0-812106BA2535}" type="datetimeFigureOut">
              <a:rPr lang="en-US" smtClean="0"/>
              <a:t>23-Jun-22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F192-0653-44D8-97F9-4DBC23661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0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6E4AFB0-8672-42BF-BBC0-812106BA2535}" type="datetimeFigureOut">
              <a:rPr lang="en-US" smtClean="0"/>
              <a:t>23-Jun-22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E6F192-0653-44D8-97F9-4DBC23661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1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AFB0-8672-42BF-BBC0-812106BA2535}" type="datetimeFigureOut">
              <a:rPr lang="en-US" smtClean="0"/>
              <a:t>23-Jun-22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F192-0653-44D8-97F9-4DBC23661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9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6E4AFB0-8672-42BF-BBC0-812106BA2535}" type="datetimeFigureOut">
              <a:rPr lang="en-US" smtClean="0"/>
              <a:t>23-Jun-22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EE6F192-0653-44D8-97F9-4DBC2366168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38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f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g"/><Relationship Id="rId4" Type="http://schemas.openxmlformats.org/officeDocument/2006/relationships/image" Target="../media/image40.jf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fif"/><Relationship Id="rId4" Type="http://schemas.openxmlformats.org/officeDocument/2006/relationships/image" Target="../media/image10.web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CDE07E6-5A0A-5DF9-CC9A-647487501D98}"/>
              </a:ext>
            </a:extLst>
          </p:cNvPr>
          <p:cNvSpPr txBox="1">
            <a:spLocks/>
          </p:cNvSpPr>
          <p:nvPr/>
        </p:nvSpPr>
        <p:spPr>
          <a:xfrm>
            <a:off x="6597748" y="1575582"/>
            <a:ext cx="4290645" cy="25507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4B2A415-D126-11A3-508D-B40C63EC0ECC}"/>
              </a:ext>
            </a:extLst>
          </p:cNvPr>
          <p:cNvSpPr/>
          <p:nvPr/>
        </p:nvSpPr>
        <p:spPr>
          <a:xfrm>
            <a:off x="-21101" y="154744"/>
            <a:ext cx="1121152" cy="122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1</a:t>
            </a:r>
            <a:endParaRPr lang="en-US" sz="4400" dirty="0"/>
          </a:p>
        </p:txBody>
      </p:sp>
      <p:pic>
        <p:nvPicPr>
          <p:cNvPr id="15" name="Resim 5">
            <a:extLst>
              <a:ext uri="{FF2B5EF4-FFF2-40B4-BE49-F238E27FC236}">
                <a16:creationId xmlns:a16="http://schemas.microsoft.com/office/drawing/2014/main" id="{42313239-B7BA-5A15-2A9A-EA41E9D871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15" y="103796"/>
            <a:ext cx="1224932" cy="6723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4E957EA-F53D-D643-A822-25A2E5AFD077}"/>
              </a:ext>
            </a:extLst>
          </p:cNvPr>
          <p:cNvSpPr txBox="1"/>
          <p:nvPr/>
        </p:nvSpPr>
        <p:spPr>
          <a:xfrm>
            <a:off x="1137566" y="1551653"/>
            <a:ext cx="6140546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000" b="1" spc="300" dirty="0">
                <a:latin typeface="Castellar" panose="020A0402060406010301" pitchFamily="18" charset="0"/>
                <a:cs typeface="Times New Roman" panose="02020603050405020304" pitchFamily="18" charset="0"/>
              </a:rPr>
              <a:t>BURSA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b="1" spc="300" dirty="0">
                <a:latin typeface="Castellar" panose="020A0402060406010301" pitchFamily="18" charset="0"/>
                <a:cs typeface="Times New Roman" panose="02020603050405020304" pitchFamily="18" charset="0"/>
              </a:rPr>
              <a:t>GENÇ TİCARET KÖPRÜSÜ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b="1" spc="300" dirty="0">
                <a:latin typeface="Castellar" panose="020A0402060406010301" pitchFamily="18" charset="0"/>
                <a:cs typeface="Times New Roman" panose="02020603050405020304" pitchFamily="18" charset="0"/>
              </a:rPr>
              <a:t>2. ÜLKE SUNUM YARIŞMASI</a:t>
            </a:r>
            <a:b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spc="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pc="300" dirty="0">
                <a:solidFill>
                  <a:srgbClr val="FF0000"/>
                </a:solidFill>
                <a:latin typeface="Castellar" panose="020A0402060406010301" pitchFamily="18" charset="0"/>
                <a:cs typeface="Times New Roman" panose="02020603050405020304" pitchFamily="18" charset="0"/>
              </a:rPr>
              <a:t>Ülke : </a:t>
            </a:r>
            <a:r>
              <a:rPr lang="en-US" b="1" spc="300" dirty="0">
                <a:solidFill>
                  <a:srgbClr val="00B0F0"/>
                </a:solidFill>
                <a:latin typeface="Castellar" panose="020A0402060406010301" pitchFamily="18" charset="0"/>
                <a:cs typeface="Times New Roman" panose="02020603050405020304" pitchFamily="18" charset="0"/>
              </a:rPr>
              <a:t>Somali</a:t>
            </a:r>
            <a:endParaRPr lang="tr-TR" b="1" spc="300" dirty="0">
              <a:solidFill>
                <a:srgbClr val="00B0F0"/>
              </a:solidFill>
              <a:latin typeface="Castellar" panose="020A0402060406010301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pc="300" dirty="0">
                <a:solidFill>
                  <a:srgbClr val="FF0000"/>
                </a:solidFill>
                <a:latin typeface="Castellar" panose="020A0402060406010301" pitchFamily="18" charset="0"/>
                <a:cs typeface="Times New Roman" panose="02020603050405020304" pitchFamily="18" charset="0"/>
              </a:rPr>
              <a:t>Yarışmacı</a:t>
            </a:r>
            <a:r>
              <a:rPr lang="en-US" spc="300" dirty="0">
                <a:solidFill>
                  <a:srgbClr val="FF0000"/>
                </a:solidFill>
                <a:latin typeface="Castellar" panose="020A0402060406010301" pitchFamily="18" charset="0"/>
                <a:cs typeface="Times New Roman" panose="02020603050405020304" pitchFamily="18" charset="0"/>
              </a:rPr>
              <a:t>:</a:t>
            </a:r>
            <a:r>
              <a:rPr lang="tr-TR" sz="1800" dirty="0">
                <a:solidFill>
                  <a:srgbClr val="00B0F0"/>
                </a:solidFill>
                <a:latin typeface="Castellar" panose="020A0402060406010301" pitchFamily="18" charset="0"/>
              </a:rPr>
              <a:t> </a:t>
            </a:r>
            <a:r>
              <a:rPr lang="tr-TR" sz="1800" b="1" dirty="0">
                <a:solidFill>
                  <a:srgbClr val="00B0F0"/>
                </a:solidFill>
                <a:latin typeface="Castellar" panose="020A0402060406010301" pitchFamily="18" charset="0"/>
              </a:rPr>
              <a:t>MOHAMED ABDINUR AHMED</a:t>
            </a:r>
            <a:endParaRPr lang="tr-TR" b="1" spc="300" dirty="0">
              <a:solidFill>
                <a:srgbClr val="FF0000"/>
              </a:solidFill>
              <a:latin typeface="Castellar" panose="020A0402060406010301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pc="300" dirty="0">
                <a:solidFill>
                  <a:srgbClr val="FF0000"/>
                </a:solidFill>
                <a:latin typeface="Castellar" panose="020A0402060406010301" pitchFamily="18" charset="0"/>
                <a:cs typeface="Times New Roman" panose="02020603050405020304" pitchFamily="18" charset="0"/>
              </a:rPr>
              <a:t>Bölüm     </a:t>
            </a:r>
            <a:r>
              <a:rPr lang="tr-TR" sz="2000" spc="300" dirty="0">
                <a:solidFill>
                  <a:srgbClr val="FF0000"/>
                </a:solidFill>
                <a:latin typeface="Castellar" panose="020A0402060406010301" pitchFamily="18" charset="0"/>
                <a:cs typeface="Arial" panose="020B0604020202020204" pitchFamily="34" charset="0"/>
              </a:rPr>
              <a:t>: </a:t>
            </a:r>
            <a:r>
              <a:rPr lang="tr-TR" sz="2000" b="1" spc="300" dirty="0">
                <a:solidFill>
                  <a:srgbClr val="00B0F0"/>
                </a:solidFill>
                <a:latin typeface="Castellar" panose="020A0402060406010301" pitchFamily="18" charset="0"/>
                <a:cs typeface="Arial" panose="020B0604020202020204" pitchFamily="34" charset="0"/>
              </a:rPr>
              <a:t>ilahiyat / işletme</a:t>
            </a:r>
            <a:endParaRPr lang="en-US" sz="2000" b="1" spc="300" dirty="0">
              <a:solidFill>
                <a:srgbClr val="00B0F0"/>
              </a:solidFill>
              <a:latin typeface="Castellar" panose="020A0402060406010301" pitchFamily="18" charset="0"/>
              <a:cs typeface="Arial" panose="020B0604020202020204" pitchFamily="34" charset="0"/>
            </a:endParaRPr>
          </a:p>
        </p:txBody>
      </p:sp>
      <p:pic>
        <p:nvPicPr>
          <p:cNvPr id="22" name="Resim 7">
            <a:extLst>
              <a:ext uri="{FF2B5EF4-FFF2-40B4-BE49-F238E27FC236}">
                <a16:creationId xmlns:a16="http://schemas.microsoft.com/office/drawing/2014/main" id="{E823C183-AAB1-D515-DD0C-6AE8945228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560" y="4552095"/>
            <a:ext cx="3427660" cy="1272728"/>
          </a:xfrm>
          <a:prstGeom prst="rect">
            <a:avLst/>
          </a:prstGeom>
        </p:spPr>
      </p:pic>
      <p:pic>
        <p:nvPicPr>
          <p:cNvPr id="23" name="Resim 8">
            <a:extLst>
              <a:ext uri="{FF2B5EF4-FFF2-40B4-BE49-F238E27FC236}">
                <a16:creationId xmlns:a16="http://schemas.microsoft.com/office/drawing/2014/main" id="{90D6CB10-2D2C-1B17-9ECA-3CDEDBC2B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8" y="4737293"/>
            <a:ext cx="2485781" cy="11152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28ED17-D19C-B111-893C-ED4B5241E8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410" y="776191"/>
            <a:ext cx="3991024" cy="337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16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74CCC866-1465-D324-0D70-3BFFFDA45835}"/>
              </a:ext>
            </a:extLst>
          </p:cNvPr>
          <p:cNvSpPr/>
          <p:nvPr/>
        </p:nvSpPr>
        <p:spPr>
          <a:xfrm>
            <a:off x="-21101" y="154744"/>
            <a:ext cx="1121152" cy="122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10</a:t>
            </a:r>
            <a:endParaRPr lang="en-US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D98244-7229-C2AE-FBAA-51696398A2FA}"/>
              </a:ext>
            </a:extLst>
          </p:cNvPr>
          <p:cNvSpPr txBox="1"/>
          <p:nvPr/>
        </p:nvSpPr>
        <p:spPr>
          <a:xfrm>
            <a:off x="1440180" y="537848"/>
            <a:ext cx="303510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ct val="100000"/>
              <a:tabLst>
                <a:tab pos="457200" algn="l"/>
              </a:tabLst>
              <a:defRPr/>
            </a:pPr>
            <a:r>
              <a:rPr kumimoji="0" lang="tr-TR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İthalat ve İhracat ülkeleri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13AAFE-88B3-86FD-2477-D5458B5ABB29}"/>
              </a:ext>
            </a:extLst>
          </p:cNvPr>
          <p:cNvSpPr txBox="1"/>
          <p:nvPr/>
        </p:nvSpPr>
        <p:spPr>
          <a:xfrm>
            <a:off x="808599" y="1628104"/>
            <a:ext cx="1121152" cy="317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auto" hangingPunct="0">
              <a:lnSpc>
                <a:spcPts val="1464"/>
              </a:lnSpc>
              <a:spcBef>
                <a:spcPts val="933"/>
              </a:spcBef>
              <a:buSzTx/>
              <a:buFontTx/>
              <a:buNone/>
            </a:pPr>
            <a:r>
              <a:rPr lang="en-US" sz="24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İhracat</a:t>
            </a:r>
            <a:endParaRPr lang="en-US" sz="24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Calibri"/>
              <a:cs typeface="Calibri"/>
              <a:sym typeface="Wingding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75E3B2-A049-3E4D-0B00-6BCBF5627ECF}"/>
              </a:ext>
            </a:extLst>
          </p:cNvPr>
          <p:cNvSpPr txBox="1"/>
          <p:nvPr/>
        </p:nvSpPr>
        <p:spPr>
          <a:xfrm>
            <a:off x="8881109" y="1680626"/>
            <a:ext cx="1121152" cy="317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auto" hangingPunct="0">
              <a:lnSpc>
                <a:spcPts val="1464"/>
              </a:lnSpc>
              <a:spcBef>
                <a:spcPts val="933"/>
              </a:spcBef>
              <a:buSzTx/>
              <a:buFontTx/>
              <a:buNone/>
            </a:pPr>
            <a:r>
              <a:rPr lang="tr-TR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ithal</a:t>
            </a:r>
            <a:r>
              <a:rPr 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E34D92-1CDF-CC8A-EBB2-D1204545488E}"/>
              </a:ext>
            </a:extLst>
          </p:cNvPr>
          <p:cNvSpPr txBox="1"/>
          <p:nvPr/>
        </p:nvSpPr>
        <p:spPr>
          <a:xfrm>
            <a:off x="1100051" y="1103174"/>
            <a:ext cx="6140546" cy="327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auto" hangingPunct="0">
              <a:lnSpc>
                <a:spcPts val="1582"/>
              </a:lnSpc>
              <a:buSzTx/>
              <a:buFontTx/>
              <a:buNone/>
            </a:pPr>
            <a:r>
              <a:rPr lang="en-US" sz="24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Başlıca</a:t>
            </a:r>
            <a:r>
              <a:rPr lang="en-US" sz="2400" b="1" spc="-14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 </a:t>
            </a:r>
            <a:r>
              <a:rPr lang="en-US" sz="24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Ülkeler</a:t>
            </a:r>
            <a:r>
              <a:rPr lang="en-US" sz="2400" b="1" spc="-12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 </a:t>
            </a:r>
            <a:r>
              <a:rPr lang="en-US" sz="24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İtibarı</a:t>
            </a:r>
            <a:r>
              <a:rPr 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 </a:t>
            </a:r>
            <a:r>
              <a:rPr lang="en-US" sz="24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ile</a:t>
            </a:r>
            <a:r>
              <a:rPr lang="en-US" sz="2400" b="1" spc="-2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 </a:t>
            </a:r>
            <a:r>
              <a:rPr lang="en-US" sz="24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Dış</a:t>
            </a:r>
            <a:r>
              <a:rPr 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 </a:t>
            </a:r>
            <a:r>
              <a:rPr lang="en-US" sz="24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Ticaret</a:t>
            </a:r>
            <a:endParaRPr lang="en-US" sz="24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Calibri"/>
              <a:cs typeface="Calibri"/>
              <a:sym typeface="Wingding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FF1DAA-1D32-6849-A5D5-90C617A3D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6789"/>
            <a:ext cx="5915464" cy="45467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2FDAFE-EF39-15BF-4B6F-1C523699E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454" y="2156530"/>
            <a:ext cx="6140546" cy="45072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699C1C7-61CA-7389-0C4E-B6FBEB64BDA1}"/>
              </a:ext>
            </a:extLst>
          </p:cNvPr>
          <p:cNvSpPr txBox="1"/>
          <p:nvPr/>
        </p:nvSpPr>
        <p:spPr>
          <a:xfrm>
            <a:off x="5659319" y="115741"/>
            <a:ext cx="2057399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 3" panose="05040102010807070707" pitchFamily="18" charset="2"/>
              <a:buChar char=""/>
              <a:tabLst>
                <a:tab pos="457200" algn="l"/>
              </a:tabLst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Ticaret</a:t>
            </a:r>
          </a:p>
        </p:txBody>
      </p:sp>
    </p:spTree>
    <p:extLst>
      <p:ext uri="{BB962C8B-B14F-4D97-AF65-F5344CB8AC3E}">
        <p14:creationId xmlns:p14="http://schemas.microsoft.com/office/powerpoint/2010/main" val="2365798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74CCC866-1465-D324-0D70-3BFFFDA45835}"/>
              </a:ext>
            </a:extLst>
          </p:cNvPr>
          <p:cNvSpPr/>
          <p:nvPr/>
        </p:nvSpPr>
        <p:spPr>
          <a:xfrm>
            <a:off x="-21101" y="154744"/>
            <a:ext cx="1121152" cy="122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11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49FD6-5C28-3CF2-1222-07A63BB5B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8907" y="1840298"/>
            <a:ext cx="5913547" cy="4023360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tr-TR" sz="2600" b="1" dirty="0">
                <a:solidFill>
                  <a:srgbClr val="262B2C"/>
                </a:solidFill>
                <a:latin typeface="Mfa-SansSerif"/>
              </a:rPr>
              <a:t>Türkiye somalide ki yapancı yatırımların ilk siralarda 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sz="2600" b="1" dirty="0">
                <a:solidFill>
                  <a:srgbClr val="262B2C"/>
                </a:solidFill>
                <a:latin typeface="Mfa-SansSerif"/>
              </a:rPr>
              <a:t>Türkiye, </a:t>
            </a:r>
            <a:r>
              <a:rPr lang="en-US" sz="2600" b="1" dirty="0">
                <a:solidFill>
                  <a:srgbClr val="262B2C"/>
                </a:solidFill>
                <a:latin typeface="Mfa-SansSerif"/>
              </a:rPr>
              <a:t>Somali </a:t>
            </a:r>
            <a:r>
              <a:rPr lang="en-US" sz="2600" b="1" dirty="0" err="1">
                <a:solidFill>
                  <a:srgbClr val="262B2C"/>
                </a:solidFill>
                <a:latin typeface="Mfa-SansSerif"/>
              </a:rPr>
              <a:t>ile</a:t>
            </a:r>
            <a:r>
              <a:rPr lang="en-US" sz="2600" b="1" dirty="0">
                <a:solidFill>
                  <a:srgbClr val="262B2C"/>
                </a:solidFill>
                <a:latin typeface="Mfa-SansSerif"/>
              </a:rPr>
              <a:t> 2020 </a:t>
            </a:r>
            <a:r>
              <a:rPr lang="en-US" sz="2600" b="1" dirty="0" err="1">
                <a:solidFill>
                  <a:srgbClr val="262B2C"/>
                </a:solidFill>
                <a:latin typeface="Mfa-SansSerif"/>
              </a:rPr>
              <a:t>yılında</a:t>
            </a:r>
            <a:r>
              <a:rPr lang="en-US" sz="2600" b="1" dirty="0">
                <a:solidFill>
                  <a:srgbClr val="262B2C"/>
                </a:solidFill>
                <a:latin typeface="Mfa-SansSerif"/>
              </a:rPr>
              <a:t> </a:t>
            </a:r>
            <a:r>
              <a:rPr lang="en-US" sz="2600" b="1" dirty="0" err="1">
                <a:solidFill>
                  <a:srgbClr val="262B2C"/>
                </a:solidFill>
                <a:latin typeface="Mfa-SansSerif"/>
              </a:rPr>
              <a:t>ikili</a:t>
            </a:r>
            <a:r>
              <a:rPr lang="en-US" sz="2600" b="1" dirty="0">
                <a:solidFill>
                  <a:srgbClr val="262B2C"/>
                </a:solidFill>
                <a:latin typeface="Mfa-SansSerif"/>
              </a:rPr>
              <a:t> </a:t>
            </a:r>
            <a:r>
              <a:rPr lang="en-US" sz="2600" b="1" dirty="0" err="1">
                <a:solidFill>
                  <a:srgbClr val="262B2C"/>
                </a:solidFill>
                <a:latin typeface="Mfa-SansSerif"/>
              </a:rPr>
              <a:t>ticaret</a:t>
            </a:r>
            <a:r>
              <a:rPr lang="en-US" sz="2600" b="1" dirty="0">
                <a:solidFill>
                  <a:srgbClr val="262B2C"/>
                </a:solidFill>
                <a:latin typeface="Mfa-SansSerif"/>
              </a:rPr>
              <a:t> </a:t>
            </a:r>
            <a:r>
              <a:rPr lang="en-US" sz="2600" b="1" dirty="0" err="1">
                <a:solidFill>
                  <a:srgbClr val="262B2C"/>
                </a:solidFill>
                <a:latin typeface="Mfa-SansSerif"/>
              </a:rPr>
              <a:t>hacmi</a:t>
            </a:r>
            <a:r>
              <a:rPr lang="en-US" sz="2600" b="1" dirty="0">
                <a:solidFill>
                  <a:srgbClr val="262B2C"/>
                </a:solidFill>
                <a:latin typeface="Mfa-SansSerif"/>
              </a:rPr>
              <a:t> 280 </a:t>
            </a:r>
            <a:r>
              <a:rPr lang="en-US" sz="2600" b="1" dirty="0" err="1">
                <a:solidFill>
                  <a:srgbClr val="262B2C"/>
                </a:solidFill>
                <a:latin typeface="Mfa-SansSerif"/>
              </a:rPr>
              <a:t>milyon</a:t>
            </a:r>
            <a:r>
              <a:rPr lang="en-US" sz="2600" b="1" dirty="0">
                <a:solidFill>
                  <a:srgbClr val="262B2C"/>
                </a:solidFill>
                <a:latin typeface="Mfa-SansSerif"/>
              </a:rPr>
              <a:t> ABD </a:t>
            </a:r>
            <a:r>
              <a:rPr lang="en-US" sz="2600" b="1" dirty="0" err="1">
                <a:solidFill>
                  <a:srgbClr val="262B2C"/>
                </a:solidFill>
                <a:latin typeface="Mfa-SansSerif"/>
              </a:rPr>
              <a:t>Doları</a:t>
            </a:r>
            <a:r>
              <a:rPr lang="en-US" sz="2600" b="1" dirty="0">
                <a:solidFill>
                  <a:srgbClr val="262B2C"/>
                </a:solidFill>
                <a:latin typeface="Mfa-SansSerif"/>
              </a:rPr>
              <a:t> </a:t>
            </a:r>
            <a:r>
              <a:rPr lang="en-US" sz="2600" b="1" dirty="0" err="1">
                <a:solidFill>
                  <a:srgbClr val="262B2C"/>
                </a:solidFill>
                <a:latin typeface="Mfa-SansSerif"/>
              </a:rPr>
              <a:t>olarak</a:t>
            </a:r>
            <a:r>
              <a:rPr lang="en-US" sz="2600" b="1" dirty="0">
                <a:solidFill>
                  <a:srgbClr val="262B2C"/>
                </a:solidFill>
                <a:latin typeface="Mfa-SansSerif"/>
              </a:rPr>
              <a:t> </a:t>
            </a:r>
            <a:r>
              <a:rPr lang="en-US" sz="2600" b="1" dirty="0" err="1">
                <a:solidFill>
                  <a:srgbClr val="262B2C"/>
                </a:solidFill>
                <a:latin typeface="Mfa-SansSerif"/>
              </a:rPr>
              <a:t>gerçekleşmiştir</a:t>
            </a:r>
            <a:r>
              <a:rPr lang="en-US" sz="2600" b="1" dirty="0">
                <a:solidFill>
                  <a:srgbClr val="262B2C"/>
                </a:solidFill>
                <a:latin typeface="Mfa-SansSerif"/>
              </a:rPr>
              <a:t> (</a:t>
            </a:r>
            <a:r>
              <a:rPr lang="en-US" sz="2600" b="1" dirty="0" err="1">
                <a:solidFill>
                  <a:srgbClr val="262B2C"/>
                </a:solidFill>
                <a:latin typeface="Mfa-SansSerif"/>
              </a:rPr>
              <a:t>ithalat</a:t>
            </a:r>
            <a:r>
              <a:rPr lang="en-US" sz="2600" b="1" dirty="0">
                <a:solidFill>
                  <a:srgbClr val="262B2C"/>
                </a:solidFill>
                <a:latin typeface="Mfa-SansSerif"/>
              </a:rPr>
              <a:t>: 5 </a:t>
            </a:r>
            <a:r>
              <a:rPr lang="en-US" sz="2600" b="1" dirty="0" err="1">
                <a:solidFill>
                  <a:srgbClr val="262B2C"/>
                </a:solidFill>
                <a:latin typeface="Mfa-SansSerif"/>
              </a:rPr>
              <a:t>milyon</a:t>
            </a:r>
            <a:r>
              <a:rPr lang="en-US" sz="2600" b="1" dirty="0">
                <a:solidFill>
                  <a:srgbClr val="262B2C"/>
                </a:solidFill>
                <a:latin typeface="Mfa-SansSerif"/>
              </a:rPr>
              <a:t> ABD </a:t>
            </a:r>
            <a:r>
              <a:rPr lang="en-US" sz="2600" b="1" dirty="0" err="1">
                <a:solidFill>
                  <a:srgbClr val="262B2C"/>
                </a:solidFill>
                <a:latin typeface="Mfa-SansSerif"/>
              </a:rPr>
              <a:t>Doları</a:t>
            </a:r>
            <a:r>
              <a:rPr lang="en-US" sz="2600" b="1" dirty="0">
                <a:solidFill>
                  <a:srgbClr val="262B2C"/>
                </a:solidFill>
                <a:latin typeface="Mfa-SansSerif"/>
              </a:rPr>
              <a:t>; </a:t>
            </a:r>
            <a:r>
              <a:rPr lang="en-US" sz="2600" b="1" dirty="0" err="1">
                <a:solidFill>
                  <a:srgbClr val="262B2C"/>
                </a:solidFill>
                <a:latin typeface="Mfa-SansSerif"/>
              </a:rPr>
              <a:t>ihracat</a:t>
            </a:r>
            <a:r>
              <a:rPr lang="en-US" sz="2600" b="1" dirty="0">
                <a:solidFill>
                  <a:srgbClr val="262B2C"/>
                </a:solidFill>
                <a:latin typeface="Mfa-SansSerif"/>
              </a:rPr>
              <a:t>: 275 </a:t>
            </a:r>
            <a:r>
              <a:rPr lang="en-US" sz="2600" b="1" dirty="0" err="1">
                <a:solidFill>
                  <a:srgbClr val="262B2C"/>
                </a:solidFill>
                <a:latin typeface="Mfa-SansSerif"/>
              </a:rPr>
              <a:t>milyon</a:t>
            </a:r>
            <a:r>
              <a:rPr lang="en-US" sz="2600" b="1" dirty="0">
                <a:solidFill>
                  <a:srgbClr val="262B2C"/>
                </a:solidFill>
                <a:latin typeface="Mfa-SansSerif"/>
              </a:rPr>
              <a:t> ABD </a:t>
            </a:r>
            <a:r>
              <a:rPr lang="en-US" sz="2600" b="1" dirty="0" err="1">
                <a:solidFill>
                  <a:srgbClr val="262B2C"/>
                </a:solidFill>
                <a:latin typeface="Mfa-SansSerif"/>
              </a:rPr>
              <a:t>Doları</a:t>
            </a:r>
            <a:r>
              <a:rPr lang="en-US" sz="2600" b="1" dirty="0">
                <a:solidFill>
                  <a:srgbClr val="262B2C"/>
                </a:solidFill>
                <a:latin typeface="Mfa-SansSerif"/>
              </a:rPr>
              <a:t>).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600" b="1" dirty="0" err="1">
                <a:solidFill>
                  <a:srgbClr val="262B2C"/>
                </a:solidFill>
                <a:latin typeface="Mfa-SansSerif"/>
              </a:rPr>
              <a:t>Türk</a:t>
            </a:r>
            <a:r>
              <a:rPr lang="tr-TR" sz="2600" b="1" dirty="0">
                <a:solidFill>
                  <a:srgbClr val="262B2C"/>
                </a:solidFill>
                <a:latin typeface="Mfa-SansSerif"/>
              </a:rPr>
              <a:t> </a:t>
            </a:r>
            <a:r>
              <a:rPr lang="en-US" sz="2600" b="1" dirty="0" err="1">
                <a:solidFill>
                  <a:srgbClr val="262B2C"/>
                </a:solidFill>
                <a:latin typeface="Mfa-SansSerif"/>
              </a:rPr>
              <a:t>şirketlerinin</a:t>
            </a:r>
            <a:r>
              <a:rPr lang="tr-TR" sz="2600" b="1" dirty="0">
                <a:solidFill>
                  <a:srgbClr val="262B2C"/>
                </a:solidFill>
                <a:latin typeface="Mfa-SansSerif"/>
              </a:rPr>
              <a:t> </a:t>
            </a:r>
            <a:r>
              <a:rPr lang="en-US" sz="2600" b="1" dirty="0" err="1">
                <a:solidFill>
                  <a:srgbClr val="262B2C"/>
                </a:solidFill>
                <a:latin typeface="Mfa-SansSerif"/>
              </a:rPr>
              <a:t>Somali’deki</a:t>
            </a:r>
            <a:r>
              <a:rPr lang="en-US" sz="2600" b="1" dirty="0">
                <a:solidFill>
                  <a:srgbClr val="262B2C"/>
                </a:solidFill>
                <a:latin typeface="Mfa-SansSerif"/>
              </a:rPr>
              <a:t> </a:t>
            </a:r>
            <a:r>
              <a:rPr lang="en-US" sz="2600" b="1" dirty="0" err="1">
                <a:solidFill>
                  <a:srgbClr val="262B2C"/>
                </a:solidFill>
                <a:latin typeface="Mfa-SansSerif"/>
              </a:rPr>
              <a:t>yatırımlarının</a:t>
            </a:r>
            <a:r>
              <a:rPr lang="en-US" sz="2600" b="1" dirty="0">
                <a:solidFill>
                  <a:srgbClr val="262B2C"/>
                </a:solidFill>
                <a:latin typeface="Mfa-SansSerif"/>
              </a:rPr>
              <a:t> </a:t>
            </a:r>
            <a:r>
              <a:rPr lang="en-US" sz="2600" b="1" dirty="0" err="1">
                <a:solidFill>
                  <a:srgbClr val="262B2C"/>
                </a:solidFill>
                <a:latin typeface="Mfa-SansSerif"/>
              </a:rPr>
              <a:t>toplam</a:t>
            </a:r>
            <a:r>
              <a:rPr lang="en-US" sz="2600" b="1" dirty="0">
                <a:solidFill>
                  <a:srgbClr val="262B2C"/>
                </a:solidFill>
                <a:latin typeface="Mfa-SansSerif"/>
              </a:rPr>
              <a:t> </a:t>
            </a:r>
            <a:r>
              <a:rPr lang="en-US" sz="2600" b="1" dirty="0" err="1">
                <a:solidFill>
                  <a:srgbClr val="262B2C"/>
                </a:solidFill>
                <a:latin typeface="Mfa-SansSerif"/>
              </a:rPr>
              <a:t>değeri</a:t>
            </a:r>
            <a:r>
              <a:rPr lang="en-US" sz="2600" b="1" dirty="0">
                <a:solidFill>
                  <a:srgbClr val="262B2C"/>
                </a:solidFill>
                <a:latin typeface="Mfa-SansSerif"/>
              </a:rPr>
              <a:t> 100 </a:t>
            </a:r>
            <a:r>
              <a:rPr lang="en-US" sz="2600" b="1" dirty="0" err="1">
                <a:solidFill>
                  <a:srgbClr val="262B2C"/>
                </a:solidFill>
                <a:latin typeface="Mfa-SansSerif"/>
              </a:rPr>
              <a:t>milyon</a:t>
            </a:r>
            <a:r>
              <a:rPr lang="en-US" sz="2600" b="1" dirty="0">
                <a:solidFill>
                  <a:srgbClr val="262B2C"/>
                </a:solidFill>
                <a:latin typeface="Mfa-SansSerif"/>
              </a:rPr>
              <a:t> ABD </a:t>
            </a:r>
            <a:r>
              <a:rPr lang="en-US" sz="2600" b="1" dirty="0" err="1">
                <a:solidFill>
                  <a:srgbClr val="262B2C"/>
                </a:solidFill>
                <a:latin typeface="Mfa-SansSerif"/>
              </a:rPr>
              <a:t>Dolarına</a:t>
            </a:r>
            <a:r>
              <a:rPr lang="en-US" sz="2600" b="1" dirty="0">
                <a:solidFill>
                  <a:srgbClr val="262B2C"/>
                </a:solidFill>
                <a:latin typeface="Mfa-SansSerif"/>
              </a:rPr>
              <a:t> </a:t>
            </a:r>
            <a:r>
              <a:rPr lang="en-US" sz="2600" b="1" dirty="0" err="1">
                <a:solidFill>
                  <a:srgbClr val="262B2C"/>
                </a:solidFill>
                <a:latin typeface="Mfa-SansSerif"/>
              </a:rPr>
              <a:t>ulaşmıştır</a:t>
            </a:r>
            <a:r>
              <a:rPr lang="en-US" sz="2600" b="1" dirty="0">
                <a:solidFill>
                  <a:srgbClr val="262B2C"/>
                </a:solidFill>
                <a:latin typeface="Mfa-SansSerif"/>
              </a:rPr>
              <a:t>.</a:t>
            </a:r>
            <a:endParaRPr lang="tr-TR" sz="2600" b="1" dirty="0">
              <a:solidFill>
                <a:srgbClr val="262B2C"/>
              </a:solidFill>
              <a:latin typeface="Mfa-SansSerif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600" b="1" i="0" dirty="0" err="1">
                <a:solidFill>
                  <a:srgbClr val="262B2C"/>
                </a:solidFill>
                <a:effectLst/>
                <a:latin typeface="Mfa-SansSerif"/>
              </a:rPr>
              <a:t>Mogadişu</a:t>
            </a:r>
            <a:r>
              <a:rPr lang="en-US" sz="2600" b="1" i="0" dirty="0">
                <a:solidFill>
                  <a:srgbClr val="262B2C"/>
                </a:solidFill>
                <a:effectLst/>
                <a:latin typeface="Mfa-SansSerif"/>
              </a:rPr>
              <a:t> </a:t>
            </a:r>
            <a:r>
              <a:rPr lang="en-US" sz="2600" b="1" i="0" dirty="0" err="1">
                <a:solidFill>
                  <a:srgbClr val="262B2C"/>
                </a:solidFill>
                <a:effectLst/>
                <a:latin typeface="Mfa-SansSerif"/>
              </a:rPr>
              <a:t>Uluslararası</a:t>
            </a:r>
            <a:r>
              <a:rPr lang="en-US" sz="2600" b="1" i="0" dirty="0">
                <a:solidFill>
                  <a:srgbClr val="262B2C"/>
                </a:solidFill>
                <a:effectLst/>
                <a:latin typeface="Mfa-SansSerif"/>
              </a:rPr>
              <a:t> </a:t>
            </a:r>
            <a:r>
              <a:rPr lang="en-US" sz="2600" b="1" i="0" dirty="0" err="1">
                <a:solidFill>
                  <a:srgbClr val="262B2C"/>
                </a:solidFill>
                <a:effectLst/>
                <a:latin typeface="Mfa-SansSerif"/>
              </a:rPr>
              <a:t>Havalimanı</a:t>
            </a:r>
            <a:r>
              <a:rPr lang="en-US" sz="2600" b="1" i="0" dirty="0">
                <a:solidFill>
                  <a:srgbClr val="262B2C"/>
                </a:solidFill>
                <a:effectLst/>
                <a:latin typeface="Mfa-SansSerif"/>
              </a:rPr>
              <a:t> </a:t>
            </a:r>
            <a:r>
              <a:rPr lang="en-US" sz="2600" b="1" i="0" dirty="0" err="1">
                <a:solidFill>
                  <a:srgbClr val="262B2C"/>
                </a:solidFill>
                <a:effectLst/>
                <a:latin typeface="Mfa-SansSerif"/>
              </a:rPr>
              <a:t>ve</a:t>
            </a:r>
            <a:r>
              <a:rPr lang="en-US" sz="2600" b="1" i="0" dirty="0">
                <a:solidFill>
                  <a:srgbClr val="262B2C"/>
                </a:solidFill>
                <a:effectLst/>
                <a:latin typeface="Mfa-SansSerif"/>
              </a:rPr>
              <a:t> </a:t>
            </a:r>
            <a:r>
              <a:rPr lang="en-US" sz="2600" b="1" i="0" dirty="0" err="1">
                <a:solidFill>
                  <a:srgbClr val="262B2C"/>
                </a:solidFill>
                <a:effectLst/>
                <a:latin typeface="Mfa-SansSerif"/>
              </a:rPr>
              <a:t>Mogadişu</a:t>
            </a:r>
            <a:r>
              <a:rPr lang="en-US" sz="2600" b="1" i="0" dirty="0">
                <a:solidFill>
                  <a:srgbClr val="262B2C"/>
                </a:solidFill>
                <a:effectLst/>
                <a:latin typeface="Mfa-SansSerif"/>
              </a:rPr>
              <a:t> </a:t>
            </a:r>
            <a:r>
              <a:rPr lang="en-US" sz="2600" b="1" i="0" dirty="0" err="1">
                <a:solidFill>
                  <a:srgbClr val="262B2C"/>
                </a:solidFill>
                <a:effectLst/>
                <a:latin typeface="Mfa-SansSerif"/>
              </a:rPr>
              <a:t>Limanı</a:t>
            </a:r>
            <a:r>
              <a:rPr lang="en-US" sz="2600" b="1" i="0" dirty="0">
                <a:solidFill>
                  <a:srgbClr val="262B2C"/>
                </a:solidFill>
                <a:effectLst/>
                <a:latin typeface="Mfa-SansSerif"/>
              </a:rPr>
              <a:t> </a:t>
            </a:r>
            <a:r>
              <a:rPr lang="en-US" sz="2600" b="1" i="0" dirty="0" err="1">
                <a:solidFill>
                  <a:srgbClr val="262B2C"/>
                </a:solidFill>
                <a:effectLst/>
                <a:latin typeface="Mfa-SansSerif"/>
              </a:rPr>
              <a:t>halen</a:t>
            </a:r>
            <a:r>
              <a:rPr lang="en-US" sz="2600" b="1" i="0" dirty="0">
                <a:solidFill>
                  <a:srgbClr val="262B2C"/>
                </a:solidFill>
                <a:effectLst/>
                <a:latin typeface="Mfa-SansSerif"/>
              </a:rPr>
              <a:t> </a:t>
            </a:r>
            <a:r>
              <a:rPr lang="en-US" sz="2600" b="1" i="0" dirty="0" err="1">
                <a:solidFill>
                  <a:srgbClr val="262B2C"/>
                </a:solidFill>
                <a:effectLst/>
                <a:latin typeface="Mfa-SansSerif"/>
              </a:rPr>
              <a:t>Türk</a:t>
            </a:r>
            <a:r>
              <a:rPr lang="en-US" sz="2600" b="1" i="0" dirty="0">
                <a:solidFill>
                  <a:srgbClr val="262B2C"/>
                </a:solidFill>
                <a:effectLst/>
                <a:latin typeface="Mfa-SansSerif"/>
              </a:rPr>
              <a:t> </a:t>
            </a:r>
            <a:r>
              <a:rPr lang="en-US" sz="2600" b="1" i="0" dirty="0" err="1">
                <a:solidFill>
                  <a:srgbClr val="262B2C"/>
                </a:solidFill>
                <a:effectLst/>
                <a:latin typeface="Mfa-SansSerif"/>
              </a:rPr>
              <a:t>firmaları</a:t>
            </a:r>
            <a:r>
              <a:rPr lang="en-US" sz="2600" b="1" i="0" dirty="0">
                <a:solidFill>
                  <a:srgbClr val="262B2C"/>
                </a:solidFill>
                <a:effectLst/>
                <a:latin typeface="Mfa-SansSerif"/>
              </a:rPr>
              <a:t> </a:t>
            </a:r>
            <a:r>
              <a:rPr lang="en-US" sz="2600" b="1" i="0" dirty="0" err="1">
                <a:solidFill>
                  <a:srgbClr val="262B2C"/>
                </a:solidFill>
                <a:effectLst/>
                <a:latin typeface="Mfa-SansSerif"/>
              </a:rPr>
              <a:t>tarafından</a:t>
            </a:r>
            <a:r>
              <a:rPr lang="en-US" sz="2600" b="1" i="0" dirty="0">
                <a:solidFill>
                  <a:srgbClr val="262B2C"/>
                </a:solidFill>
                <a:effectLst/>
                <a:latin typeface="Mfa-SansSerif"/>
              </a:rPr>
              <a:t> </a:t>
            </a:r>
            <a:r>
              <a:rPr lang="en-US" sz="2600" b="1" i="0" dirty="0" err="1">
                <a:solidFill>
                  <a:srgbClr val="262B2C"/>
                </a:solidFill>
                <a:effectLst/>
                <a:latin typeface="Mfa-SansSerif"/>
              </a:rPr>
              <a:t>işletilmektedir</a:t>
            </a:r>
            <a:r>
              <a:rPr lang="en-US" sz="2600" b="1" i="0" dirty="0">
                <a:solidFill>
                  <a:srgbClr val="262B2C"/>
                </a:solidFill>
                <a:effectLst/>
                <a:latin typeface="Mfa-SansSerif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sz="2600" b="1" i="0" dirty="0">
                <a:solidFill>
                  <a:srgbClr val="262B2C"/>
                </a:solidFill>
                <a:effectLst/>
                <a:latin typeface="Mfa-SansSerif"/>
              </a:rPr>
              <a:t>Somalide, ürettimi Türkiye olan mallari çoğalmiş ve talepi de artmiş bulunuyor.</a:t>
            </a:r>
            <a:endParaRPr lang="en-US" sz="2600" b="1" i="0" dirty="0">
              <a:solidFill>
                <a:srgbClr val="262B2C"/>
              </a:solidFill>
              <a:effectLst/>
              <a:latin typeface="Mfa-SansSerif"/>
            </a:endParaRPr>
          </a:p>
          <a:p>
            <a:endParaRPr lang="en-US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F2B60F65-DCDF-EB05-F6A0-1EAB6F5841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7" y="1378633"/>
            <a:ext cx="5166041" cy="4654819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D893128-20FD-EB0C-917C-710953BE592E}"/>
              </a:ext>
            </a:extLst>
          </p:cNvPr>
          <p:cNvSpPr txBox="1"/>
          <p:nvPr/>
        </p:nvSpPr>
        <p:spPr>
          <a:xfrm>
            <a:off x="3091376" y="154744"/>
            <a:ext cx="575720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 3" panose="05040102010807070707" pitchFamily="18" charset="2"/>
              <a:buChar char=""/>
              <a:tabLst>
                <a:tab pos="457200" algn="l"/>
              </a:tabLst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Türkiye’nin Somali ile Ticareti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010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74CCC866-1465-D324-0D70-3BFFFDA45835}"/>
              </a:ext>
            </a:extLst>
          </p:cNvPr>
          <p:cNvSpPr/>
          <p:nvPr/>
        </p:nvSpPr>
        <p:spPr>
          <a:xfrm>
            <a:off x="-21101" y="154744"/>
            <a:ext cx="1121152" cy="122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12</a:t>
            </a:r>
            <a:endParaRPr lang="en-US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3C503C-B632-8C4D-662F-76FBA12CF834}"/>
              </a:ext>
            </a:extLst>
          </p:cNvPr>
          <p:cNvSpPr txBox="1"/>
          <p:nvPr/>
        </p:nvSpPr>
        <p:spPr>
          <a:xfrm>
            <a:off x="3605165" y="154744"/>
            <a:ext cx="6045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tr-TR" sz="2400" b="1" u="sng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Türkiye’nin Somali ile Ticaretin gözterimi</a:t>
            </a:r>
            <a:endParaRPr lang="en-US" sz="2400" b="1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047639-4ABB-2FBC-1AAA-130637F8C280}"/>
              </a:ext>
            </a:extLst>
          </p:cNvPr>
          <p:cNvSpPr txBox="1"/>
          <p:nvPr/>
        </p:nvSpPr>
        <p:spPr>
          <a:xfrm>
            <a:off x="1097279" y="1229874"/>
            <a:ext cx="6140546" cy="317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auto" hangingPunct="0">
              <a:lnSpc>
                <a:spcPts val="1464"/>
              </a:lnSpc>
              <a:spcBef>
                <a:spcPts val="933"/>
              </a:spcBef>
              <a:buSzTx/>
              <a:buFontTx/>
              <a:buNone/>
            </a:pPr>
            <a:r>
              <a:rPr lang="en-US" sz="2400" b="1" i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Calibri"/>
                <a:cs typeface="Calibri"/>
                <a:sym typeface="Wingdings"/>
              </a:rPr>
              <a:t>Türkiye</a:t>
            </a:r>
            <a:r>
              <a:rPr lang="en-US" sz="2400" b="1" i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Calibri"/>
                <a:cs typeface="Calibri"/>
                <a:sym typeface="Wingdings"/>
              </a:rPr>
              <a:t>- Somali</a:t>
            </a:r>
            <a:r>
              <a:rPr lang="en-US" sz="2400" b="1" i="1" spc="12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Calibri"/>
                <a:cs typeface="Calibri"/>
                <a:sym typeface="Wingdings"/>
              </a:rPr>
              <a:t> </a:t>
            </a:r>
            <a:r>
              <a:rPr lang="en-US" sz="2400" b="1" i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Calibri"/>
                <a:cs typeface="Calibri"/>
                <a:sym typeface="Wingdings"/>
              </a:rPr>
              <a:t>Dış</a:t>
            </a:r>
            <a:r>
              <a:rPr lang="en-US" sz="2400" b="1" i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Calibri"/>
                <a:cs typeface="Calibri"/>
                <a:sym typeface="Wingdings"/>
              </a:rPr>
              <a:t> </a:t>
            </a:r>
            <a:r>
              <a:rPr lang="en-US" sz="2400" b="1" i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Calibri"/>
                <a:cs typeface="Calibri"/>
                <a:sym typeface="Wingdings"/>
              </a:rPr>
              <a:t>Ticareti</a:t>
            </a:r>
            <a:endParaRPr lang="en-US" sz="2400" b="1" i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accent1"/>
              </a:solidFill>
              <a:latin typeface="Calibri"/>
              <a:cs typeface="Calibri"/>
              <a:sym typeface="Wingding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92CB67-9DA0-2CCA-2F67-E6C1A2D11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726" y="1871004"/>
            <a:ext cx="6045273" cy="4832252"/>
          </a:xfrm>
          <a:prstGeom prst="rect">
            <a:avLst/>
          </a:prstGeom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27F50A1-452E-4BFC-B363-A753D502D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9" y="1871005"/>
            <a:ext cx="5803419" cy="477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70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74CCC866-1465-D324-0D70-3BFFFDA45835}"/>
              </a:ext>
            </a:extLst>
          </p:cNvPr>
          <p:cNvSpPr/>
          <p:nvPr/>
        </p:nvSpPr>
        <p:spPr>
          <a:xfrm>
            <a:off x="-21101" y="154744"/>
            <a:ext cx="1121152" cy="122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13</a:t>
            </a:r>
            <a:endParaRPr lang="en-US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3C503C-B632-8C4D-662F-76FBA12CF834}"/>
              </a:ext>
            </a:extLst>
          </p:cNvPr>
          <p:cNvSpPr txBox="1"/>
          <p:nvPr/>
        </p:nvSpPr>
        <p:spPr>
          <a:xfrm>
            <a:off x="3605165" y="154744"/>
            <a:ext cx="6045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tr-TR" sz="2400" b="1" u="sng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Türkiye’nin Somali ile Ticaretin gözterimi</a:t>
            </a:r>
            <a:endParaRPr lang="en-US" sz="2400" b="1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F242B1-9491-7B3A-2326-64411CA8CCC3}"/>
              </a:ext>
            </a:extLst>
          </p:cNvPr>
          <p:cNvSpPr txBox="1"/>
          <p:nvPr/>
        </p:nvSpPr>
        <p:spPr>
          <a:xfrm>
            <a:off x="1100051" y="912418"/>
            <a:ext cx="7447601" cy="331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auto" hangingPunct="0">
              <a:lnSpc>
                <a:spcPts val="1464"/>
              </a:lnSpc>
              <a:buSzTx/>
              <a:buFontTx/>
              <a:buNone/>
            </a:pPr>
            <a:r>
              <a:rPr lang="en-US" sz="2800" b="1" i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Calibri"/>
                <a:cs typeface="Calibri"/>
                <a:sym typeface="Wingdings"/>
              </a:rPr>
              <a:t>Türkiye’nin</a:t>
            </a:r>
            <a:r>
              <a:rPr lang="en-US" sz="2800" b="1" i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Calibri"/>
                <a:cs typeface="Calibri"/>
                <a:sym typeface="Wingdings"/>
              </a:rPr>
              <a:t> </a:t>
            </a:r>
            <a:r>
              <a:rPr lang="en-US" sz="2800" b="1" i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Calibri"/>
                <a:cs typeface="Calibri"/>
                <a:sym typeface="Wingdings"/>
              </a:rPr>
              <a:t>Somali’ye</a:t>
            </a:r>
            <a:r>
              <a:rPr lang="en-US" sz="2800" b="1" i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Calibri"/>
                <a:cs typeface="Calibri"/>
                <a:sym typeface="Wingdings"/>
              </a:rPr>
              <a:t> </a:t>
            </a:r>
            <a:r>
              <a:rPr lang="en-US" sz="2800" b="1" i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Calibri"/>
                <a:cs typeface="Calibri"/>
                <a:sym typeface="Wingdings"/>
              </a:rPr>
              <a:t>İhracatında</a:t>
            </a:r>
            <a:r>
              <a:rPr lang="en-US" sz="2800" b="1" i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Calibri"/>
                <a:cs typeface="Calibri"/>
                <a:sym typeface="Wingdings"/>
              </a:rPr>
              <a:t> </a:t>
            </a:r>
            <a:r>
              <a:rPr lang="en-US" sz="2800" b="1" i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Calibri"/>
                <a:cs typeface="Calibri"/>
                <a:sym typeface="Wingdings"/>
              </a:rPr>
              <a:t>Başlıca</a:t>
            </a:r>
            <a:r>
              <a:rPr lang="en-US" sz="2800" b="1" i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Calibri"/>
                <a:cs typeface="Calibri"/>
                <a:sym typeface="Wingdings"/>
              </a:rPr>
              <a:t> </a:t>
            </a:r>
            <a:r>
              <a:rPr lang="en-US" sz="2800" b="1" i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Calibri"/>
                <a:cs typeface="Calibri"/>
                <a:sym typeface="Wingdings"/>
              </a:rPr>
              <a:t>Ürünler</a:t>
            </a:r>
            <a:endParaRPr lang="en-US" sz="2800" b="1" i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accent1"/>
              </a:solidFill>
              <a:latin typeface="Calibri"/>
              <a:cs typeface="Calibri"/>
              <a:sym typeface="Wingding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002C13-BFED-8A93-528E-8E95CF89B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374083"/>
            <a:ext cx="11288097" cy="532917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688120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74CCC866-1465-D324-0D70-3BFFFDA45835}"/>
              </a:ext>
            </a:extLst>
          </p:cNvPr>
          <p:cNvSpPr/>
          <p:nvPr/>
        </p:nvSpPr>
        <p:spPr>
          <a:xfrm>
            <a:off x="-21101" y="154744"/>
            <a:ext cx="1121152" cy="122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14</a:t>
            </a:r>
            <a:endParaRPr lang="en-US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3C503C-B632-8C4D-662F-76FBA12CF834}"/>
              </a:ext>
            </a:extLst>
          </p:cNvPr>
          <p:cNvSpPr txBox="1"/>
          <p:nvPr/>
        </p:nvSpPr>
        <p:spPr>
          <a:xfrm>
            <a:off x="3605165" y="154744"/>
            <a:ext cx="6045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tr-TR" sz="2400" b="1" u="sng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Türkiye’nin Somali ile Ticaretin gözterimi</a:t>
            </a:r>
            <a:endParaRPr lang="en-US" sz="2400" b="1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F242B1-9491-7B3A-2326-64411CA8CCC3}"/>
              </a:ext>
            </a:extLst>
          </p:cNvPr>
          <p:cNvSpPr txBox="1"/>
          <p:nvPr/>
        </p:nvSpPr>
        <p:spPr>
          <a:xfrm>
            <a:off x="1100050" y="797431"/>
            <a:ext cx="7593783" cy="331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auto" hangingPunct="0">
              <a:lnSpc>
                <a:spcPts val="1464"/>
              </a:lnSpc>
              <a:buSzTx/>
              <a:buFontTx/>
              <a:buNone/>
            </a:pPr>
            <a:r>
              <a:rPr lang="en-US" sz="2800" b="1" i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Calibri"/>
                <a:cs typeface="Calibri"/>
                <a:sym typeface="Wingdings"/>
              </a:rPr>
              <a:t>Türkiye’nin</a:t>
            </a:r>
            <a:r>
              <a:rPr lang="en-US" sz="2800" b="1" i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Calibri"/>
                <a:cs typeface="Calibri"/>
                <a:sym typeface="Wingdings"/>
              </a:rPr>
              <a:t> Somali’</a:t>
            </a:r>
            <a:r>
              <a:rPr lang="tr-TR" sz="2800" b="1" i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Calibri"/>
                <a:cs typeface="Calibri"/>
                <a:sym typeface="Wingdings"/>
              </a:rPr>
              <a:t>den ithal</a:t>
            </a:r>
            <a:r>
              <a:rPr lang="en-US" sz="2800" b="1" i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Calibri"/>
                <a:cs typeface="Calibri"/>
                <a:sym typeface="Wingdings"/>
              </a:rPr>
              <a:t>atında</a:t>
            </a:r>
            <a:r>
              <a:rPr lang="en-US" sz="2800" b="1" i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Calibri"/>
                <a:cs typeface="Calibri"/>
                <a:sym typeface="Wingdings"/>
              </a:rPr>
              <a:t> </a:t>
            </a:r>
            <a:r>
              <a:rPr lang="en-US" sz="2800" b="1" i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Calibri"/>
                <a:cs typeface="Calibri"/>
                <a:sym typeface="Wingdings"/>
              </a:rPr>
              <a:t>Başlıca</a:t>
            </a:r>
            <a:r>
              <a:rPr lang="en-US" sz="2800" b="1" i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Calibri"/>
                <a:cs typeface="Calibri"/>
                <a:sym typeface="Wingdings"/>
              </a:rPr>
              <a:t> </a:t>
            </a:r>
            <a:r>
              <a:rPr lang="en-US" sz="2800" b="1" i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Calibri"/>
                <a:cs typeface="Calibri"/>
                <a:sym typeface="Wingdings"/>
              </a:rPr>
              <a:t>Ürünler</a:t>
            </a:r>
            <a:endParaRPr lang="en-US" sz="2800" b="1" i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accent1"/>
              </a:solidFill>
              <a:latin typeface="Calibri"/>
              <a:cs typeface="Calibri"/>
              <a:sym typeface="Wingding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D8C652-CFA7-B8C6-5836-0A0640FB9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1559655"/>
            <a:ext cx="11676185" cy="505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18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74CCC866-1465-D324-0D70-3BFFFDA45835}"/>
              </a:ext>
            </a:extLst>
          </p:cNvPr>
          <p:cNvSpPr/>
          <p:nvPr/>
        </p:nvSpPr>
        <p:spPr>
          <a:xfrm>
            <a:off x="-21101" y="154744"/>
            <a:ext cx="1121152" cy="122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15</a:t>
            </a:r>
            <a:endParaRPr lang="en-US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3C503C-B632-8C4D-662F-76FBA12CF834}"/>
              </a:ext>
            </a:extLst>
          </p:cNvPr>
          <p:cNvSpPr txBox="1"/>
          <p:nvPr/>
        </p:nvSpPr>
        <p:spPr>
          <a:xfrm>
            <a:off x="3605165" y="154744"/>
            <a:ext cx="6045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tr-TR" sz="2400" b="1" u="sng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Türkiye’nin Somali ile Ticaretin gözterimi</a:t>
            </a:r>
            <a:endParaRPr lang="en-US" sz="2400" b="1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F242B1-9491-7B3A-2326-64411CA8CCC3}"/>
              </a:ext>
            </a:extLst>
          </p:cNvPr>
          <p:cNvSpPr txBox="1"/>
          <p:nvPr/>
        </p:nvSpPr>
        <p:spPr>
          <a:xfrm>
            <a:off x="1100051" y="797431"/>
            <a:ext cx="7706324" cy="317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auto" hangingPunct="0">
              <a:lnSpc>
                <a:spcPts val="1464"/>
              </a:lnSpc>
              <a:buSzTx/>
              <a:buFontTx/>
              <a:buNone/>
            </a:pPr>
            <a:r>
              <a:rPr lang="en-US" sz="2400" b="1" i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Calibri"/>
                <a:cs typeface="Calibri"/>
                <a:sym typeface="Wingdings"/>
              </a:rPr>
              <a:t>Türkiye’nin</a:t>
            </a:r>
            <a:r>
              <a:rPr lang="en-US" sz="2400" b="1" i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Calibri"/>
                <a:cs typeface="Calibri"/>
                <a:sym typeface="Wingdings"/>
              </a:rPr>
              <a:t> Somali’</a:t>
            </a:r>
            <a:r>
              <a:rPr lang="tr-TR" sz="2400" b="1" i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Calibri"/>
                <a:cs typeface="Calibri"/>
                <a:sym typeface="Wingdings"/>
              </a:rPr>
              <a:t>den ithal</a:t>
            </a:r>
            <a:r>
              <a:rPr lang="en-US" sz="2400" b="1" i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Calibri"/>
                <a:cs typeface="Calibri"/>
                <a:sym typeface="Wingdings"/>
              </a:rPr>
              <a:t>atında</a:t>
            </a:r>
            <a:r>
              <a:rPr lang="en-US" sz="2400" b="1" i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Calibri"/>
                <a:cs typeface="Calibri"/>
                <a:sym typeface="Wingdings"/>
              </a:rPr>
              <a:t> </a:t>
            </a:r>
            <a:r>
              <a:rPr lang="en-US" sz="2400" b="1" i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Calibri"/>
                <a:cs typeface="Calibri"/>
                <a:sym typeface="Wingdings"/>
              </a:rPr>
              <a:t>Başlıca</a:t>
            </a:r>
            <a:r>
              <a:rPr lang="en-US" sz="2400" b="1" i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Calibri"/>
                <a:cs typeface="Calibri"/>
                <a:sym typeface="Wingdings"/>
              </a:rPr>
              <a:t> </a:t>
            </a:r>
            <a:r>
              <a:rPr lang="en-US" sz="2400" b="1" i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Calibri"/>
                <a:cs typeface="Calibri"/>
                <a:sym typeface="Wingdings"/>
              </a:rPr>
              <a:t>Ürünler</a:t>
            </a:r>
            <a:endParaRPr lang="en-US" sz="2400" b="1" i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accent1"/>
              </a:solidFill>
              <a:latin typeface="Calibri"/>
              <a:cs typeface="Calibri"/>
              <a:sym typeface="Wingding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BF294E-E8EC-3F19-1BBA-FD9E58D67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89" y="1378633"/>
            <a:ext cx="11605419" cy="511945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638653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74CCC866-1465-D324-0D70-3BFFFDA45835}"/>
              </a:ext>
            </a:extLst>
          </p:cNvPr>
          <p:cNvSpPr/>
          <p:nvPr/>
        </p:nvSpPr>
        <p:spPr>
          <a:xfrm>
            <a:off x="-21101" y="154744"/>
            <a:ext cx="1121152" cy="122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16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871B3C-AE15-0104-06D9-41D81F45AEA1}"/>
              </a:ext>
            </a:extLst>
          </p:cNvPr>
          <p:cNvSpPr txBox="1"/>
          <p:nvPr/>
        </p:nvSpPr>
        <p:spPr>
          <a:xfrm>
            <a:off x="786287" y="918166"/>
            <a:ext cx="447704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b="1" dirty="0" err="1"/>
              <a:t>Türkiyenin</a:t>
            </a:r>
            <a:r>
              <a:rPr lang="en-US" sz="2000" b="1" dirty="0"/>
              <a:t> </a:t>
            </a:r>
            <a:r>
              <a:rPr lang="en-US" sz="2000" b="1" dirty="0" err="1"/>
              <a:t>somalideki</a:t>
            </a:r>
            <a:r>
              <a:rPr lang="en-US" sz="2000" b="1" dirty="0"/>
              <a:t> </a:t>
            </a:r>
            <a:r>
              <a:rPr lang="en-US" sz="2000" b="1" dirty="0" err="1"/>
              <a:t>yarimlari</a:t>
            </a:r>
            <a:r>
              <a:rPr lang="en-US" sz="2000" b="1" dirty="0"/>
              <a:t> </a:t>
            </a:r>
            <a:r>
              <a:rPr lang="en-US" sz="2000" b="1" dirty="0" err="1"/>
              <a:t>hastaneden</a:t>
            </a:r>
            <a:r>
              <a:rPr lang="en-US" sz="2000" b="1" dirty="0"/>
              <a:t> </a:t>
            </a:r>
            <a:r>
              <a:rPr lang="en-US" sz="2000" b="1" dirty="0" err="1"/>
              <a:t>hava</a:t>
            </a:r>
            <a:r>
              <a:rPr lang="en-US" sz="2000" b="1" dirty="0"/>
              <a:t> </a:t>
            </a:r>
            <a:r>
              <a:rPr lang="en-US" sz="2000" b="1" dirty="0" err="1"/>
              <a:t>limanına</a:t>
            </a:r>
            <a:r>
              <a:rPr lang="en-US" sz="2000" b="1" dirty="0"/>
              <a:t> </a:t>
            </a:r>
            <a:r>
              <a:rPr lang="en-US" sz="2000" b="1" dirty="0" err="1"/>
              <a:t>ve</a:t>
            </a:r>
            <a:r>
              <a:rPr lang="en-US" sz="2000" b="1" dirty="0"/>
              <a:t> </a:t>
            </a:r>
            <a:r>
              <a:rPr lang="en-US" sz="2000" b="1" dirty="0" err="1"/>
              <a:t>deniz</a:t>
            </a:r>
            <a:r>
              <a:rPr lang="en-US" sz="2000" b="1" dirty="0"/>
              <a:t> </a:t>
            </a:r>
            <a:r>
              <a:rPr lang="en-US" sz="2000" b="1" dirty="0" err="1"/>
              <a:t>limanına</a:t>
            </a:r>
            <a:r>
              <a:rPr lang="en-US" sz="2000" b="1" dirty="0"/>
              <a:t> </a:t>
            </a:r>
            <a:r>
              <a:rPr lang="en-US" sz="2000" b="1" dirty="0" err="1"/>
              <a:t>kadar</a:t>
            </a:r>
            <a:r>
              <a:rPr lang="en-US" sz="2000" b="1" dirty="0"/>
              <a:t> </a:t>
            </a:r>
            <a:r>
              <a:rPr lang="en-US" sz="2000" b="1" dirty="0" err="1"/>
              <a:t>birçok</a:t>
            </a:r>
            <a:r>
              <a:rPr lang="en-US" sz="2000" b="1" dirty="0"/>
              <a:t> </a:t>
            </a:r>
            <a:r>
              <a:rPr lang="en-US" sz="2000" b="1" dirty="0" err="1"/>
              <a:t>sektörde</a:t>
            </a:r>
            <a:r>
              <a:rPr lang="en-US" sz="2000" b="1" dirty="0"/>
              <a:t> </a:t>
            </a:r>
            <a:r>
              <a:rPr lang="en-US" sz="2000" b="1" dirty="0" err="1"/>
              <a:t>devam</a:t>
            </a:r>
            <a:r>
              <a:rPr lang="en-US" sz="2000" b="1" dirty="0"/>
              <a:t> </a:t>
            </a:r>
            <a:r>
              <a:rPr lang="en-US" sz="2000" b="1" dirty="0" err="1"/>
              <a:t>etmekte</a:t>
            </a:r>
            <a:r>
              <a:rPr lang="tr-TR" sz="2000" b="1" dirty="0"/>
              <a:t>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sz="2000" b="1" dirty="0"/>
              <a:t>B</a:t>
            </a:r>
            <a:r>
              <a:rPr lang="en-US" sz="2000" b="1" dirty="0"/>
              <a:t>un</a:t>
            </a:r>
            <a:r>
              <a:rPr lang="tr-TR" sz="2000" b="1" dirty="0"/>
              <a:t>un</a:t>
            </a:r>
            <a:r>
              <a:rPr lang="en-US" sz="2000" b="1" dirty="0"/>
              <a:t> </a:t>
            </a:r>
            <a:r>
              <a:rPr lang="en-US" sz="2000" b="1" dirty="0" err="1"/>
              <a:t>yanı</a:t>
            </a:r>
            <a:r>
              <a:rPr lang="en-US" sz="2000" b="1" dirty="0"/>
              <a:t> </a:t>
            </a:r>
            <a:r>
              <a:rPr lang="en-US" sz="2000" b="1" dirty="0" err="1"/>
              <a:t>sıra</a:t>
            </a:r>
            <a:r>
              <a:rPr lang="en-US" sz="2000" b="1" dirty="0"/>
              <a:t> </a:t>
            </a:r>
            <a:r>
              <a:rPr lang="en-US" sz="2000" b="1" dirty="0" err="1"/>
              <a:t>inşaat</a:t>
            </a:r>
            <a:r>
              <a:rPr lang="en-US" sz="2000" b="1" dirty="0"/>
              <a:t> </a:t>
            </a:r>
            <a:r>
              <a:rPr lang="en-US" sz="2000" b="1" dirty="0" err="1"/>
              <a:t>sektöründe</a:t>
            </a:r>
            <a:r>
              <a:rPr lang="en-US" sz="2000" b="1" dirty="0"/>
              <a:t> </a:t>
            </a:r>
            <a:r>
              <a:rPr lang="en-US" sz="2000" b="1" dirty="0" err="1"/>
              <a:t>gibi</a:t>
            </a:r>
            <a:r>
              <a:rPr lang="en-US" sz="2000" b="1" dirty="0"/>
              <a:t> </a:t>
            </a:r>
            <a:r>
              <a:rPr lang="en-US" sz="2000" b="1" dirty="0" err="1"/>
              <a:t>Türkiye</a:t>
            </a:r>
            <a:r>
              <a:rPr lang="en-US" sz="2000" b="1" dirty="0"/>
              <a:t> </a:t>
            </a:r>
            <a:r>
              <a:rPr lang="en-US" sz="2000" b="1" dirty="0" err="1"/>
              <a:t>ve</a:t>
            </a:r>
            <a:r>
              <a:rPr lang="en-US" sz="2000" b="1" dirty="0"/>
              <a:t> Somali </a:t>
            </a:r>
            <a:r>
              <a:rPr lang="en-US" sz="2000" b="1" dirty="0" err="1"/>
              <a:t>iş</a:t>
            </a:r>
            <a:r>
              <a:rPr lang="en-US" sz="2000" b="1" dirty="0"/>
              <a:t> </a:t>
            </a:r>
            <a:r>
              <a:rPr lang="en-US" sz="2000" b="1" dirty="0" err="1"/>
              <a:t>adamlarla</a:t>
            </a:r>
            <a:r>
              <a:rPr lang="en-US" sz="2000" b="1" dirty="0"/>
              <a:t> </a:t>
            </a:r>
            <a:r>
              <a:rPr lang="en-US" sz="2000" b="1" dirty="0" err="1"/>
              <a:t>birlikte</a:t>
            </a:r>
            <a:r>
              <a:rPr lang="en-US" sz="2000" b="1" dirty="0"/>
              <a:t> </a:t>
            </a:r>
            <a:r>
              <a:rPr lang="en-US" sz="2000" b="1" dirty="0" err="1"/>
              <a:t>yurutukleri</a:t>
            </a:r>
            <a:r>
              <a:rPr lang="en-US" sz="2000" b="1" dirty="0"/>
              <a:t> </a:t>
            </a:r>
            <a:r>
              <a:rPr lang="en-US" sz="2000" b="1" dirty="0" err="1"/>
              <a:t>birçok</a:t>
            </a:r>
            <a:r>
              <a:rPr lang="en-US" sz="2000" b="1" dirty="0"/>
              <a:t> </a:t>
            </a:r>
            <a:r>
              <a:rPr lang="en-US" sz="2000" b="1" dirty="0" err="1"/>
              <a:t>proje</a:t>
            </a:r>
            <a:r>
              <a:rPr lang="en-US" sz="2000" b="1" dirty="0"/>
              <a:t> </a:t>
            </a:r>
            <a:r>
              <a:rPr lang="en-US" sz="2000" b="1" dirty="0" err="1"/>
              <a:t>devam</a:t>
            </a:r>
            <a:r>
              <a:rPr lang="en-US" sz="2000" b="1" dirty="0"/>
              <a:t> </a:t>
            </a:r>
            <a:r>
              <a:rPr lang="en-US" sz="2000" b="1" dirty="0" err="1"/>
              <a:t>ediyor</a:t>
            </a:r>
            <a:r>
              <a:rPr lang="en-US" sz="2000" b="1" dirty="0"/>
              <a:t> </a:t>
            </a:r>
            <a:r>
              <a:rPr lang="en-US" sz="2000" b="1" dirty="0" err="1"/>
              <a:t>ve</a:t>
            </a:r>
            <a:r>
              <a:rPr lang="en-US" sz="2000" b="1" dirty="0"/>
              <a:t> </a:t>
            </a:r>
            <a:r>
              <a:rPr lang="en-US" sz="2000" b="1" dirty="0" err="1"/>
              <a:t>artiyor</a:t>
            </a:r>
            <a:r>
              <a:rPr lang="en-US" sz="2000" b="1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EE004B-D9AF-AD75-DB81-A22FCC949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2" y="3826412"/>
            <a:ext cx="4690392" cy="28327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0E7425-012B-8A88-F87A-3B2109209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265" y="4009292"/>
            <a:ext cx="6576373" cy="26498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DE17A9-826A-3206-68B6-2D9B666F1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265" y="615615"/>
            <a:ext cx="6576373" cy="321079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ECC58C7-308F-EB37-BFC0-298C84E01A2C}"/>
              </a:ext>
            </a:extLst>
          </p:cNvPr>
          <p:cNvSpPr txBox="1"/>
          <p:nvPr/>
        </p:nvSpPr>
        <p:spPr>
          <a:xfrm>
            <a:off x="2488477" y="57270"/>
            <a:ext cx="7330771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 3" panose="05040102010807070707" pitchFamily="18" charset="2"/>
              <a:buChar char=""/>
              <a:tabLst>
                <a:tab pos="457200" algn="l"/>
              </a:tabLst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Türkiye’nin somaliyede’ki Yatırımlari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550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74CCC866-1465-D324-0D70-3BFFFDA45835}"/>
              </a:ext>
            </a:extLst>
          </p:cNvPr>
          <p:cNvSpPr/>
          <p:nvPr/>
        </p:nvSpPr>
        <p:spPr>
          <a:xfrm>
            <a:off x="-21101" y="154744"/>
            <a:ext cx="1121152" cy="122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17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151B3F-9662-6414-1870-1F219CD6A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0"/>
            <a:ext cx="6096528" cy="7498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74C14F-FD48-8D84-1606-570A7EE106BF}"/>
              </a:ext>
            </a:extLst>
          </p:cNvPr>
          <p:cNvSpPr txBox="1"/>
          <p:nvPr/>
        </p:nvSpPr>
        <p:spPr>
          <a:xfrm>
            <a:off x="762000" y="1659285"/>
            <a:ext cx="609652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800" dirty="0" err="1"/>
              <a:t>Neredeyse</a:t>
            </a:r>
            <a:r>
              <a:rPr lang="en-US" sz="2800" dirty="0"/>
              <a:t> </a:t>
            </a:r>
            <a:r>
              <a:rPr lang="en-US" sz="2800" dirty="0" err="1"/>
              <a:t>hemen</a:t>
            </a:r>
            <a:r>
              <a:rPr lang="en-US" sz="2800" dirty="0"/>
              <a:t> </a:t>
            </a:r>
            <a:r>
              <a:rPr lang="en-US" sz="2800" dirty="0" err="1"/>
              <a:t>hemen</a:t>
            </a:r>
            <a:r>
              <a:rPr lang="en-US" sz="2800" dirty="0"/>
              <a:t> her </a:t>
            </a:r>
            <a:r>
              <a:rPr lang="en-US" sz="2800" dirty="0" err="1"/>
              <a:t>şey</a:t>
            </a:r>
            <a:r>
              <a:rPr lang="en-US" sz="2800" dirty="0"/>
              <a:t> </a:t>
            </a:r>
            <a:r>
              <a:rPr lang="en-US" sz="2800" dirty="0" err="1"/>
              <a:t>ithal</a:t>
            </a:r>
            <a:r>
              <a:rPr lang="en-US" sz="2800" dirty="0"/>
              <a:t> </a:t>
            </a:r>
            <a:r>
              <a:rPr lang="en-US" sz="2800" dirty="0" err="1"/>
              <a:t>olan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ülkede</a:t>
            </a:r>
            <a:r>
              <a:rPr lang="en-US" sz="2800" dirty="0"/>
              <a:t>, </a:t>
            </a:r>
            <a:r>
              <a:rPr lang="en-US" sz="2800" dirty="0" err="1"/>
              <a:t>diyebiliriz</a:t>
            </a:r>
            <a:r>
              <a:rPr lang="en-US" sz="2800" dirty="0"/>
              <a:t> ki </a:t>
            </a:r>
            <a:r>
              <a:rPr lang="en-US" sz="2800" dirty="0" err="1"/>
              <a:t>hemen</a:t>
            </a:r>
            <a:r>
              <a:rPr lang="en-US" sz="2800" dirty="0"/>
              <a:t> </a:t>
            </a:r>
            <a:r>
              <a:rPr lang="en-US" sz="2800" dirty="0" err="1"/>
              <a:t>hemen</a:t>
            </a:r>
            <a:r>
              <a:rPr lang="en-US" sz="2800" dirty="0"/>
              <a:t> </a:t>
            </a:r>
            <a:r>
              <a:rPr lang="en-US" sz="2800" dirty="0" err="1"/>
              <a:t>aynı</a:t>
            </a:r>
            <a:r>
              <a:rPr lang="en-US" sz="2800" dirty="0"/>
              <a:t> </a:t>
            </a:r>
            <a:r>
              <a:rPr lang="en-US" sz="2800" dirty="0" err="1"/>
              <a:t>şekilde</a:t>
            </a:r>
            <a:r>
              <a:rPr lang="en-US" sz="2800" dirty="0"/>
              <a:t> her </a:t>
            </a:r>
            <a:r>
              <a:rPr lang="en-US" sz="2800" dirty="0" err="1"/>
              <a:t>sektörde</a:t>
            </a:r>
            <a:r>
              <a:rPr lang="en-US" sz="2800" dirty="0"/>
              <a:t> </a:t>
            </a:r>
            <a:r>
              <a:rPr lang="tr-TR" sz="2800" dirty="0"/>
              <a:t>de </a:t>
            </a:r>
            <a:r>
              <a:rPr lang="en-US" sz="2800" dirty="0" err="1"/>
              <a:t>yatırım</a:t>
            </a:r>
            <a:r>
              <a:rPr lang="en-US" sz="2800" dirty="0"/>
              <a:t> </a:t>
            </a:r>
            <a:r>
              <a:rPr lang="en-US" sz="2800" dirty="0" err="1"/>
              <a:t>için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potansiyeli</a:t>
            </a:r>
            <a:r>
              <a:rPr lang="en-US" sz="2800" dirty="0"/>
              <a:t> var.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800" dirty="0" err="1"/>
              <a:t>Fakat</a:t>
            </a:r>
            <a:r>
              <a:rPr lang="tr-TR" sz="2800" dirty="0"/>
              <a:t>,</a:t>
            </a:r>
            <a:r>
              <a:rPr lang="en-US" sz="2800" dirty="0"/>
              <a:t> </a:t>
            </a:r>
            <a:r>
              <a:rPr lang="en-US" sz="2800" dirty="0" err="1"/>
              <a:t>tarım</a:t>
            </a:r>
            <a:r>
              <a:rPr lang="en-US" sz="2800" dirty="0"/>
              <a:t>, </a:t>
            </a:r>
            <a:r>
              <a:rPr lang="en-US" sz="2800" dirty="0" err="1"/>
              <a:t>deniz</a:t>
            </a:r>
            <a:r>
              <a:rPr lang="en-US" sz="2800" dirty="0"/>
              <a:t> ürünleri ,</a:t>
            </a:r>
            <a:r>
              <a:rPr lang="tr-TR" sz="2800" dirty="0"/>
              <a:t> plastil ürünleri,</a:t>
            </a:r>
            <a:r>
              <a:rPr lang="en-US" sz="2800" dirty="0"/>
              <a:t> </a:t>
            </a:r>
            <a:r>
              <a:rPr lang="en-US" sz="2800" dirty="0" err="1"/>
              <a:t>inşaat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tekistil</a:t>
            </a:r>
            <a:r>
              <a:rPr lang="en-US" sz="2800" dirty="0"/>
              <a:t> </a:t>
            </a:r>
            <a:r>
              <a:rPr lang="en-US" sz="2800" dirty="0" err="1"/>
              <a:t>gibi</a:t>
            </a:r>
            <a:r>
              <a:rPr lang="en-US" sz="2800" dirty="0"/>
              <a:t> </a:t>
            </a:r>
            <a:r>
              <a:rPr lang="en-US" sz="2800" dirty="0" err="1"/>
              <a:t>bazi</a:t>
            </a:r>
            <a:r>
              <a:rPr lang="en-US" sz="2800" dirty="0"/>
              <a:t> </a:t>
            </a:r>
            <a:r>
              <a:rPr lang="en-US" sz="2800" dirty="0" err="1"/>
              <a:t>sektörler</a:t>
            </a:r>
            <a:r>
              <a:rPr lang="en-US" sz="2800" dirty="0"/>
              <a:t> </a:t>
            </a:r>
            <a:r>
              <a:rPr lang="en-US" sz="2800" dirty="0" err="1"/>
              <a:t>ön</a:t>
            </a:r>
            <a:r>
              <a:rPr lang="en-US" sz="2800" dirty="0"/>
              <a:t> </a:t>
            </a:r>
            <a:r>
              <a:rPr lang="en-US" sz="2800" dirty="0" err="1"/>
              <a:t>planda</a:t>
            </a:r>
            <a:r>
              <a:rPr lang="en-US" sz="2800" dirty="0"/>
              <a:t> </a:t>
            </a:r>
            <a:r>
              <a:rPr lang="en-US" sz="2800" dirty="0" err="1"/>
              <a:t>çikiyor</a:t>
            </a:r>
            <a:r>
              <a:rPr lang="en-US" sz="2800" dirty="0"/>
              <a:t>.</a:t>
            </a:r>
            <a:endParaRPr lang="tr-TR" sz="2800" dirty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sz="2800" dirty="0"/>
              <a:t>Yeterki Somalide doğru kişiler ve doğru iş partnerleri bulun işte yatırım ve kar zizin.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46EB70-CED1-6F61-1F03-47A2BC208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528" y="1659285"/>
            <a:ext cx="4730461" cy="433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66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74CCC866-1465-D324-0D70-3BFFFDA45835}"/>
              </a:ext>
            </a:extLst>
          </p:cNvPr>
          <p:cNvSpPr/>
          <p:nvPr/>
        </p:nvSpPr>
        <p:spPr>
          <a:xfrm>
            <a:off x="-21101" y="154744"/>
            <a:ext cx="1121152" cy="122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18</a:t>
            </a:r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8325E8-7EA1-5624-C0C1-540763DC3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262" y="154744"/>
            <a:ext cx="3535986" cy="7498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F72833-E909-067A-0CD7-5022665E2B62}"/>
              </a:ext>
            </a:extLst>
          </p:cNvPr>
          <p:cNvSpPr txBox="1"/>
          <p:nvPr/>
        </p:nvSpPr>
        <p:spPr>
          <a:xfrm>
            <a:off x="889035" y="1210708"/>
            <a:ext cx="78110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b="1" dirty="0"/>
              <a:t>İnşaat </a:t>
            </a:r>
            <a:r>
              <a:rPr lang="en-US" sz="2400" b="1" dirty="0" err="1"/>
              <a:t>malzemezi</a:t>
            </a:r>
            <a:r>
              <a:rPr lang="en-US" sz="2400" b="1" dirty="0"/>
              <a:t> </a:t>
            </a:r>
            <a:r>
              <a:rPr lang="en-US" sz="2400" b="1" dirty="0" err="1"/>
              <a:t>asansör</a:t>
            </a:r>
            <a:r>
              <a:rPr lang="en-US" sz="2400" b="1" dirty="0"/>
              <a:t> </a:t>
            </a:r>
            <a:r>
              <a:rPr lang="en-US" sz="2400" b="1" dirty="0" err="1"/>
              <a:t>ve</a:t>
            </a:r>
            <a:r>
              <a:rPr lang="en-US" sz="2400" b="1" dirty="0"/>
              <a:t> </a:t>
            </a:r>
            <a:r>
              <a:rPr lang="en-US" sz="2400" b="1" dirty="0" err="1"/>
              <a:t>ev</a:t>
            </a:r>
            <a:r>
              <a:rPr lang="en-US" sz="2400" b="1" dirty="0"/>
              <a:t> </a:t>
            </a:r>
            <a:r>
              <a:rPr lang="en-US" sz="2400" b="1" dirty="0" err="1"/>
              <a:t>camlar</a:t>
            </a:r>
            <a:r>
              <a:rPr lang="en-US" sz="2400" b="1" dirty="0"/>
              <a:t> </a:t>
            </a:r>
            <a:r>
              <a:rPr lang="en-US" sz="2400" b="1" dirty="0" err="1"/>
              <a:t>gibi</a:t>
            </a:r>
            <a:endParaRPr lang="en-US" sz="2400" b="1" dirty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b="1" dirty="0" err="1"/>
              <a:t>tekistil</a:t>
            </a:r>
            <a:r>
              <a:rPr lang="en-US" sz="2400" b="1" dirty="0"/>
              <a:t> ürünleri </a:t>
            </a:r>
            <a:r>
              <a:rPr lang="en-US" sz="2400" b="1" dirty="0" err="1"/>
              <a:t>özellikle</a:t>
            </a:r>
            <a:r>
              <a:rPr lang="en-US" sz="2400" b="1" dirty="0"/>
              <a:t> </a:t>
            </a:r>
            <a:r>
              <a:rPr lang="en-US" sz="2400" b="1" dirty="0" err="1"/>
              <a:t>bebek</a:t>
            </a:r>
            <a:r>
              <a:rPr lang="en-US" sz="2400" b="1" dirty="0"/>
              <a:t> </a:t>
            </a:r>
            <a:r>
              <a:rPr lang="en-US" sz="2400" b="1" dirty="0" err="1"/>
              <a:t>ve</a:t>
            </a:r>
            <a:r>
              <a:rPr lang="en-US" sz="2400" b="1" dirty="0"/>
              <a:t> </a:t>
            </a:r>
            <a:r>
              <a:rPr lang="en-US" sz="2400" b="1" dirty="0" err="1"/>
              <a:t>çoçuk</a:t>
            </a:r>
            <a:r>
              <a:rPr lang="en-US" sz="2400" b="1" dirty="0"/>
              <a:t> </a:t>
            </a:r>
            <a:r>
              <a:rPr lang="en-US" sz="2400" b="1" dirty="0" err="1"/>
              <a:t>kiyafetleri</a:t>
            </a:r>
            <a:endParaRPr lang="tr-TR" sz="2400" b="1" dirty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b="1" dirty="0" err="1"/>
              <a:t>plastik</a:t>
            </a:r>
            <a:r>
              <a:rPr lang="en-US" sz="2400" b="1" dirty="0"/>
              <a:t> </a:t>
            </a:r>
            <a:r>
              <a:rPr lang="en-US" sz="2400" b="1" dirty="0" err="1"/>
              <a:t>ürünlerli</a:t>
            </a:r>
            <a:r>
              <a:rPr lang="en-US" sz="2400" b="1" dirty="0"/>
              <a:t> </a:t>
            </a:r>
            <a:r>
              <a:rPr lang="en-US" sz="2400" b="1" dirty="0" err="1"/>
              <a:t>plastik</a:t>
            </a:r>
            <a:r>
              <a:rPr lang="en-US" sz="2400" b="1" dirty="0"/>
              <a:t> </a:t>
            </a:r>
            <a:r>
              <a:rPr lang="en-US" sz="2400" b="1" dirty="0" err="1"/>
              <a:t>ev</a:t>
            </a:r>
            <a:r>
              <a:rPr lang="en-US" sz="2400" b="1" dirty="0"/>
              <a:t> </a:t>
            </a:r>
            <a:r>
              <a:rPr lang="en-US" sz="2400" b="1" dirty="0" err="1"/>
              <a:t>eşyaları</a:t>
            </a:r>
            <a:r>
              <a:rPr lang="en-US" sz="2400" b="1" dirty="0"/>
              <a:t> </a:t>
            </a:r>
            <a:r>
              <a:rPr lang="en-US" sz="2400" b="1" dirty="0" err="1"/>
              <a:t>gibi</a:t>
            </a:r>
            <a:r>
              <a:rPr lang="en-US" sz="2400" b="1" dirty="0"/>
              <a:t> 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b="1" dirty="0" err="1"/>
              <a:t>Somalide</a:t>
            </a:r>
            <a:r>
              <a:rPr lang="en-US" sz="2400" b="1" dirty="0"/>
              <a:t> ye</a:t>
            </a:r>
            <a:r>
              <a:rPr lang="tr-TR" sz="2400" b="1" dirty="0"/>
              <a:t>tişmeyen portakal, elma şeftalı ve armut gibi meyveleri.</a:t>
            </a:r>
            <a:endParaRPr lang="en-US" sz="24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846DBA-D109-0EE2-981B-4A978C6B3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137" y="3535246"/>
            <a:ext cx="2675133" cy="28981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2868B8-45BF-1109-B864-CE21A4CD6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202" y="3646939"/>
            <a:ext cx="3924887" cy="27865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205129-D793-3E8F-4775-D2FFEAC913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62" y="324185"/>
            <a:ext cx="3923513" cy="29985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515368-75D4-FA3B-7C6B-319F40521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13" y="3646939"/>
            <a:ext cx="3420984" cy="278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65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74CCC866-1465-D324-0D70-3BFFFDA45835}"/>
              </a:ext>
            </a:extLst>
          </p:cNvPr>
          <p:cNvSpPr/>
          <p:nvPr/>
        </p:nvSpPr>
        <p:spPr>
          <a:xfrm>
            <a:off x="-21101" y="154744"/>
            <a:ext cx="1121152" cy="122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19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7BFF84-51A0-173B-BF0E-B66004EEB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811" y="16815"/>
            <a:ext cx="3389670" cy="7498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359218-7B5D-B1BA-AA92-FD531F585F06}"/>
              </a:ext>
            </a:extLst>
          </p:cNvPr>
          <p:cNvSpPr txBox="1"/>
          <p:nvPr/>
        </p:nvSpPr>
        <p:spPr>
          <a:xfrm>
            <a:off x="1100050" y="1004891"/>
            <a:ext cx="773914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800" b="1" dirty="0" err="1"/>
              <a:t>Müz</a:t>
            </a:r>
            <a:r>
              <a:rPr lang="en-US" sz="2800" b="1" dirty="0"/>
              <a:t> </a:t>
            </a:r>
            <a:r>
              <a:rPr lang="en-US" sz="2800" b="1" dirty="0" err="1"/>
              <a:t>dünyanın</a:t>
            </a:r>
            <a:r>
              <a:rPr lang="en-US" sz="2800" b="1" dirty="0"/>
              <a:t> </a:t>
            </a:r>
            <a:r>
              <a:rPr lang="en-US" sz="2800" b="1" dirty="0" err="1"/>
              <a:t>en</a:t>
            </a:r>
            <a:r>
              <a:rPr lang="en-US" sz="2800" b="1" dirty="0"/>
              <a:t> </a:t>
            </a:r>
            <a:r>
              <a:rPr lang="en-US" sz="2800" b="1" dirty="0" err="1"/>
              <a:t>lezetli</a:t>
            </a:r>
            <a:r>
              <a:rPr lang="en-US" sz="2800" b="1" dirty="0"/>
              <a:t> </a:t>
            </a:r>
            <a:r>
              <a:rPr lang="en-US" sz="2800" b="1" dirty="0" err="1"/>
              <a:t>müzlardan</a:t>
            </a:r>
            <a:r>
              <a:rPr lang="en-US" sz="2800" b="1" dirty="0"/>
              <a:t> </a:t>
            </a:r>
            <a:r>
              <a:rPr lang="en-US" sz="2800" b="1" dirty="0" err="1"/>
              <a:t>biri</a:t>
            </a:r>
            <a:r>
              <a:rPr lang="en-US" sz="2800" b="1" dirty="0"/>
              <a:t> </a:t>
            </a:r>
            <a:r>
              <a:rPr lang="en-US" sz="2800" b="1" dirty="0" err="1"/>
              <a:t>olup</a:t>
            </a:r>
            <a:r>
              <a:rPr lang="tr-TR" sz="2800" b="1" dirty="0"/>
              <a:t> somalide</a:t>
            </a:r>
            <a:r>
              <a:rPr lang="en-US" sz="2800" b="1" dirty="0"/>
              <a:t> </a:t>
            </a:r>
            <a:r>
              <a:rPr lang="en-US" sz="2800" b="1" dirty="0" err="1"/>
              <a:t>iki</a:t>
            </a:r>
            <a:r>
              <a:rPr lang="en-US" sz="2800" b="1" dirty="0"/>
              <a:t> </a:t>
            </a:r>
            <a:r>
              <a:rPr lang="en-US" sz="2800" b="1" dirty="0" err="1"/>
              <a:t>tür</a:t>
            </a:r>
            <a:r>
              <a:rPr lang="en-US" sz="2800" b="1" dirty="0"/>
              <a:t> </a:t>
            </a:r>
            <a:r>
              <a:rPr lang="en-US" sz="2800" b="1" dirty="0" err="1"/>
              <a:t>bulunur</a:t>
            </a:r>
            <a:r>
              <a:rPr lang="en-US" sz="2800" b="1" dirty="0"/>
              <a:t> </a:t>
            </a:r>
            <a:r>
              <a:rPr lang="en-US" sz="2800" b="1" dirty="0" err="1"/>
              <a:t>ve</a:t>
            </a:r>
            <a:r>
              <a:rPr lang="en-US" sz="2800" b="1" dirty="0"/>
              <a:t> </a:t>
            </a:r>
            <a:r>
              <a:rPr lang="en-US" sz="2800" b="1" dirty="0" err="1"/>
              <a:t>hemde</a:t>
            </a:r>
            <a:r>
              <a:rPr lang="en-US" sz="2800" b="1" dirty="0"/>
              <a:t> </a:t>
            </a:r>
            <a:r>
              <a:rPr lang="en-US" sz="2800" b="1" dirty="0" err="1"/>
              <a:t>çok</a:t>
            </a:r>
            <a:r>
              <a:rPr lang="en-US" sz="2800" b="1" dirty="0"/>
              <a:t> </a:t>
            </a:r>
            <a:r>
              <a:rPr lang="en-US" sz="2800" b="1" dirty="0" err="1"/>
              <a:t>ucuzdur</a:t>
            </a:r>
            <a:r>
              <a:rPr lang="en-US" sz="2800" b="1" dirty="0"/>
              <a:t>.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800" b="1" dirty="0"/>
              <a:t>Deniz ürünleri</a:t>
            </a:r>
            <a:r>
              <a:rPr lang="tr-TR" sz="2800" b="1" dirty="0"/>
              <a:t>, çeşitli</a:t>
            </a:r>
            <a:r>
              <a:rPr lang="en-US" sz="2800" b="1" dirty="0"/>
              <a:t> </a:t>
            </a:r>
            <a:r>
              <a:rPr lang="en-US" sz="2800" b="1" dirty="0" err="1"/>
              <a:t>balıklar</a:t>
            </a:r>
            <a:r>
              <a:rPr lang="en-US" sz="2800" b="1" dirty="0"/>
              <a:t> </a:t>
            </a:r>
            <a:r>
              <a:rPr lang="en-US" sz="2800" b="1" dirty="0" err="1"/>
              <a:t>bol</a:t>
            </a:r>
            <a:r>
              <a:rPr lang="en-US" sz="2800" b="1" dirty="0"/>
              <a:t> </a:t>
            </a:r>
            <a:r>
              <a:rPr lang="en-US" sz="2800" b="1" dirty="0" err="1"/>
              <a:t>ve</a:t>
            </a:r>
            <a:r>
              <a:rPr lang="en-US" sz="2800" b="1" dirty="0"/>
              <a:t> </a:t>
            </a:r>
            <a:r>
              <a:rPr lang="en-US" sz="2800" b="1" dirty="0" err="1"/>
              <a:t>türkiyeye</a:t>
            </a:r>
            <a:r>
              <a:rPr lang="en-US" sz="2800" b="1" dirty="0"/>
              <a:t> </a:t>
            </a:r>
            <a:r>
              <a:rPr lang="en-US" sz="2800" b="1" dirty="0" err="1"/>
              <a:t>göre</a:t>
            </a:r>
            <a:r>
              <a:rPr lang="en-US" sz="2800" b="1" dirty="0"/>
              <a:t> </a:t>
            </a:r>
            <a:r>
              <a:rPr lang="en-US" sz="2800" b="1" dirty="0" err="1"/>
              <a:t>aşırı</a:t>
            </a:r>
            <a:r>
              <a:rPr lang="en-US" sz="2800" b="1" dirty="0"/>
              <a:t> </a:t>
            </a:r>
            <a:r>
              <a:rPr lang="en-US" sz="2800" b="1" dirty="0" err="1"/>
              <a:t>öçüz</a:t>
            </a:r>
            <a:r>
              <a:rPr lang="en-US" sz="2800" b="1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E5B4B3-2A5A-79D5-C04F-52090FB71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761" y="1142802"/>
            <a:ext cx="2462997" cy="18472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BD1DEC-259D-4674-4055-D0113E3A0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532" y="3366164"/>
            <a:ext cx="4889416" cy="272514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874AB2-BCFB-6A91-50C6-8E1D2E00BD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356522"/>
              </p:ext>
            </p:extLst>
          </p:nvPr>
        </p:nvGraphicFramePr>
        <p:xfrm>
          <a:off x="1274210" y="3426712"/>
          <a:ext cx="4191000" cy="1885950"/>
        </p:xfrm>
        <a:graphic>
          <a:graphicData uri="http://schemas.openxmlformats.org/drawingml/2006/table">
            <a:tbl>
              <a:tblPr/>
              <a:tblGrid>
                <a:gridCol w="1117600">
                  <a:extLst>
                    <a:ext uri="{9D8B030D-6E8A-4147-A177-3AD203B41FA5}">
                      <a16:colId xmlns:a16="http://schemas.microsoft.com/office/drawing/2014/main" val="735261771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1592253794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678570773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Somalide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Türkiyede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158836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1kg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0.33 $/5.6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yeli 17tl,ithal 40tl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41525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1kg mango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0.5$ /8tl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30tl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88210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1kg palamut balık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4$/69tl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120tl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05282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büyük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700-1000$/12bin-17bin tl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bin - 20bin tl(küçük)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65288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391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423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F6F32C-C7B1-3C42-B7DA-B45B9AD8B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6062" y="101343"/>
            <a:ext cx="1439008" cy="496535"/>
          </a:xfrm>
        </p:spPr>
        <p:txBody>
          <a:bodyPr>
            <a:normAutofit fontScale="90000"/>
          </a:bodyPr>
          <a:lstStyle/>
          <a:p>
            <a:br>
              <a:rPr lang="en-US" sz="48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</a:br>
            <a:r>
              <a:rPr lang="tr-TR" sz="4400" b="1" u="sng" dirty="0">
                <a:solidFill>
                  <a:schemeClr val="tx1"/>
                </a:solidFill>
              </a:rPr>
              <a:t>içerik</a:t>
            </a:r>
            <a:endParaRPr lang="en-US" sz="4400" b="1" u="sng" dirty="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6EBC2B3-AB9D-0B47-47C6-6FC861264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4998721" cy="4023359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tr-TR" sz="2800" b="1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rPr>
              <a:t>ç</a:t>
            </a:r>
            <a:r>
              <a:rPr lang="tr-TR" sz="28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oğrafi Konum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tr-TR" sz="28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ülkenin profili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tr-TR" sz="28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Doğal Kaynakları</a:t>
            </a:r>
            <a:endParaRPr lang="en-US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tr-TR" sz="28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Genel Ekonomik ve geçim</a:t>
            </a:r>
            <a:endParaRPr lang="en-US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tr-TR" sz="28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Ticaret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tr-TR" sz="28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Türkiye’nin Somali ile Ticareti</a:t>
            </a:r>
            <a:endParaRPr lang="en-US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endParaRPr lang="en-US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FF9557-5899-50D6-273B-FCB3E798E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8" y="1938497"/>
            <a:ext cx="5499653" cy="3640667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tr-TR" sz="2800" b="1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rPr>
              <a:t>Türkiye’nin somaliyede’ki </a:t>
            </a:r>
            <a:r>
              <a:rPr lang="tr-TR" sz="28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Yatırımlari</a:t>
            </a:r>
            <a:endParaRPr lang="en-US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tr-TR" sz="28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Yatırım İçin Potansiyel Sektörler</a:t>
            </a:r>
            <a:endParaRPr lang="en-US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tr-TR" sz="28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İhracat Önerileri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tr-TR" sz="2800" b="1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rPr>
              <a:t>İthalat Önerileri</a:t>
            </a:r>
            <a:endParaRPr lang="en-US" sz="2800" b="1" dirty="0">
              <a:solidFill>
                <a:schemeClr val="tx1"/>
              </a:solidFill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F40C108-F1A4-C3E2-5893-DD43934F4A5E}"/>
              </a:ext>
            </a:extLst>
          </p:cNvPr>
          <p:cNvSpPr/>
          <p:nvPr/>
        </p:nvSpPr>
        <p:spPr>
          <a:xfrm>
            <a:off x="-21101" y="154744"/>
            <a:ext cx="1121152" cy="122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2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72299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74CCC866-1465-D324-0D70-3BFFFDA45835}"/>
              </a:ext>
            </a:extLst>
          </p:cNvPr>
          <p:cNvSpPr/>
          <p:nvPr/>
        </p:nvSpPr>
        <p:spPr>
          <a:xfrm>
            <a:off x="-21101" y="154744"/>
            <a:ext cx="1121152" cy="122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20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7BFF84-51A0-173B-BF0E-B66004EEB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811" y="16815"/>
            <a:ext cx="3389670" cy="7498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359218-7B5D-B1BA-AA92-FD531F585F06}"/>
              </a:ext>
            </a:extLst>
          </p:cNvPr>
          <p:cNvSpPr txBox="1"/>
          <p:nvPr/>
        </p:nvSpPr>
        <p:spPr>
          <a:xfrm>
            <a:off x="1100051" y="928548"/>
            <a:ext cx="98305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b="1" dirty="0" err="1"/>
              <a:t>Deve</a:t>
            </a:r>
            <a:r>
              <a:rPr lang="en-US" sz="2400" b="1" dirty="0"/>
              <a:t> </a:t>
            </a:r>
            <a:r>
              <a:rPr lang="en-US" sz="2400" b="1" dirty="0" err="1"/>
              <a:t>sütü</a:t>
            </a:r>
            <a:r>
              <a:rPr lang="en-US" sz="2400" b="1" dirty="0"/>
              <a:t> </a:t>
            </a:r>
            <a:r>
              <a:rPr lang="en-US" sz="2400" b="1" dirty="0" err="1"/>
              <a:t>dünyanın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iyi</a:t>
            </a:r>
            <a:r>
              <a:rPr lang="en-US" sz="2400" b="1" dirty="0"/>
              <a:t> </a:t>
            </a:r>
            <a:r>
              <a:rPr lang="en-US" sz="2400" b="1" dirty="0" err="1"/>
              <a:t>sütü</a:t>
            </a:r>
            <a:r>
              <a:rPr lang="en-US" sz="2400" b="1" dirty="0"/>
              <a:t> </a:t>
            </a:r>
            <a:r>
              <a:rPr lang="en-US" sz="2400" b="1" dirty="0" err="1"/>
              <a:t>ve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pahalı</a:t>
            </a:r>
            <a:r>
              <a:rPr lang="en-US" sz="2400" b="1" dirty="0"/>
              <a:t> </a:t>
            </a:r>
            <a:r>
              <a:rPr lang="en-US" sz="2400" b="1" dirty="0" err="1"/>
              <a:t>sütlerden</a:t>
            </a:r>
            <a:r>
              <a:rPr lang="en-US" sz="2400" b="1" dirty="0"/>
              <a:t> </a:t>
            </a:r>
            <a:r>
              <a:rPr lang="en-US" sz="2400" b="1" dirty="0" err="1"/>
              <a:t>olup</a:t>
            </a:r>
            <a:r>
              <a:rPr lang="en-US" sz="2400" b="1" dirty="0"/>
              <a:t> </a:t>
            </a:r>
            <a:r>
              <a:rPr lang="en-US" sz="2400" b="1" dirty="0" err="1"/>
              <a:t>dünyada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çok</a:t>
            </a:r>
            <a:r>
              <a:rPr lang="en-US" sz="2400" b="1" dirty="0"/>
              <a:t> </a:t>
            </a:r>
            <a:r>
              <a:rPr lang="en-US" sz="2400" b="1" dirty="0" err="1"/>
              <a:t>deve</a:t>
            </a:r>
            <a:r>
              <a:rPr lang="en-US" sz="2400" b="1" dirty="0"/>
              <a:t> </a:t>
            </a:r>
            <a:r>
              <a:rPr lang="en-US" sz="2400" b="1" dirty="0" err="1"/>
              <a:t>yetiştirilen</a:t>
            </a:r>
            <a:r>
              <a:rPr lang="en-US" sz="2400" b="1" dirty="0"/>
              <a:t> </a:t>
            </a:r>
            <a:r>
              <a:rPr lang="en-US" sz="2400" b="1" dirty="0" err="1"/>
              <a:t>ülkede</a:t>
            </a:r>
            <a:r>
              <a:rPr lang="en-US" sz="2400" b="1" dirty="0"/>
              <a:t> </a:t>
            </a:r>
            <a:r>
              <a:rPr lang="en-US" sz="2400" b="1" dirty="0" err="1"/>
              <a:t>somaliden</a:t>
            </a:r>
            <a:r>
              <a:rPr lang="en-US" sz="2400" b="1" dirty="0"/>
              <a:t> </a:t>
            </a:r>
            <a:r>
              <a:rPr lang="en-US" sz="2400" b="1" dirty="0" err="1"/>
              <a:t>pahsediyorüz</a:t>
            </a:r>
            <a:r>
              <a:rPr lang="en-US" sz="2400" b="1" dirty="0"/>
              <a:t>, </a:t>
            </a:r>
            <a:r>
              <a:rPr lang="en-US" sz="2400" b="1" dirty="0" err="1"/>
              <a:t>deve</a:t>
            </a:r>
            <a:r>
              <a:rPr lang="en-US" sz="2400" b="1" dirty="0"/>
              <a:t> </a:t>
            </a:r>
            <a:r>
              <a:rPr lang="en-US" sz="2400" b="1" dirty="0" err="1"/>
              <a:t>sütü</a:t>
            </a:r>
            <a:r>
              <a:rPr lang="en-US" sz="2400" b="1" dirty="0"/>
              <a:t> hem </a:t>
            </a:r>
            <a:r>
              <a:rPr lang="en-US" sz="2400" b="1" dirty="0" err="1"/>
              <a:t>üçüz</a:t>
            </a:r>
            <a:r>
              <a:rPr lang="en-US" sz="2400" b="1" dirty="0"/>
              <a:t> </a:t>
            </a:r>
            <a:r>
              <a:rPr lang="en-US" sz="2400" b="1" dirty="0" err="1"/>
              <a:t>hemde</a:t>
            </a:r>
            <a:r>
              <a:rPr lang="en-US" sz="2400" b="1" dirty="0"/>
              <a:t> </a:t>
            </a:r>
            <a:r>
              <a:rPr lang="en-US" sz="2400" b="1" dirty="0" err="1"/>
              <a:t>bolbol</a:t>
            </a:r>
            <a:r>
              <a:rPr lang="en-US" sz="2400" b="1" dirty="0"/>
              <a:t>.</a:t>
            </a:r>
            <a:endParaRPr lang="tr-TR" sz="2400" b="1" dirty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b="1" dirty="0" err="1"/>
              <a:t>hayvan</a:t>
            </a:r>
            <a:r>
              <a:rPr lang="en-US" sz="2400" b="1" dirty="0"/>
              <a:t> </a:t>
            </a:r>
            <a:r>
              <a:rPr lang="en-US" sz="2400" b="1" dirty="0" err="1"/>
              <a:t>derisi</a:t>
            </a:r>
            <a:r>
              <a:rPr lang="tr-TR" sz="2400" b="1" dirty="0"/>
              <a:t>, keçi koyun gibi.</a:t>
            </a:r>
            <a:endParaRPr lang="en-US" sz="2400" b="1" dirty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b="1" dirty="0"/>
              <a:t>Mango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60648A-061E-CB8E-1506-12E88C6E6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5" y="3641344"/>
            <a:ext cx="3439623" cy="31394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B2B168-DA75-AE33-A35D-575E16085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09" y="3641344"/>
            <a:ext cx="3280630" cy="30328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154DE6-4114-D4A7-EE51-AB1A51EBFF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550" y="3641344"/>
            <a:ext cx="3910469" cy="292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21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74CCC866-1465-D324-0D70-3BFFFDA45835}"/>
              </a:ext>
            </a:extLst>
          </p:cNvPr>
          <p:cNvSpPr/>
          <p:nvPr/>
        </p:nvSpPr>
        <p:spPr>
          <a:xfrm>
            <a:off x="-21101" y="154744"/>
            <a:ext cx="1121152" cy="122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21</a:t>
            </a:r>
            <a:endParaRPr lang="en-US" sz="4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4FEAE4-DB90-C7DC-F6B9-5E96DCA2B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43" y="4712181"/>
            <a:ext cx="3865199" cy="14326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97C9C5-941A-7EFA-719F-B1CBE8AC1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938" y="4853354"/>
            <a:ext cx="2666765" cy="129151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08B849F-E35D-A389-67C4-6687E51CBE8E}"/>
              </a:ext>
            </a:extLst>
          </p:cNvPr>
          <p:cNvSpPr txBox="1"/>
          <p:nvPr/>
        </p:nvSpPr>
        <p:spPr>
          <a:xfrm>
            <a:off x="2880360" y="1941590"/>
            <a:ext cx="621088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dirty="0">
                <a:solidFill>
                  <a:srgbClr val="C00000"/>
                </a:solidFill>
              </a:rPr>
              <a:t>İSİM : </a:t>
            </a:r>
            <a:r>
              <a:rPr lang="tr-TR" sz="1800" b="1" dirty="0">
                <a:solidFill>
                  <a:srgbClr val="0070C0"/>
                </a:solidFill>
              </a:rPr>
              <a:t>Mohamed Abdinur Ahmed</a:t>
            </a:r>
          </a:p>
          <a:p>
            <a:endParaRPr lang="tr-TR" sz="1800" dirty="0">
              <a:solidFill>
                <a:srgbClr val="C00000"/>
              </a:solidFill>
            </a:endParaRPr>
          </a:p>
          <a:p>
            <a:r>
              <a:rPr lang="tr-TR" sz="1800" b="1" dirty="0">
                <a:solidFill>
                  <a:srgbClr val="C00000"/>
                </a:solidFill>
              </a:rPr>
              <a:t>ÜNİVERSİTE : </a:t>
            </a:r>
            <a:r>
              <a:rPr lang="tr-TR" sz="1800" b="1" dirty="0">
                <a:solidFill>
                  <a:srgbClr val="0070C0"/>
                </a:solidFill>
              </a:rPr>
              <a:t>Uludağ , Anadolu </a:t>
            </a:r>
          </a:p>
          <a:p>
            <a:endParaRPr lang="tr-TR" sz="1800" dirty="0">
              <a:solidFill>
                <a:srgbClr val="C00000"/>
              </a:solidFill>
            </a:endParaRPr>
          </a:p>
          <a:p>
            <a:r>
              <a:rPr lang="tr-TR" sz="1800" b="1" dirty="0">
                <a:solidFill>
                  <a:srgbClr val="C00000"/>
                </a:solidFill>
              </a:rPr>
              <a:t>BÖLÜM : </a:t>
            </a:r>
            <a:r>
              <a:rPr lang="tr-TR" sz="1800" b="1" dirty="0">
                <a:solidFill>
                  <a:srgbClr val="0070C0"/>
                </a:solidFill>
              </a:rPr>
              <a:t>İlahiyat, işletme</a:t>
            </a:r>
          </a:p>
          <a:p>
            <a:endParaRPr lang="tr-TR" sz="1800" dirty="0">
              <a:solidFill>
                <a:srgbClr val="C00000"/>
              </a:solidFill>
            </a:endParaRPr>
          </a:p>
          <a:p>
            <a:r>
              <a:rPr lang="tr-TR" sz="1800" b="1" dirty="0">
                <a:solidFill>
                  <a:srgbClr val="C00000"/>
                </a:solidFill>
              </a:rPr>
              <a:t>TELEFON : </a:t>
            </a:r>
            <a:r>
              <a:rPr lang="tr-TR" sz="1800" b="1" dirty="0">
                <a:solidFill>
                  <a:srgbClr val="0070C0"/>
                </a:solidFill>
              </a:rPr>
              <a:t>05530976997</a:t>
            </a:r>
          </a:p>
          <a:p>
            <a:endParaRPr lang="tr-TR" sz="1800" dirty="0">
              <a:solidFill>
                <a:srgbClr val="C00000"/>
              </a:solidFill>
            </a:endParaRPr>
          </a:p>
          <a:p>
            <a:r>
              <a:rPr lang="tr-TR" sz="1800" b="1" dirty="0">
                <a:solidFill>
                  <a:srgbClr val="C00000"/>
                </a:solidFill>
              </a:rPr>
              <a:t>E MAİL : </a:t>
            </a:r>
            <a:r>
              <a:rPr lang="tr-TR" sz="1800" b="1" dirty="0">
                <a:solidFill>
                  <a:srgbClr val="0070C0"/>
                </a:solidFill>
              </a:rPr>
              <a:t>sharafow21</a:t>
            </a:r>
            <a:r>
              <a:rPr lang="en-US" sz="1800" b="1" dirty="0">
                <a:solidFill>
                  <a:srgbClr val="0070C0"/>
                </a:solidFill>
              </a:rPr>
              <a:t>@</a:t>
            </a:r>
            <a:r>
              <a:rPr lang="tr-TR" sz="1800" b="1" dirty="0">
                <a:solidFill>
                  <a:srgbClr val="0070C0"/>
                </a:solidFill>
              </a:rPr>
              <a:t>gmail.com</a:t>
            </a:r>
            <a:endParaRPr lang="tr-TR" sz="1800" dirty="0">
              <a:solidFill>
                <a:srgbClr val="0070C0"/>
              </a:solidFill>
            </a:endParaRPr>
          </a:p>
        </p:txBody>
      </p:sp>
      <p:pic>
        <p:nvPicPr>
          <p:cNvPr id="22" name="Graphic 21" descr="Bullseye">
            <a:extLst>
              <a:ext uri="{FF2B5EF4-FFF2-40B4-BE49-F238E27FC236}">
                <a16:creationId xmlns:a16="http://schemas.microsoft.com/office/drawing/2014/main" id="{6A73C897-3E5A-BAB7-68C9-31D368350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3011" y="698424"/>
            <a:ext cx="914400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6190C54-03BE-4CE9-5776-E44D8DA41989}"/>
              </a:ext>
            </a:extLst>
          </p:cNvPr>
          <p:cNvSpPr txBox="1"/>
          <p:nvPr/>
        </p:nvSpPr>
        <p:spPr>
          <a:xfrm>
            <a:off x="1730327" y="639417"/>
            <a:ext cx="79926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tr-TR" sz="4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Dikkatiniz İçin Teşekkür Ederim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32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96EBC2B3-AB9D-0B47-47C6-6FC861264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730326"/>
            <a:ext cx="4937760" cy="41387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Somali, </a:t>
            </a:r>
            <a:r>
              <a:rPr lang="en-US" sz="2400" b="1" dirty="0" err="1">
                <a:solidFill>
                  <a:schemeClr val="tx1"/>
                </a:solidFill>
              </a:rPr>
              <a:t>resmi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olarak</a:t>
            </a:r>
            <a:r>
              <a:rPr lang="en-US" sz="2400" b="1" dirty="0">
                <a:solidFill>
                  <a:schemeClr val="tx1"/>
                </a:solidFill>
              </a:rPr>
              <a:t> Somali Federal </a:t>
            </a:r>
            <a:r>
              <a:rPr lang="en-US" sz="2400" b="1" dirty="0" err="1">
                <a:solidFill>
                  <a:schemeClr val="tx1"/>
                </a:solidFill>
              </a:rPr>
              <a:t>Cumhuriyeti</a:t>
            </a:r>
            <a:r>
              <a:rPr lang="en-US" sz="2400" b="1" dirty="0">
                <a:solidFill>
                  <a:schemeClr val="tx1"/>
                </a:solidFill>
              </a:rPr>
              <a:t>, Afrika </a:t>
            </a:r>
            <a:r>
              <a:rPr lang="en-US" sz="2400" b="1" dirty="0" err="1">
                <a:solidFill>
                  <a:schemeClr val="tx1"/>
                </a:solidFill>
              </a:rPr>
              <a:t>Boynuzu'nda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bir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ülkedir</a:t>
            </a:r>
            <a:r>
              <a:rPr lang="en-US" sz="2400" b="1" dirty="0">
                <a:solidFill>
                  <a:schemeClr val="tx1"/>
                </a:solidFill>
              </a:rPr>
              <a:t>. </a:t>
            </a:r>
            <a:endParaRPr lang="tr-TR" sz="24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chemeClr val="tx1"/>
                </a:solidFill>
              </a:rPr>
              <a:t>Ülke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batıda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Etiyopya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kuzeybatıda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Cibuti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kuzeyde</a:t>
            </a:r>
            <a:r>
              <a:rPr lang="en-US" sz="2400" b="1" dirty="0">
                <a:solidFill>
                  <a:schemeClr val="tx1"/>
                </a:solidFill>
              </a:rPr>
              <a:t> Aden </a:t>
            </a:r>
            <a:r>
              <a:rPr lang="en-US" sz="2400" b="1" dirty="0" err="1">
                <a:solidFill>
                  <a:schemeClr val="tx1"/>
                </a:solidFill>
              </a:rPr>
              <a:t>Körfezi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doğuda</a:t>
            </a:r>
            <a:r>
              <a:rPr lang="en-US" sz="2400" b="1" dirty="0">
                <a:solidFill>
                  <a:schemeClr val="tx1"/>
                </a:solidFill>
              </a:rPr>
              <a:t> Hint </a:t>
            </a:r>
            <a:r>
              <a:rPr lang="en-US" sz="2400" b="1" dirty="0" err="1">
                <a:solidFill>
                  <a:schemeClr val="tx1"/>
                </a:solidFill>
              </a:rPr>
              <a:t>Okyanusu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güneybatıda</a:t>
            </a:r>
            <a:r>
              <a:rPr lang="en-US" sz="2400" b="1" dirty="0">
                <a:solidFill>
                  <a:schemeClr val="tx1"/>
                </a:solidFill>
              </a:rPr>
              <a:t> Kenya </a:t>
            </a:r>
            <a:r>
              <a:rPr lang="en-US" sz="2400" b="1" dirty="0" err="1">
                <a:solidFill>
                  <a:schemeClr val="tx1"/>
                </a:solidFill>
              </a:rPr>
              <a:t>ile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komşudur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  <a:endParaRPr lang="tr-TR" sz="24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2400" b="1" dirty="0">
                <a:solidFill>
                  <a:schemeClr val="tx1"/>
                </a:solidFill>
              </a:rPr>
              <a:t>Toplam kıyı şeridi uzunluğu yaklaşık 3333 km olan Somali, Afrika anakarasındaki en uzun sahil şeridine sahiptir.</a:t>
            </a:r>
          </a:p>
          <a:p>
            <a:pPr>
              <a:buFont typeface="Wingdings" panose="05000000000000000000" pitchFamily="2" charset="2"/>
              <a:buChar char="v"/>
            </a:pPr>
            <a:endParaRPr lang="tr-TR" sz="24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4CCC866-1465-D324-0D70-3BFFFDA45835}"/>
              </a:ext>
            </a:extLst>
          </p:cNvPr>
          <p:cNvSpPr/>
          <p:nvPr/>
        </p:nvSpPr>
        <p:spPr>
          <a:xfrm>
            <a:off x="-21101" y="154744"/>
            <a:ext cx="1121152" cy="122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3</a:t>
            </a:r>
            <a:endParaRPr lang="en-US" sz="4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55E07D-BC98-6860-EB47-217BBA6A9C12}"/>
              </a:ext>
            </a:extLst>
          </p:cNvPr>
          <p:cNvSpPr txBox="1"/>
          <p:nvPr/>
        </p:nvSpPr>
        <p:spPr>
          <a:xfrm>
            <a:off x="4617721" y="286557"/>
            <a:ext cx="3246119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 3" panose="05040102010807070707" pitchFamily="18" charset="2"/>
              <a:buChar char=""/>
              <a:tabLst>
                <a:tab pos="457200" algn="l"/>
              </a:tabLst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çoğrafi Konum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534695-1A6D-902A-BD71-E23484704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495" y="1743309"/>
            <a:ext cx="3548036" cy="428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3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96EBC2B3-AB9D-0B47-47C6-6FC861264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730326"/>
            <a:ext cx="5697417" cy="41387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400" b="1" dirty="0">
              <a:solidFill>
                <a:schemeClr val="tx1"/>
              </a:solidFill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tr-TR" sz="2400" b="1" kern="1200" dirty="0">
                <a:solidFill>
                  <a:srgbClr val="CC0000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Resmi adı</a:t>
            </a:r>
            <a:r>
              <a:rPr lang="en-US" sz="2400" b="1" kern="1200" dirty="0">
                <a:solidFill>
                  <a:srgbClr val="CC0000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 : </a:t>
            </a:r>
            <a:r>
              <a:rPr lang="en-US" sz="2400" b="1" dirty="0">
                <a:solidFill>
                  <a:schemeClr val="tx1"/>
                </a:solidFill>
              </a:rPr>
              <a:t>Somali Federal </a:t>
            </a:r>
            <a:r>
              <a:rPr lang="en-US" sz="2400" b="1" dirty="0" err="1">
                <a:solidFill>
                  <a:schemeClr val="tx1"/>
                </a:solidFill>
              </a:rPr>
              <a:t>Cumhuriyeti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tr-TR" sz="2400" b="1" kern="1200" dirty="0">
                <a:solidFill>
                  <a:srgbClr val="CC0000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Başkenti</a:t>
            </a:r>
            <a:r>
              <a:rPr lang="en-US" sz="2400" b="1" kern="1200" dirty="0">
                <a:solidFill>
                  <a:srgbClr val="CC0000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 : </a:t>
            </a:r>
            <a:r>
              <a:rPr lang="tr-TR" sz="2400" b="1" dirty="0">
                <a:solidFill>
                  <a:srgbClr val="000000"/>
                </a:solidFill>
                <a:latin typeface="Century Gothic" panose="020B0502020202020204" pitchFamily="34" charset="0"/>
                <a:ea typeface="+mj-ea"/>
                <a:cs typeface="+mj-cs"/>
              </a:rPr>
              <a:t>mogadishu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tr-TR" sz="2400" b="1" kern="1200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Anadili </a:t>
            </a:r>
            <a:r>
              <a:rPr lang="en-US" sz="2400" b="1" kern="1200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: </a:t>
            </a:r>
            <a:r>
              <a:rPr lang="tr-TR" sz="2400" b="1" dirty="0">
                <a:solidFill>
                  <a:srgbClr val="000000"/>
                </a:solidFill>
                <a:latin typeface="Century Gothic" panose="020B0502020202020204" pitchFamily="34" charset="0"/>
                <a:ea typeface="+mj-ea"/>
                <a:cs typeface="+mj-cs"/>
              </a:rPr>
              <a:t>somaliçe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tr-TR" sz="2400" b="1" dirty="0">
                <a:solidFill>
                  <a:srgbClr val="C00000"/>
                </a:solidFill>
                <a:latin typeface="Century Gothic" panose="020B0502020202020204" pitchFamily="34" charset="0"/>
                <a:ea typeface="+mj-ea"/>
                <a:cs typeface="+mj-cs"/>
              </a:rPr>
              <a:t>Resmi dili </a:t>
            </a:r>
            <a:r>
              <a:rPr lang="en-US" sz="2400" b="1" dirty="0">
                <a:solidFill>
                  <a:srgbClr val="C00000"/>
                </a:solidFill>
                <a:latin typeface="Century Gothic" panose="020B0502020202020204" pitchFamily="34" charset="0"/>
                <a:ea typeface="+mj-ea"/>
                <a:cs typeface="+mj-cs"/>
              </a:rPr>
              <a:t>: </a:t>
            </a:r>
            <a:r>
              <a:rPr lang="tr-TR" sz="2400" b="1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rPr>
              <a:t>somaliçe,inglizçe ve arapça</a:t>
            </a:r>
            <a:endParaRPr lang="en-US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 3" panose="05040102010807070707" pitchFamily="18" charset="2"/>
              <a:buChar char=""/>
              <a:tabLst>
                <a:tab pos="457200" algn="l"/>
              </a:tabLst>
              <a:defRPr/>
            </a:pPr>
            <a:r>
              <a:rPr lang="tr-TR" sz="2400" b="1" kern="1200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Yönetim şekli </a:t>
            </a:r>
            <a:r>
              <a:rPr lang="en-US" sz="2400" b="1" kern="1200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: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parlamenter demokrasi</a:t>
            </a:r>
            <a:endParaRPr lang="tr-TR" sz="2400" b="1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j-ea"/>
              <a:cs typeface="+mj-cs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tr-TR" sz="2400" b="1" kern="1200" dirty="0">
                <a:solidFill>
                  <a:srgbClr val="CC0000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Toplam nüfüs</a:t>
            </a:r>
            <a:r>
              <a:rPr lang="en-US" sz="2400" b="1" kern="1200" dirty="0">
                <a:solidFill>
                  <a:srgbClr val="CC0000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 : </a:t>
            </a:r>
            <a:r>
              <a:rPr lang="en-US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15.89</a:t>
            </a:r>
            <a:r>
              <a:rPr lang="en-US" sz="2400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mil</a:t>
            </a:r>
            <a:r>
              <a:rPr lang="tr-TR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yon</a:t>
            </a:r>
            <a:r>
              <a:rPr lang="en-US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(2020)</a:t>
            </a:r>
            <a:r>
              <a:rPr lang="tr-TR" sz="24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tr-TR" sz="2400" b="1" kern="1200" dirty="0">
                <a:solidFill>
                  <a:srgbClr val="CC0000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Yüzölçümü</a:t>
            </a:r>
            <a:r>
              <a:rPr lang="en-US" sz="2400" b="1" kern="1200" dirty="0">
                <a:solidFill>
                  <a:srgbClr val="CC0000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 : 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637,655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tr-TR" sz="24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metrekare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endParaRPr lang="tr-TR" sz="240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j-ea"/>
              <a:cs typeface="+mj-cs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tr-TR" sz="2400" b="1" kern="1200" dirty="0">
                <a:solidFill>
                  <a:srgbClr val="CC0000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Para birimi </a:t>
            </a:r>
            <a:r>
              <a:rPr lang="en-US" sz="2400" b="1" kern="1200" dirty="0">
                <a:solidFill>
                  <a:srgbClr val="CC0000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:</a:t>
            </a:r>
            <a:r>
              <a:rPr lang="tr-TR" sz="2400" b="1" kern="1200" dirty="0">
                <a:solidFill>
                  <a:srgbClr val="CC0000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tr-TR" sz="24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somali shilin</a:t>
            </a:r>
            <a:endParaRPr lang="en-US" sz="2400" b="1" dirty="0">
              <a:solidFill>
                <a:schemeClr val="tx1"/>
              </a:solidFill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1263B05-1C22-6B9B-48C1-19E3E7ED73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997" y="1846369"/>
            <a:ext cx="4022725" cy="4022725"/>
          </a:xfrm>
          <a:effectLst>
            <a:softEdge rad="673100"/>
          </a:effec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4CCC866-1465-D324-0D70-3BFFFDA45835}"/>
              </a:ext>
            </a:extLst>
          </p:cNvPr>
          <p:cNvSpPr/>
          <p:nvPr/>
        </p:nvSpPr>
        <p:spPr>
          <a:xfrm>
            <a:off x="-21101" y="154744"/>
            <a:ext cx="1121152" cy="122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4</a:t>
            </a:r>
            <a:endParaRPr lang="en-US" sz="4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F2A90F-926F-E371-2625-0C5ED068E81A}"/>
              </a:ext>
            </a:extLst>
          </p:cNvPr>
          <p:cNvSpPr txBox="1"/>
          <p:nvPr/>
        </p:nvSpPr>
        <p:spPr>
          <a:xfrm>
            <a:off x="4334289" y="220386"/>
            <a:ext cx="3523421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 3" panose="05040102010807070707" pitchFamily="18" charset="2"/>
              <a:buChar char=""/>
              <a:tabLst>
                <a:tab pos="457200" algn="l"/>
              </a:tabLst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ülkenin profili</a:t>
            </a:r>
          </a:p>
        </p:txBody>
      </p:sp>
    </p:spTree>
    <p:extLst>
      <p:ext uri="{BB962C8B-B14F-4D97-AF65-F5344CB8AC3E}">
        <p14:creationId xmlns:p14="http://schemas.microsoft.com/office/powerpoint/2010/main" val="1978368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74CCC866-1465-D324-0D70-3BFFFDA45835}"/>
              </a:ext>
            </a:extLst>
          </p:cNvPr>
          <p:cNvSpPr/>
          <p:nvPr/>
        </p:nvSpPr>
        <p:spPr>
          <a:xfrm>
            <a:off x="-21101" y="154744"/>
            <a:ext cx="1121152" cy="122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5</a:t>
            </a:r>
            <a:endParaRPr lang="en-US" sz="4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667BAB-4666-5B5E-A887-8BFE1E1DE7DB}"/>
              </a:ext>
            </a:extLst>
          </p:cNvPr>
          <p:cNvSpPr txBox="1"/>
          <p:nvPr/>
        </p:nvSpPr>
        <p:spPr>
          <a:xfrm>
            <a:off x="1319703" y="766688"/>
            <a:ext cx="739257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Somali, </a:t>
            </a:r>
            <a:r>
              <a:rPr lang="en-US" sz="2000" b="1" dirty="0" err="1"/>
              <a:t>uranyum</a:t>
            </a:r>
            <a:r>
              <a:rPr lang="en-US" sz="2000" b="1" dirty="0"/>
              <a:t>, </a:t>
            </a:r>
            <a:r>
              <a:rPr lang="en-US" sz="2000" b="1" dirty="0" err="1"/>
              <a:t>demir</a:t>
            </a:r>
            <a:r>
              <a:rPr lang="en-US" sz="2000" b="1" dirty="0"/>
              <a:t> </a:t>
            </a:r>
            <a:r>
              <a:rPr lang="en-US" sz="2000" b="1" dirty="0" err="1"/>
              <a:t>cevheri</a:t>
            </a:r>
            <a:r>
              <a:rPr lang="en-US" sz="2000" b="1" dirty="0"/>
              <a:t>, </a:t>
            </a:r>
            <a:r>
              <a:rPr lang="en-US" sz="2000" b="1" dirty="0" err="1"/>
              <a:t>kalay</a:t>
            </a:r>
            <a:r>
              <a:rPr lang="en-US" sz="2000" b="1" dirty="0"/>
              <a:t>, </a:t>
            </a:r>
            <a:r>
              <a:rPr lang="en-US" sz="2000" b="1" dirty="0" err="1"/>
              <a:t>alçıtaşı</a:t>
            </a:r>
            <a:r>
              <a:rPr lang="en-US" sz="2000" b="1" dirty="0"/>
              <a:t>, </a:t>
            </a:r>
            <a:r>
              <a:rPr lang="en-US" sz="2000" b="1" dirty="0" err="1"/>
              <a:t>boksit</a:t>
            </a:r>
            <a:r>
              <a:rPr lang="en-US" sz="2000" b="1" dirty="0"/>
              <a:t>, </a:t>
            </a:r>
            <a:r>
              <a:rPr lang="en-US" sz="2000" b="1" dirty="0" err="1"/>
              <a:t>bakır</a:t>
            </a:r>
            <a:r>
              <a:rPr lang="en-US" sz="2000" b="1" dirty="0"/>
              <a:t>, </a:t>
            </a:r>
            <a:r>
              <a:rPr lang="en-US" sz="2000" b="1" dirty="0" err="1"/>
              <a:t>tuz</a:t>
            </a:r>
            <a:r>
              <a:rPr lang="en-US" sz="2000" b="1" dirty="0"/>
              <a:t> </a:t>
            </a:r>
            <a:r>
              <a:rPr lang="en-US" sz="2000" b="1" dirty="0" err="1"/>
              <a:t>ve</a:t>
            </a:r>
            <a:r>
              <a:rPr lang="en-US" sz="2000" b="1" dirty="0"/>
              <a:t> </a:t>
            </a:r>
            <a:r>
              <a:rPr lang="en-US" sz="2000" b="1" dirty="0" err="1"/>
              <a:t>doğal</a:t>
            </a:r>
            <a:r>
              <a:rPr lang="en-US" sz="2000" b="1" dirty="0"/>
              <a:t> </a:t>
            </a:r>
            <a:r>
              <a:rPr lang="en-US" sz="2000" b="1" dirty="0" err="1"/>
              <a:t>gaz</a:t>
            </a:r>
            <a:r>
              <a:rPr lang="en-US" sz="2000" b="1" dirty="0"/>
              <a:t> </a:t>
            </a:r>
            <a:r>
              <a:rPr lang="en-US" sz="2000" b="1" dirty="0" err="1"/>
              <a:t>dahil</a:t>
            </a:r>
            <a:r>
              <a:rPr lang="en-US" sz="2000" b="1" dirty="0"/>
              <a:t> </a:t>
            </a:r>
            <a:r>
              <a:rPr lang="en-US" sz="2000" b="1" dirty="0" err="1"/>
              <a:t>olmak</a:t>
            </a:r>
            <a:r>
              <a:rPr lang="en-US" sz="2000" b="1" dirty="0"/>
              <a:t> </a:t>
            </a:r>
            <a:r>
              <a:rPr lang="en-US" sz="2000" b="1" dirty="0" err="1"/>
              <a:t>üzere</a:t>
            </a:r>
            <a:r>
              <a:rPr lang="en-US" sz="2000" b="1" dirty="0"/>
              <a:t> </a:t>
            </a:r>
            <a:r>
              <a:rPr lang="en-US" sz="2000" b="1" dirty="0" err="1"/>
              <a:t>sayısız</a:t>
            </a:r>
            <a:r>
              <a:rPr lang="en-US" sz="2000" b="1" dirty="0"/>
              <a:t> </a:t>
            </a:r>
            <a:r>
              <a:rPr lang="en-US" sz="2000" b="1" dirty="0" err="1"/>
              <a:t>doğal</a:t>
            </a:r>
            <a:r>
              <a:rPr lang="en-US" sz="2000" b="1" dirty="0"/>
              <a:t> </a:t>
            </a:r>
            <a:r>
              <a:rPr lang="en-US" sz="2000" b="1" dirty="0" err="1"/>
              <a:t>kaynak</a:t>
            </a:r>
            <a:r>
              <a:rPr lang="en-US" sz="2000" b="1" dirty="0"/>
              <a:t> </a:t>
            </a:r>
            <a:r>
              <a:rPr lang="en-US" sz="2000" b="1" dirty="0" err="1"/>
              <a:t>rezervine</a:t>
            </a:r>
            <a:r>
              <a:rPr lang="en-US" sz="2000" b="1" dirty="0"/>
              <a:t> </a:t>
            </a:r>
            <a:r>
              <a:rPr lang="en-US" sz="2000" b="1" dirty="0" err="1"/>
              <a:t>sahiptir</a:t>
            </a:r>
            <a:r>
              <a:rPr lang="en-US" sz="2000" b="1" dirty="0"/>
              <a:t>.</a:t>
            </a:r>
            <a:endParaRPr lang="tr-TR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000" b="1" dirty="0"/>
              <a:t>güney-orta Somali'deki kil minerali sepiolit veya lületaşı yatakları, dünyanın bilinen en büyük rezervleri arasındadır</a:t>
            </a:r>
            <a:r>
              <a:rPr lang="tr-TR" sz="2400" b="1" dirty="0"/>
              <a:t>.</a:t>
            </a:r>
          </a:p>
          <a:p>
            <a:endParaRPr lang="en-US" sz="2400" b="1" dirty="0"/>
          </a:p>
        </p:txBody>
      </p:sp>
      <p:pic>
        <p:nvPicPr>
          <p:cNvPr id="33" name="Content Placeholder 32">
            <a:extLst>
              <a:ext uri="{FF2B5EF4-FFF2-40B4-BE49-F238E27FC236}">
                <a16:creationId xmlns:a16="http://schemas.microsoft.com/office/drawing/2014/main" id="{B2128561-531B-EF25-9895-12E333B7BB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9" y="3784442"/>
            <a:ext cx="2406736" cy="2898711"/>
          </a:xfrm>
          <a:effectLst>
            <a:softEdge rad="228600"/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14FE6E6-0EB4-B818-2BFE-D58FDBEB4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975" y="2847424"/>
            <a:ext cx="4174577" cy="38357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2EB31EB-C4F0-E069-96CF-E03ACAA20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097" y="3784441"/>
            <a:ext cx="2697469" cy="289871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BB82AE3-33C7-8CE6-2983-666E0C957F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62" y="3784441"/>
            <a:ext cx="2158425" cy="2898711"/>
          </a:xfrm>
          <a:prstGeom prst="rect">
            <a:avLst/>
          </a:prstGeom>
          <a:effectLst>
            <a:softEdge rad="0"/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A5781F6-1F48-AB7E-2489-54768A953ADC}"/>
              </a:ext>
            </a:extLst>
          </p:cNvPr>
          <p:cNvSpPr txBox="1"/>
          <p:nvPr/>
        </p:nvSpPr>
        <p:spPr>
          <a:xfrm>
            <a:off x="3961807" y="154744"/>
            <a:ext cx="3930168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 3" panose="05040102010807070707" pitchFamily="18" charset="2"/>
              <a:buChar char=""/>
              <a:tabLst>
                <a:tab pos="457200" algn="l"/>
              </a:tabLst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Doğal Kaynakları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66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74CCC866-1465-D324-0D70-3BFFFDA45835}"/>
              </a:ext>
            </a:extLst>
          </p:cNvPr>
          <p:cNvSpPr/>
          <p:nvPr/>
        </p:nvSpPr>
        <p:spPr>
          <a:xfrm>
            <a:off x="-21101" y="154744"/>
            <a:ext cx="1121152" cy="122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6</a:t>
            </a:r>
            <a:endParaRPr lang="en-US" sz="4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667BAB-4666-5B5E-A887-8BFE1E1DE7DB}"/>
              </a:ext>
            </a:extLst>
          </p:cNvPr>
          <p:cNvSpPr txBox="1"/>
          <p:nvPr/>
        </p:nvSpPr>
        <p:spPr>
          <a:xfrm>
            <a:off x="1272811" y="843435"/>
            <a:ext cx="94608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b="1" dirty="0"/>
              <a:t>Somali ekonomisi geleneksel olarak hayvancılık ve ekin üretimine dayanmakta olup somalinin ekonomik performansın belkemiğini oluşturuyor.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b="1" dirty="0"/>
              <a:t>Somali, dünyanın en büyük deve nüfusuna ev sahipliği yapıyor ve böylece Somali halkının yaklaşık yüzde 60’sı deve ve diğer çiftlik hayvanları ile geçim kaynağı sağlıyor.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5DCD69-1C7C-5C63-5C06-4E66B5BCC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172" y="3319975"/>
            <a:ext cx="3613096" cy="33516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CE4245-3002-E894-8EE2-9E195678A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93" y="3429000"/>
            <a:ext cx="3691250" cy="32426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8ECEFF-CF31-9AC0-73D9-E0A9E2DB4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" y="3429000"/>
            <a:ext cx="3495868" cy="324263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15885CB-9DA7-C980-BAE0-D4E85C6E1B52}"/>
              </a:ext>
            </a:extLst>
          </p:cNvPr>
          <p:cNvSpPr txBox="1"/>
          <p:nvPr/>
        </p:nvSpPr>
        <p:spPr>
          <a:xfrm>
            <a:off x="3388398" y="86063"/>
            <a:ext cx="5229664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 3" panose="05040102010807070707" pitchFamily="18" charset="2"/>
              <a:buChar char=""/>
              <a:tabLst>
                <a:tab pos="457200" algn="l"/>
              </a:tabLst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Genel Ekonomik ve geçim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461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74CCC866-1465-D324-0D70-3BFFFDA45835}"/>
              </a:ext>
            </a:extLst>
          </p:cNvPr>
          <p:cNvSpPr/>
          <p:nvPr/>
        </p:nvSpPr>
        <p:spPr>
          <a:xfrm>
            <a:off x="-21101" y="154744"/>
            <a:ext cx="1121152" cy="122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7</a:t>
            </a:r>
            <a:endParaRPr lang="en-US" sz="4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0AEC45-6D25-E4A6-0F9E-921DA32DCA30}"/>
              </a:ext>
            </a:extLst>
          </p:cNvPr>
          <p:cNvSpPr txBox="1"/>
          <p:nvPr/>
        </p:nvSpPr>
        <p:spPr>
          <a:xfrm>
            <a:off x="1100051" y="1120676"/>
            <a:ext cx="97320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err="1"/>
              <a:t>Somali'nin</a:t>
            </a:r>
            <a:r>
              <a:rPr lang="en-US" sz="2400" b="1" dirty="0"/>
              <a:t> </a:t>
            </a:r>
            <a:r>
              <a:rPr lang="en-US" sz="2400" b="1" dirty="0" err="1"/>
              <a:t>büyük</a:t>
            </a:r>
            <a:r>
              <a:rPr lang="en-US" sz="2400" b="1" dirty="0"/>
              <a:t> </a:t>
            </a:r>
            <a:r>
              <a:rPr lang="en-US" sz="2400" b="1" dirty="0" err="1"/>
              <a:t>bir</a:t>
            </a:r>
            <a:r>
              <a:rPr lang="en-US" sz="2400" b="1" dirty="0"/>
              <a:t> </a:t>
            </a:r>
            <a:r>
              <a:rPr lang="en-US" sz="2400" b="1" dirty="0" err="1"/>
              <a:t>ticaret</a:t>
            </a:r>
            <a:r>
              <a:rPr lang="en-US" sz="2400" b="1" dirty="0"/>
              <a:t> </a:t>
            </a:r>
            <a:r>
              <a:rPr lang="en-US" sz="2400" b="1" dirty="0" err="1"/>
              <a:t>açığı</a:t>
            </a:r>
            <a:r>
              <a:rPr lang="en-US" sz="2400" b="1" dirty="0"/>
              <a:t> var. </a:t>
            </a:r>
            <a:r>
              <a:rPr lang="en-US" sz="2400" b="1" dirty="0" err="1"/>
              <a:t>Başlıca</a:t>
            </a:r>
            <a:r>
              <a:rPr lang="en-US" sz="2400" b="1" dirty="0"/>
              <a:t> </a:t>
            </a:r>
            <a:r>
              <a:rPr lang="en-US" sz="2400" b="1" dirty="0" err="1"/>
              <a:t>ihraç</a:t>
            </a:r>
            <a:r>
              <a:rPr lang="en-US" sz="2400" b="1" dirty="0"/>
              <a:t> </a:t>
            </a:r>
            <a:r>
              <a:rPr lang="en-US" sz="2400" b="1" dirty="0" err="1"/>
              <a:t>malları</a:t>
            </a:r>
            <a:r>
              <a:rPr lang="en-US" sz="2400" b="1" dirty="0"/>
              <a:t>, </a:t>
            </a:r>
            <a:r>
              <a:rPr lang="en-US" sz="2400" b="1" dirty="0" err="1"/>
              <a:t>çoğunlukla</a:t>
            </a:r>
            <a:r>
              <a:rPr lang="en-US" sz="2400" b="1" dirty="0"/>
              <a:t> Arap </a:t>
            </a:r>
            <a:r>
              <a:rPr lang="en-US" sz="2400" b="1" dirty="0" err="1"/>
              <a:t>ülkelerine</a:t>
            </a:r>
            <a:r>
              <a:rPr lang="en-US" sz="2400" b="1" dirty="0"/>
              <a:t> </a:t>
            </a:r>
            <a:r>
              <a:rPr lang="en-US" sz="2400" b="1" dirty="0" err="1"/>
              <a:t>gönderilen</a:t>
            </a:r>
            <a:r>
              <a:rPr lang="en-US" sz="2400" b="1" dirty="0"/>
              <a:t> </a:t>
            </a:r>
            <a:r>
              <a:rPr lang="en-US" sz="2400" b="1" dirty="0" err="1"/>
              <a:t>canlı</a:t>
            </a:r>
            <a:r>
              <a:rPr lang="en-US" sz="2400" b="1" dirty="0"/>
              <a:t> </a:t>
            </a:r>
            <a:r>
              <a:rPr lang="en-US" sz="2400" b="1" dirty="0" err="1"/>
              <a:t>hayvan</a:t>
            </a:r>
            <a:r>
              <a:rPr lang="en-US" sz="2400" b="1" dirty="0"/>
              <a:t> </a:t>
            </a:r>
            <a:r>
              <a:rPr lang="en-US" sz="2400" b="1" dirty="0" err="1"/>
              <a:t>ve</a:t>
            </a:r>
            <a:r>
              <a:rPr lang="en-US" sz="2400" b="1" dirty="0"/>
              <a:t> </a:t>
            </a:r>
            <a:r>
              <a:rPr lang="en-US" sz="2400" b="1" dirty="0" err="1"/>
              <a:t>muzdur</a:t>
            </a:r>
            <a:r>
              <a:rPr lang="en-US" sz="2400" b="1" dirty="0"/>
              <a:t>. </a:t>
            </a:r>
            <a:r>
              <a:rPr lang="en-US" sz="2400" b="1" dirty="0" err="1"/>
              <a:t>Diğer</a:t>
            </a:r>
            <a:r>
              <a:rPr lang="en-US" sz="2400" b="1" dirty="0"/>
              <a:t> </a:t>
            </a:r>
            <a:r>
              <a:rPr lang="en-US" sz="2400" b="1" dirty="0" err="1"/>
              <a:t>ihracat</a:t>
            </a:r>
            <a:r>
              <a:rPr lang="en-US" sz="2400" b="1" dirty="0"/>
              <a:t> ürünleri </a:t>
            </a:r>
            <a:r>
              <a:rPr lang="en-US" sz="2400" b="1" dirty="0" err="1"/>
              <a:t>arasında</a:t>
            </a:r>
            <a:r>
              <a:rPr lang="en-US" sz="2400" b="1" dirty="0"/>
              <a:t> </a:t>
            </a:r>
            <a:r>
              <a:rPr lang="en-US" sz="2400" b="1" dirty="0" err="1"/>
              <a:t>deriler</a:t>
            </a:r>
            <a:r>
              <a:rPr lang="en-US" sz="2400" b="1" dirty="0"/>
              <a:t>, </a:t>
            </a:r>
            <a:r>
              <a:rPr lang="en-US" sz="2400" b="1" dirty="0" err="1"/>
              <a:t>balıklar</a:t>
            </a:r>
            <a:r>
              <a:rPr lang="en-US" sz="2400" b="1" dirty="0"/>
              <a:t> </a:t>
            </a:r>
            <a:r>
              <a:rPr lang="en-US" sz="2400" b="1" dirty="0" err="1"/>
              <a:t>ve</a:t>
            </a:r>
            <a:r>
              <a:rPr lang="en-US" sz="2400" b="1" dirty="0"/>
              <a:t> </a:t>
            </a:r>
            <a:r>
              <a:rPr lang="en-US" sz="2400" b="1" dirty="0" err="1"/>
              <a:t>sığla</a:t>
            </a:r>
            <a:r>
              <a:rPr lang="en-US" sz="2400" b="1" dirty="0"/>
              <a:t> </a:t>
            </a:r>
            <a:r>
              <a:rPr lang="en-US" sz="2400" b="1" dirty="0" err="1"/>
              <a:t>ve</a:t>
            </a:r>
            <a:r>
              <a:rPr lang="en-US" sz="2400" b="1" dirty="0"/>
              <a:t> </a:t>
            </a:r>
            <a:r>
              <a:rPr lang="en-US" sz="2400" b="1" dirty="0" err="1"/>
              <a:t>mür</a:t>
            </a:r>
            <a:r>
              <a:rPr lang="en-US" sz="2400" b="1" dirty="0"/>
              <a:t> </a:t>
            </a:r>
            <a:r>
              <a:rPr lang="en-US" sz="2400" b="1" dirty="0" err="1"/>
              <a:t>bulunur</a:t>
            </a:r>
            <a:r>
              <a:rPr lang="en-US" sz="2400" b="1" dirty="0"/>
              <a:t>.</a:t>
            </a:r>
            <a:endParaRPr lang="tr-TR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err="1"/>
              <a:t>Hemen</a:t>
            </a:r>
            <a:r>
              <a:rPr lang="en-US" sz="2400" b="1" dirty="0"/>
              <a:t> </a:t>
            </a:r>
            <a:r>
              <a:rPr lang="en-US" sz="2400" b="1" dirty="0" err="1"/>
              <a:t>hemen</a:t>
            </a:r>
            <a:r>
              <a:rPr lang="en-US" sz="2400" b="1" dirty="0"/>
              <a:t> her </a:t>
            </a:r>
            <a:r>
              <a:rPr lang="en-US" sz="2400" b="1" dirty="0" err="1"/>
              <a:t>şey</a:t>
            </a:r>
            <a:r>
              <a:rPr lang="en-US" sz="2400" b="1" dirty="0"/>
              <a:t> </a:t>
            </a:r>
            <a:r>
              <a:rPr lang="en-US" sz="2400" b="1" dirty="0" err="1"/>
              <a:t>ithal</a:t>
            </a:r>
            <a:r>
              <a:rPr lang="tr-TR" sz="2400" b="1" dirty="0"/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3B6FB47-A0F7-A97E-4FF9-08EBD43FF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88" y="2691439"/>
            <a:ext cx="5851012" cy="406704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1D26E3E-A192-FCD0-8A9F-D0636DD70468}"/>
              </a:ext>
            </a:extLst>
          </p:cNvPr>
          <p:cNvSpPr txBox="1"/>
          <p:nvPr/>
        </p:nvSpPr>
        <p:spPr>
          <a:xfrm>
            <a:off x="5105986" y="95229"/>
            <a:ext cx="1980028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 3" panose="05040102010807070707" pitchFamily="18" charset="2"/>
              <a:buChar char=""/>
              <a:tabLst>
                <a:tab pos="457200" algn="l"/>
              </a:tabLst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Ticaret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BDD1A0D-BBFD-E371-242B-9F344AFC8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152" y="2447981"/>
            <a:ext cx="4022725" cy="4022725"/>
          </a:xfrm>
          <a:prstGeom prst="rect">
            <a:avLst/>
          </a:prstGeom>
          <a:effectLst>
            <a:softEdge rad="673100"/>
          </a:effectLst>
        </p:spPr>
      </p:pic>
    </p:spTree>
    <p:extLst>
      <p:ext uri="{BB962C8B-B14F-4D97-AF65-F5344CB8AC3E}">
        <p14:creationId xmlns:p14="http://schemas.microsoft.com/office/powerpoint/2010/main" val="1642529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74CCC866-1465-D324-0D70-3BFFFDA45835}"/>
              </a:ext>
            </a:extLst>
          </p:cNvPr>
          <p:cNvSpPr/>
          <p:nvPr/>
        </p:nvSpPr>
        <p:spPr>
          <a:xfrm>
            <a:off x="-21101" y="154744"/>
            <a:ext cx="1121152" cy="122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8</a:t>
            </a:r>
            <a:endParaRPr lang="en-US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33B19B-A7C4-BC95-A229-CD30505C5433}"/>
              </a:ext>
            </a:extLst>
          </p:cNvPr>
          <p:cNvSpPr txBox="1"/>
          <p:nvPr/>
        </p:nvSpPr>
        <p:spPr>
          <a:xfrm>
            <a:off x="1202787" y="629987"/>
            <a:ext cx="3953608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ct val="100000"/>
              <a:tabLst>
                <a:tab pos="457200" algn="l"/>
              </a:tabLst>
              <a:defRPr/>
            </a:pPr>
            <a:r>
              <a:rPr kumimoji="0" lang="tr-TR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İthalat ve İhracat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C3593C-2B4D-3DFE-1F40-6590C1388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35606" y="1913206"/>
            <a:ext cx="4823459" cy="42936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b="1" u="sng" dirty="0">
                <a:solidFill>
                  <a:srgbClr val="FF0000"/>
                </a:solidFill>
              </a:rPr>
              <a:t>İTHALAT</a:t>
            </a:r>
            <a:endParaRPr lang="tr-TR" sz="2800" b="1" u="sng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b="1" dirty="0" err="1">
                <a:solidFill>
                  <a:schemeClr val="tx1"/>
                </a:solidFill>
              </a:rPr>
              <a:t>Somali'nin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en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büyük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ithalatı</a:t>
            </a:r>
            <a:r>
              <a:rPr lang="en-US" sz="2600" b="1" dirty="0">
                <a:solidFill>
                  <a:schemeClr val="tx1"/>
                </a:solidFill>
              </a:rPr>
              <a:t>, </a:t>
            </a:r>
            <a:r>
              <a:rPr lang="en-US" sz="2600" b="1" dirty="0" err="1">
                <a:solidFill>
                  <a:schemeClr val="tx1"/>
                </a:solidFill>
              </a:rPr>
              <a:t>Haddelenmiş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Tütün</a:t>
            </a:r>
            <a:r>
              <a:rPr lang="en-US" sz="2600" b="1" dirty="0">
                <a:solidFill>
                  <a:schemeClr val="tx1"/>
                </a:solidFill>
              </a:rPr>
              <a:t> ($577 </a:t>
            </a:r>
            <a:r>
              <a:rPr lang="en-US" sz="2600" b="1" dirty="0" err="1">
                <a:solidFill>
                  <a:schemeClr val="tx1"/>
                </a:solidFill>
              </a:rPr>
              <a:t>Milyon</a:t>
            </a:r>
            <a:r>
              <a:rPr lang="en-US" sz="2600" b="1" dirty="0">
                <a:solidFill>
                  <a:schemeClr val="tx1"/>
                </a:solidFill>
              </a:rPr>
              <a:t>), Ham </a:t>
            </a:r>
            <a:r>
              <a:rPr lang="en-US" sz="2600" b="1" dirty="0" err="1">
                <a:solidFill>
                  <a:schemeClr val="tx1"/>
                </a:solidFill>
              </a:rPr>
              <a:t>Şeker</a:t>
            </a:r>
            <a:r>
              <a:rPr lang="en-US" sz="2600" b="1" dirty="0">
                <a:solidFill>
                  <a:schemeClr val="tx1"/>
                </a:solidFill>
              </a:rPr>
              <a:t> ($262 </a:t>
            </a:r>
            <a:r>
              <a:rPr lang="en-US" sz="2600" b="1" dirty="0" err="1">
                <a:solidFill>
                  <a:schemeClr val="tx1"/>
                </a:solidFill>
              </a:rPr>
              <a:t>Milyon</a:t>
            </a:r>
            <a:r>
              <a:rPr lang="en-US" sz="2600" b="1" dirty="0">
                <a:solidFill>
                  <a:schemeClr val="tx1"/>
                </a:solidFill>
              </a:rPr>
              <a:t>), </a:t>
            </a:r>
            <a:r>
              <a:rPr lang="en-US" sz="2600" b="1" dirty="0" err="1">
                <a:solidFill>
                  <a:schemeClr val="tx1"/>
                </a:solidFill>
              </a:rPr>
              <a:t>Diğer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Sebzeler</a:t>
            </a:r>
            <a:r>
              <a:rPr lang="en-US" sz="2600" b="1" dirty="0">
                <a:solidFill>
                  <a:schemeClr val="tx1"/>
                </a:solidFill>
              </a:rPr>
              <a:t> ($248 </a:t>
            </a:r>
            <a:r>
              <a:rPr lang="en-US" sz="2600" b="1" dirty="0" err="1">
                <a:solidFill>
                  <a:schemeClr val="tx1"/>
                </a:solidFill>
              </a:rPr>
              <a:t>Milyon</a:t>
            </a:r>
            <a:r>
              <a:rPr lang="en-US" sz="2600" b="1" dirty="0">
                <a:solidFill>
                  <a:schemeClr val="tx1"/>
                </a:solidFill>
              </a:rPr>
              <a:t>), </a:t>
            </a:r>
            <a:r>
              <a:rPr lang="en-US" sz="2600" b="1" dirty="0" err="1">
                <a:solidFill>
                  <a:schemeClr val="tx1"/>
                </a:solidFill>
              </a:rPr>
              <a:t>Pirinç</a:t>
            </a:r>
            <a:r>
              <a:rPr lang="en-US" sz="2600" b="1" dirty="0">
                <a:solidFill>
                  <a:schemeClr val="tx1"/>
                </a:solidFill>
              </a:rPr>
              <a:t> ($206 </a:t>
            </a:r>
            <a:r>
              <a:rPr lang="en-US" sz="2600" b="1" dirty="0" err="1">
                <a:solidFill>
                  <a:schemeClr val="tx1"/>
                </a:solidFill>
              </a:rPr>
              <a:t>Milyon</a:t>
            </a:r>
            <a:r>
              <a:rPr lang="en-US" sz="2600" b="1" dirty="0">
                <a:solidFill>
                  <a:schemeClr val="tx1"/>
                </a:solidFill>
              </a:rPr>
              <a:t>) </a:t>
            </a:r>
            <a:r>
              <a:rPr lang="en-US" sz="2600" b="1" dirty="0" err="1">
                <a:solidFill>
                  <a:schemeClr val="tx1"/>
                </a:solidFill>
              </a:rPr>
              <a:t>ve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Yayın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Ekipmanları</a:t>
            </a:r>
            <a:r>
              <a:rPr lang="en-US" sz="2600" b="1" dirty="0">
                <a:solidFill>
                  <a:schemeClr val="tx1"/>
                </a:solidFill>
              </a:rPr>
              <a:t> ($150 </a:t>
            </a:r>
            <a:r>
              <a:rPr lang="en-US" sz="2600" b="1" dirty="0" err="1">
                <a:solidFill>
                  <a:schemeClr val="tx1"/>
                </a:solidFill>
              </a:rPr>
              <a:t>Milyon</a:t>
            </a:r>
            <a:r>
              <a:rPr lang="en-US" sz="2600" b="1" dirty="0">
                <a:solidFill>
                  <a:schemeClr val="tx1"/>
                </a:solidFill>
              </a:rPr>
              <a:t>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b="1" dirty="0" err="1">
                <a:solidFill>
                  <a:schemeClr val="tx1"/>
                </a:solidFill>
              </a:rPr>
              <a:t>çoğunlukla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Birleşik</a:t>
            </a:r>
            <a:r>
              <a:rPr lang="en-US" sz="2600" b="1" dirty="0">
                <a:solidFill>
                  <a:schemeClr val="tx1"/>
                </a:solidFill>
              </a:rPr>
              <a:t> Arap </a:t>
            </a:r>
            <a:r>
              <a:rPr lang="en-US" sz="2600" b="1" dirty="0" err="1">
                <a:solidFill>
                  <a:schemeClr val="tx1"/>
                </a:solidFill>
              </a:rPr>
              <a:t>Emirlikleri</a:t>
            </a:r>
            <a:r>
              <a:rPr lang="en-US" sz="2600" b="1" dirty="0">
                <a:solidFill>
                  <a:schemeClr val="tx1"/>
                </a:solidFill>
              </a:rPr>
              <a:t> ($1.28 </a:t>
            </a:r>
            <a:r>
              <a:rPr lang="en-US" sz="2600" b="1" dirty="0" err="1">
                <a:solidFill>
                  <a:schemeClr val="tx1"/>
                </a:solidFill>
              </a:rPr>
              <a:t>Milyar</a:t>
            </a:r>
            <a:r>
              <a:rPr lang="en-US" sz="2600" b="1" dirty="0">
                <a:solidFill>
                  <a:schemeClr val="tx1"/>
                </a:solidFill>
              </a:rPr>
              <a:t>), </a:t>
            </a:r>
            <a:r>
              <a:rPr lang="en-US" sz="2600" b="1" dirty="0" err="1">
                <a:solidFill>
                  <a:schemeClr val="tx1"/>
                </a:solidFill>
              </a:rPr>
              <a:t>Çin</a:t>
            </a:r>
            <a:r>
              <a:rPr lang="en-US" sz="2600" b="1" dirty="0">
                <a:solidFill>
                  <a:schemeClr val="tx1"/>
                </a:solidFill>
              </a:rPr>
              <a:t> ($893 </a:t>
            </a:r>
            <a:r>
              <a:rPr lang="en-US" sz="2600" b="1" dirty="0" err="1">
                <a:solidFill>
                  <a:schemeClr val="tx1"/>
                </a:solidFill>
              </a:rPr>
              <a:t>Milyon</a:t>
            </a:r>
            <a:r>
              <a:rPr lang="en-US" sz="2600" b="1" dirty="0">
                <a:solidFill>
                  <a:schemeClr val="tx1"/>
                </a:solidFill>
              </a:rPr>
              <a:t>), </a:t>
            </a:r>
            <a:r>
              <a:rPr lang="en-US" sz="2600" b="1" dirty="0" err="1">
                <a:solidFill>
                  <a:schemeClr val="tx1"/>
                </a:solidFill>
              </a:rPr>
              <a:t>Hindistan</a:t>
            </a:r>
            <a:r>
              <a:rPr lang="en-US" sz="2600" b="1" dirty="0">
                <a:solidFill>
                  <a:schemeClr val="tx1"/>
                </a:solidFill>
              </a:rPr>
              <a:t> ($544 </a:t>
            </a:r>
            <a:r>
              <a:rPr lang="en-US" sz="2600" b="1" dirty="0" err="1">
                <a:solidFill>
                  <a:schemeClr val="tx1"/>
                </a:solidFill>
              </a:rPr>
              <a:t>Milyon</a:t>
            </a:r>
            <a:r>
              <a:rPr lang="en-US" sz="2600" b="1" dirty="0">
                <a:solidFill>
                  <a:schemeClr val="tx1"/>
                </a:solidFill>
              </a:rPr>
              <a:t>), </a:t>
            </a:r>
            <a:r>
              <a:rPr lang="en-US" sz="2600" b="1" dirty="0" err="1">
                <a:solidFill>
                  <a:schemeClr val="tx1"/>
                </a:solidFill>
              </a:rPr>
              <a:t>Etiyopya</a:t>
            </a:r>
            <a:r>
              <a:rPr lang="en-US" sz="2600" b="1" dirty="0">
                <a:solidFill>
                  <a:schemeClr val="tx1"/>
                </a:solidFill>
              </a:rPr>
              <a:t> ($294 </a:t>
            </a:r>
            <a:r>
              <a:rPr lang="en-US" sz="2600" b="1" dirty="0" err="1">
                <a:solidFill>
                  <a:schemeClr val="tx1"/>
                </a:solidFill>
              </a:rPr>
              <a:t>Milyon</a:t>
            </a:r>
            <a:r>
              <a:rPr lang="en-US" sz="2600" b="1" dirty="0">
                <a:solidFill>
                  <a:schemeClr val="tx1"/>
                </a:solidFill>
              </a:rPr>
              <a:t>) </a:t>
            </a:r>
            <a:r>
              <a:rPr lang="en-US" sz="2600" b="1" dirty="0" err="1">
                <a:solidFill>
                  <a:schemeClr val="tx1"/>
                </a:solidFill>
              </a:rPr>
              <a:t>ve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Türkiye'den</a:t>
            </a:r>
            <a:r>
              <a:rPr lang="en-US" sz="2600" b="1" dirty="0">
                <a:solidFill>
                  <a:schemeClr val="tx1"/>
                </a:solidFill>
              </a:rPr>
              <a:t> ($264 </a:t>
            </a:r>
            <a:r>
              <a:rPr lang="en-US" sz="2600" b="1" dirty="0" err="1">
                <a:solidFill>
                  <a:schemeClr val="tx1"/>
                </a:solidFill>
              </a:rPr>
              <a:t>Milyon</a:t>
            </a:r>
            <a:r>
              <a:rPr lang="en-US" sz="2600" b="1" dirty="0">
                <a:solidFill>
                  <a:schemeClr val="tx1"/>
                </a:solidFill>
              </a:rPr>
              <a:t>) </a:t>
            </a:r>
            <a:r>
              <a:rPr lang="en-US" sz="2600" b="1" dirty="0" err="1">
                <a:solidFill>
                  <a:schemeClr val="tx1"/>
                </a:solidFill>
              </a:rPr>
              <a:t>ithalat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yapıyor</a:t>
            </a:r>
            <a:r>
              <a:rPr lang="en-US" sz="2600" b="1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394B4B-F358-7C07-FFD4-C4006941159F}"/>
              </a:ext>
            </a:extLst>
          </p:cNvPr>
          <p:cNvSpPr txBox="1"/>
          <p:nvPr/>
        </p:nvSpPr>
        <p:spPr>
          <a:xfrm>
            <a:off x="1448678" y="1220863"/>
            <a:ext cx="74154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effectLst/>
                <a:latin typeface="Source Sans Pro" panose="020B0503030403020204" pitchFamily="34" charset="0"/>
              </a:rPr>
              <a:t>2020 </a:t>
            </a:r>
            <a:r>
              <a:rPr lang="en-US" sz="2400" b="1" i="0" dirty="0" err="1">
                <a:effectLst/>
                <a:latin typeface="Source Sans Pro" panose="020B0503030403020204" pitchFamily="34" charset="0"/>
              </a:rPr>
              <a:t>yılında</a:t>
            </a:r>
            <a:r>
              <a:rPr lang="en-US" sz="2400" b="1" i="0" dirty="0">
                <a:effectLst/>
                <a:latin typeface="Source Sans Pro" panose="020B0503030403020204" pitchFamily="34" charset="0"/>
              </a:rPr>
              <a:t> Somali, </a:t>
            </a:r>
            <a:r>
              <a:rPr lang="en-US" sz="2400" b="1" i="0" dirty="0" err="1">
                <a:effectLst/>
                <a:latin typeface="Source Sans Pro" panose="020B0503030403020204" pitchFamily="34" charset="0"/>
              </a:rPr>
              <a:t>toplam</a:t>
            </a:r>
            <a:r>
              <a:rPr lang="en-US" sz="2400" b="1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2400" b="1" i="0" dirty="0" err="1">
                <a:effectLst/>
                <a:latin typeface="Source Sans Pro" panose="020B0503030403020204" pitchFamily="34" charset="0"/>
              </a:rPr>
              <a:t>ihracatta</a:t>
            </a:r>
            <a:r>
              <a:rPr lang="en-US" sz="2400" b="1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2400" b="1" i="0" dirty="0" err="1">
                <a:effectLst/>
                <a:latin typeface="Source Sans Pro" panose="020B0503030403020204" pitchFamily="34" charset="0"/>
              </a:rPr>
              <a:t>dünyanın</a:t>
            </a:r>
            <a:r>
              <a:rPr lang="en-US" sz="2400" b="1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173.</a:t>
            </a:r>
            <a:r>
              <a:rPr lang="en-US" sz="2400" b="1" i="0" dirty="0">
                <a:effectLst/>
                <a:latin typeface="Source Sans Pro" panose="020B0503030403020204" pitchFamily="34" charset="0"/>
              </a:rPr>
              <a:t>, </a:t>
            </a:r>
            <a:r>
              <a:rPr lang="en-US" sz="2400" b="1" i="0" dirty="0" err="1">
                <a:effectLst/>
                <a:latin typeface="Source Sans Pro" panose="020B0503030403020204" pitchFamily="34" charset="0"/>
              </a:rPr>
              <a:t>toplam</a:t>
            </a:r>
            <a:r>
              <a:rPr lang="en-US" sz="2400" b="1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2400" b="1" i="0" dirty="0" err="1">
                <a:effectLst/>
                <a:latin typeface="Source Sans Pro" panose="020B0503030403020204" pitchFamily="34" charset="0"/>
              </a:rPr>
              <a:t>ithalatta</a:t>
            </a:r>
            <a:r>
              <a:rPr lang="en-US" sz="2400" b="1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2400" b="1" i="0" dirty="0" err="1">
                <a:effectLst/>
                <a:latin typeface="Source Sans Pro" panose="020B0503030403020204" pitchFamily="34" charset="0"/>
              </a:rPr>
              <a:t>ise</a:t>
            </a:r>
            <a:r>
              <a:rPr lang="en-US" sz="2400" b="1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140. </a:t>
            </a:r>
            <a:r>
              <a:rPr lang="en-US" sz="2400" b="1" i="0" dirty="0" err="1">
                <a:effectLst/>
                <a:latin typeface="Source Sans Pro" panose="020B0503030403020204" pitchFamily="34" charset="0"/>
              </a:rPr>
              <a:t>ekonomisi</a:t>
            </a:r>
            <a:r>
              <a:rPr lang="en-US" sz="2400" b="1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2400" b="1" i="0" dirty="0" err="1">
                <a:effectLst/>
                <a:latin typeface="Source Sans Pro" panose="020B0503030403020204" pitchFamily="34" charset="0"/>
              </a:rPr>
              <a:t>oldu</a:t>
            </a:r>
            <a:r>
              <a:rPr lang="en-US" sz="2400" b="1" i="0" dirty="0">
                <a:effectLst/>
                <a:latin typeface="Source Sans Pro" panose="020B0503030403020204" pitchFamily="34" charset="0"/>
              </a:rPr>
              <a:t>.</a:t>
            </a:r>
            <a:endParaRPr lang="en-US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313C6F-CB0D-EBCB-6210-812A6373EA7E}"/>
              </a:ext>
            </a:extLst>
          </p:cNvPr>
          <p:cNvSpPr txBox="1"/>
          <p:nvPr/>
        </p:nvSpPr>
        <p:spPr>
          <a:xfrm>
            <a:off x="332935" y="2080254"/>
            <a:ext cx="670267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İHRACAT</a:t>
            </a:r>
            <a:endParaRPr lang="tr-TR" sz="2400" b="1" dirty="0">
              <a:solidFill>
                <a:srgbClr val="FF0000"/>
              </a:solidFill>
            </a:endParaRP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tr-TR" sz="2400" b="1" dirty="0"/>
              <a:t>Somali'nin en büyük ihracatı Altın ($111 Milyon), Koyun ve Keçi ($35 Milyon), Böcek Reçineleri ($25,8 Milyon), Diğer Hayvanlar ($21,1 Milyon) ve Diğer Yağlı Tohumlardır ($21,1 Milyon).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tr-TR" sz="2400" b="1" dirty="0"/>
              <a:t>  çoğunlukla Birleşik Arap Emirlikleri ($146 Milyon), Suudi Arabistan ($39.2 Milyon), Japonya ($16,5 Milyon), Bulgaristan ($11,7 Milyon) ve Çin'e ($7,68 Milyon) ihracat yapmaktadır.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56452F-7298-73A1-B234-3301102FA832}"/>
              </a:ext>
            </a:extLst>
          </p:cNvPr>
          <p:cNvSpPr txBox="1"/>
          <p:nvPr/>
        </p:nvSpPr>
        <p:spPr>
          <a:xfrm>
            <a:off x="5156395" y="258162"/>
            <a:ext cx="167581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 3" panose="05040102010807070707" pitchFamily="18" charset="2"/>
              <a:buChar char=""/>
              <a:tabLst>
                <a:tab pos="457200" algn="l"/>
              </a:tabLst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Ticaret</a:t>
            </a:r>
          </a:p>
        </p:txBody>
      </p:sp>
    </p:spTree>
    <p:extLst>
      <p:ext uri="{BB962C8B-B14F-4D97-AF65-F5344CB8AC3E}">
        <p14:creationId xmlns:p14="http://schemas.microsoft.com/office/powerpoint/2010/main" val="1016963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74CCC866-1465-D324-0D70-3BFFFDA45835}"/>
              </a:ext>
            </a:extLst>
          </p:cNvPr>
          <p:cNvSpPr/>
          <p:nvPr/>
        </p:nvSpPr>
        <p:spPr>
          <a:xfrm>
            <a:off x="-21101" y="154744"/>
            <a:ext cx="1121152" cy="122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9</a:t>
            </a:r>
            <a:endParaRPr lang="en-US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63544C-EF3E-0AE2-66BC-F96E87CAF492}"/>
              </a:ext>
            </a:extLst>
          </p:cNvPr>
          <p:cNvSpPr txBox="1"/>
          <p:nvPr/>
        </p:nvSpPr>
        <p:spPr>
          <a:xfrm>
            <a:off x="1298838" y="698917"/>
            <a:ext cx="3233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/>
              <a:t>Resimlerle gözterim.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D98244-7229-C2AE-FBAA-51696398A2FA}"/>
              </a:ext>
            </a:extLst>
          </p:cNvPr>
          <p:cNvSpPr txBox="1"/>
          <p:nvPr/>
        </p:nvSpPr>
        <p:spPr>
          <a:xfrm>
            <a:off x="1497624" y="425056"/>
            <a:ext cx="303510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ct val="100000"/>
              <a:tabLst>
                <a:tab pos="457200" algn="l"/>
              </a:tabLst>
              <a:defRPr/>
            </a:pPr>
            <a:r>
              <a:rPr kumimoji="0" lang="tr-TR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İthalat ve İhracat ürünleri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76E667-EBE8-33A0-8C45-045678389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01" y="1708801"/>
            <a:ext cx="6801729" cy="50718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013AAFE-88B3-86FD-2477-D5458B5ABB29}"/>
              </a:ext>
            </a:extLst>
          </p:cNvPr>
          <p:cNvSpPr txBox="1"/>
          <p:nvPr/>
        </p:nvSpPr>
        <p:spPr>
          <a:xfrm>
            <a:off x="738261" y="1274273"/>
            <a:ext cx="1121152" cy="317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auto" hangingPunct="0">
              <a:lnSpc>
                <a:spcPts val="1464"/>
              </a:lnSpc>
              <a:spcBef>
                <a:spcPts val="933"/>
              </a:spcBef>
              <a:buSzTx/>
              <a:buFontTx/>
              <a:buNone/>
            </a:pPr>
            <a:r>
              <a:rPr lang="en-US" sz="24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İhracat</a:t>
            </a:r>
            <a:endParaRPr lang="en-US" sz="24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Calibri"/>
              <a:cs typeface="Calibri"/>
              <a:sym typeface="Wingding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C22DE0-3C18-5A57-0FEB-739D056F8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627" y="1708800"/>
            <a:ext cx="5411373" cy="507182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375E3B2-A049-3E4D-0B00-6BCBF5627ECF}"/>
              </a:ext>
            </a:extLst>
          </p:cNvPr>
          <p:cNvSpPr txBox="1"/>
          <p:nvPr/>
        </p:nvSpPr>
        <p:spPr>
          <a:xfrm>
            <a:off x="7826032" y="1258263"/>
            <a:ext cx="1121152" cy="317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auto" hangingPunct="0">
              <a:lnSpc>
                <a:spcPts val="1464"/>
              </a:lnSpc>
              <a:spcBef>
                <a:spcPts val="933"/>
              </a:spcBef>
              <a:buSzTx/>
              <a:buFontTx/>
              <a:buNone/>
            </a:pPr>
            <a:r>
              <a:rPr lang="tr-TR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ithal</a:t>
            </a:r>
            <a:r>
              <a:rPr 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at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36A758-7EC7-909A-13E8-A35AD3E5E05D}"/>
              </a:ext>
            </a:extLst>
          </p:cNvPr>
          <p:cNvSpPr txBox="1"/>
          <p:nvPr/>
        </p:nvSpPr>
        <p:spPr>
          <a:xfrm>
            <a:off x="5316334" y="16659"/>
            <a:ext cx="2342939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 3" panose="05040102010807070707" pitchFamily="18" charset="2"/>
              <a:buChar char=""/>
              <a:tabLst>
                <a:tab pos="457200" algn="l"/>
              </a:tabLst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Ticaret</a:t>
            </a:r>
          </a:p>
        </p:txBody>
      </p:sp>
    </p:spTree>
    <p:extLst>
      <p:ext uri="{BB962C8B-B14F-4D97-AF65-F5344CB8AC3E}">
        <p14:creationId xmlns:p14="http://schemas.microsoft.com/office/powerpoint/2010/main" val="40930333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2375</TotalTime>
  <Words>876</Words>
  <Application>Microsoft Office PowerPoint</Application>
  <PresentationFormat>Widescreen</PresentationFormat>
  <Paragraphs>135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Castellar</vt:lpstr>
      <vt:lpstr>Century Gothic</vt:lpstr>
      <vt:lpstr>Mfa-SansSerif</vt:lpstr>
      <vt:lpstr>Source Sans Pro</vt:lpstr>
      <vt:lpstr>Times New Roman</vt:lpstr>
      <vt:lpstr>Wingdings</vt:lpstr>
      <vt:lpstr>Wingdings 3</vt:lpstr>
      <vt:lpstr>Retrospect</vt:lpstr>
      <vt:lpstr>PowerPoint Presentation</vt:lpstr>
      <vt:lpstr> içerik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abdinur</dc:creator>
  <cp:lastModifiedBy>mohamed abdinur</cp:lastModifiedBy>
  <cp:revision>14</cp:revision>
  <dcterms:created xsi:type="dcterms:W3CDTF">2022-06-21T11:27:14Z</dcterms:created>
  <dcterms:modified xsi:type="dcterms:W3CDTF">2022-06-23T17:57:12Z</dcterms:modified>
</cp:coreProperties>
</file>