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4" r:id="rId3"/>
  </p:sldMasterIdLst>
  <p:notesMasterIdLst>
    <p:notesMasterId r:id="rId27"/>
  </p:notesMasterIdLst>
  <p:sldIdLst>
    <p:sldId id="293" r:id="rId4"/>
    <p:sldId id="261" r:id="rId5"/>
    <p:sldId id="257" r:id="rId6"/>
    <p:sldId id="259" r:id="rId7"/>
    <p:sldId id="291" r:id="rId8"/>
    <p:sldId id="258" r:id="rId9"/>
    <p:sldId id="260" r:id="rId10"/>
    <p:sldId id="263" r:id="rId11"/>
    <p:sldId id="297" r:id="rId12"/>
    <p:sldId id="267" r:id="rId13"/>
    <p:sldId id="295" r:id="rId14"/>
    <p:sldId id="269" r:id="rId15"/>
    <p:sldId id="270" r:id="rId16"/>
    <p:sldId id="276" r:id="rId17"/>
    <p:sldId id="280" r:id="rId18"/>
    <p:sldId id="292" r:id="rId19"/>
    <p:sldId id="281" r:id="rId20"/>
    <p:sldId id="279" r:id="rId21"/>
    <p:sldId id="284" r:id="rId22"/>
    <p:sldId id="285" r:id="rId23"/>
    <p:sldId id="288" r:id="rId24"/>
    <p:sldId id="289"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19157"/>
    <a:srgbClr val="FEF5F0"/>
    <a:srgbClr val="3A8A3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6" autoAdjust="0"/>
    <p:restoredTop sz="94660"/>
  </p:normalViewPr>
  <p:slideViewPr>
    <p:cSldViewPr snapToGrid="0">
      <p:cViewPr>
        <p:scale>
          <a:sx n="71" d="100"/>
          <a:sy n="71" d="100"/>
        </p:scale>
        <p:origin x="70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98307709647008"/>
          <c:y val="4.0457099369135503E-2"/>
          <c:w val="0.79003626853243802"/>
          <c:h val="0.50680305508272405"/>
        </c:manualLayout>
      </c:layout>
      <c:barChart>
        <c:barDir val="col"/>
        <c:grouping val="clustered"/>
        <c:varyColors val="0"/>
        <c:ser>
          <c:idx val="0"/>
          <c:order val="0"/>
          <c:tx>
            <c:strRef>
              <c:f>Sheet1!$B$1</c:f>
              <c:strCache>
                <c:ptCount val="1"/>
                <c:pt idx="0">
                  <c:v>Toplam ithalat</c:v>
                </c:pt>
              </c:strCache>
            </c:strRef>
          </c:tx>
          <c:spPr>
            <a:solidFill>
              <a:schemeClr val="accent1"/>
            </a:solidFill>
            <a:ln>
              <a:noFill/>
            </a:ln>
            <a:effectLst/>
          </c:spPr>
          <c:invertIfNegative val="0"/>
          <c:cat>
            <c:numRef>
              <c:f>Sheet1!$A$2:$A$5</c:f>
              <c:numCache>
                <c:formatCode>General</c:formatCode>
                <c:ptCount val="4"/>
                <c:pt idx="0">
                  <c:v>2016</c:v>
                </c:pt>
                <c:pt idx="1">
                  <c:v>2017</c:v>
                </c:pt>
                <c:pt idx="2">
                  <c:v>2018</c:v>
                </c:pt>
              </c:numCache>
            </c:numRef>
          </c:cat>
          <c:val>
            <c:numRef>
              <c:f>Sheet1!$B$2:$B$5</c:f>
              <c:numCache>
                <c:formatCode>General</c:formatCode>
                <c:ptCount val="4"/>
                <c:pt idx="0">
                  <c:v>130</c:v>
                </c:pt>
                <c:pt idx="1">
                  <c:v>127</c:v>
                </c:pt>
                <c:pt idx="2">
                  <c:v>135</c:v>
                </c:pt>
              </c:numCache>
            </c:numRef>
          </c:val>
          <c:extLst>
            <c:ext xmlns:c16="http://schemas.microsoft.com/office/drawing/2014/chart" uri="{C3380CC4-5D6E-409C-BE32-E72D297353CC}">
              <c16:uniqueId val="{00000000-DAB8-4F4A-A78B-83D79AA7386E}"/>
            </c:ext>
          </c:extLst>
        </c:ser>
        <c:ser>
          <c:idx val="1"/>
          <c:order val="1"/>
          <c:tx>
            <c:strRef>
              <c:f>Sheet1!$C$1</c:f>
              <c:strCache>
                <c:ptCount val="1"/>
                <c:pt idx="0">
                  <c:v>Türkiye'den ithalat</c:v>
                </c:pt>
              </c:strCache>
            </c:strRef>
          </c:tx>
          <c:spPr>
            <a:solidFill>
              <a:schemeClr val="accent2"/>
            </a:solidFill>
            <a:ln>
              <a:noFill/>
            </a:ln>
            <a:effectLst/>
          </c:spPr>
          <c:invertIfNegative val="0"/>
          <c:cat>
            <c:numRef>
              <c:f>Sheet1!$A$2:$A$5</c:f>
              <c:numCache>
                <c:formatCode>General</c:formatCode>
                <c:ptCount val="4"/>
                <c:pt idx="0">
                  <c:v>2016</c:v>
                </c:pt>
                <c:pt idx="1">
                  <c:v>2017</c:v>
                </c:pt>
                <c:pt idx="2">
                  <c:v>2018</c:v>
                </c:pt>
              </c:numCache>
            </c:numRef>
          </c:cat>
          <c:val>
            <c:numRef>
              <c:f>Sheet1!$C$2:$C$5</c:f>
              <c:numCache>
                <c:formatCode>General</c:formatCode>
                <c:ptCount val="4"/>
                <c:pt idx="0">
                  <c:v>2905</c:v>
                </c:pt>
                <c:pt idx="1">
                  <c:v>2831</c:v>
                </c:pt>
                <c:pt idx="2">
                  <c:v>2658</c:v>
                </c:pt>
              </c:numCache>
            </c:numRef>
          </c:val>
          <c:extLst>
            <c:ext xmlns:c16="http://schemas.microsoft.com/office/drawing/2014/chart" uri="{C3380CC4-5D6E-409C-BE32-E72D297353CC}">
              <c16:uniqueId val="{00000001-DAB8-4F4A-A78B-83D79AA7386E}"/>
            </c:ext>
          </c:extLst>
        </c:ser>
        <c:ser>
          <c:idx val="2"/>
          <c:order val="2"/>
          <c:tx>
            <c:strRef>
              <c:f>Sheet1!$D$1</c:f>
              <c:strCache>
                <c:ptCount val="1"/>
                <c:pt idx="0">
                  <c:v>Toplam ihracat</c:v>
                </c:pt>
              </c:strCache>
            </c:strRef>
          </c:tx>
          <c:spPr>
            <a:solidFill>
              <a:schemeClr val="accent3"/>
            </a:solidFill>
            <a:ln>
              <a:noFill/>
            </a:ln>
            <a:effectLst/>
          </c:spPr>
          <c:invertIfNegative val="0"/>
          <c:cat>
            <c:numRef>
              <c:f>Sheet1!$A$2:$A$5</c:f>
              <c:numCache>
                <c:formatCode>General</c:formatCode>
                <c:ptCount val="4"/>
                <c:pt idx="0">
                  <c:v>2016</c:v>
                </c:pt>
                <c:pt idx="1">
                  <c:v>2017</c:v>
                </c:pt>
                <c:pt idx="2">
                  <c:v>2018</c:v>
                </c:pt>
              </c:numCache>
            </c:numRef>
          </c:cat>
          <c:val>
            <c:numRef>
              <c:f>Sheet1!$D$2:$D$5</c:f>
              <c:numCache>
                <c:formatCode>General</c:formatCode>
                <c:ptCount val="4"/>
                <c:pt idx="0">
                  <c:v>179</c:v>
                </c:pt>
                <c:pt idx="1">
                  <c:v>220</c:v>
                </c:pt>
                <c:pt idx="2">
                  <c:v>295</c:v>
                </c:pt>
              </c:numCache>
            </c:numRef>
          </c:val>
          <c:extLst>
            <c:ext xmlns:c16="http://schemas.microsoft.com/office/drawing/2014/chart" uri="{C3380CC4-5D6E-409C-BE32-E72D297353CC}">
              <c16:uniqueId val="{00000002-DAB8-4F4A-A78B-83D79AA7386E}"/>
            </c:ext>
          </c:extLst>
        </c:ser>
        <c:ser>
          <c:idx val="3"/>
          <c:order val="3"/>
          <c:tx>
            <c:strRef>
              <c:f>Sheet1!$E$1</c:f>
              <c:strCache>
                <c:ptCount val="1"/>
                <c:pt idx="0">
                  <c:v>Türkiye'ye ihracat</c:v>
                </c:pt>
              </c:strCache>
            </c:strRef>
          </c:tx>
          <c:spPr>
            <a:solidFill>
              <a:schemeClr val="accent4"/>
            </a:solidFill>
            <a:ln>
              <a:noFill/>
            </a:ln>
            <a:effectLst/>
          </c:spPr>
          <c:invertIfNegative val="0"/>
          <c:cat>
            <c:numRef>
              <c:f>Sheet1!$A$2:$A$5</c:f>
              <c:numCache>
                <c:formatCode>General</c:formatCode>
                <c:ptCount val="4"/>
                <c:pt idx="0">
                  <c:v>2016</c:v>
                </c:pt>
                <c:pt idx="1">
                  <c:v>2017</c:v>
                </c:pt>
                <c:pt idx="2">
                  <c:v>2018</c:v>
                </c:pt>
              </c:numCache>
            </c:numRef>
          </c:cat>
          <c:val>
            <c:numRef>
              <c:f>Sheet1!$E$2:$E$5</c:f>
              <c:numCache>
                <c:formatCode>General</c:formatCode>
                <c:ptCount val="4"/>
                <c:pt idx="0">
                  <c:v>1722</c:v>
                </c:pt>
                <c:pt idx="1">
                  <c:v>1507</c:v>
                </c:pt>
                <c:pt idx="2">
                  <c:v>1734</c:v>
                </c:pt>
              </c:numCache>
            </c:numRef>
          </c:val>
          <c:extLst>
            <c:ext xmlns:c16="http://schemas.microsoft.com/office/drawing/2014/chart" uri="{C3380CC4-5D6E-409C-BE32-E72D297353CC}">
              <c16:uniqueId val="{00000003-DAB8-4F4A-A78B-83D79AA7386E}"/>
            </c:ext>
          </c:extLst>
        </c:ser>
        <c:dLbls>
          <c:showLegendKey val="0"/>
          <c:showVal val="0"/>
          <c:showCatName val="0"/>
          <c:showSerName val="0"/>
          <c:showPercent val="0"/>
          <c:showBubbleSize val="0"/>
        </c:dLbls>
        <c:gapWidth val="219"/>
        <c:overlap val="-27"/>
        <c:axId val="221873664"/>
        <c:axId val="221875584"/>
      </c:barChart>
      <c:catAx>
        <c:axId val="221873664"/>
        <c:scaling>
          <c:orientation val="minMax"/>
        </c:scaling>
        <c:delete val="0"/>
        <c:axPos val="b"/>
        <c:title>
          <c:layout/>
          <c:overlay val="0"/>
          <c:spPr>
            <a:noFill/>
            <a:ln>
              <a:noFill/>
            </a:ln>
            <a:effectLst/>
          </c:spPr>
          <c:txPr>
            <a:bodyPr rot="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tr-TR"/>
          </a:p>
        </c:txPr>
        <c:crossAx val="221875584"/>
        <c:crosses val="autoZero"/>
        <c:auto val="1"/>
        <c:lblAlgn val="ctr"/>
        <c:lblOffset val="100"/>
        <c:noMultiLvlLbl val="0"/>
      </c:catAx>
      <c:valAx>
        <c:axId val="221875584"/>
        <c:scaling>
          <c:orientation val="minMax"/>
        </c:scaling>
        <c:delete val="0"/>
        <c:axPos val="l"/>
        <c:title>
          <c:tx>
            <c:rich>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r>
                  <a:rPr lang="en-US" sz="1200" dirty="0" err="1" smtClean="0">
                    <a:solidFill>
                      <a:schemeClr val="bg1"/>
                    </a:solidFill>
                  </a:rPr>
                  <a:t>Milyar</a:t>
                </a:r>
                <a:r>
                  <a:rPr lang="en-US" sz="1200" dirty="0" smtClean="0">
                    <a:solidFill>
                      <a:schemeClr val="bg1"/>
                    </a:solidFill>
                  </a:rPr>
                  <a:t> $</a:t>
                </a:r>
                <a:endParaRPr lang="en-US" sz="1200" dirty="0">
                  <a:solidFill>
                    <a:schemeClr val="bg1"/>
                  </a:solidFill>
                </a:endParaRPr>
              </a:p>
            </c:rich>
          </c:tx>
          <c:layout>
            <c:manualLayout>
              <c:xMode val="edge"/>
              <c:yMode val="edge"/>
              <c:x val="0.12607685196878607"/>
              <c:y val="0.23937517975564546"/>
            </c:manualLayout>
          </c:layout>
          <c:overlay val="0"/>
          <c:spPr>
            <a:noFill/>
            <a:ln>
              <a:noFill/>
            </a:ln>
            <a:effectLst/>
          </c:spPr>
          <c:txPr>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endParaRPr lang="tr-TR"/>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bg1"/>
                </a:solidFill>
                <a:latin typeface="+mn-lt"/>
                <a:ea typeface="+mn-ea"/>
                <a:cs typeface="+mn-cs"/>
              </a:defRPr>
            </a:pPr>
            <a:endParaRPr lang="tr-TR"/>
          </a:p>
        </c:txPr>
        <c:crossAx val="221873664"/>
        <c:crosses val="autoZero"/>
        <c:crossBetween val="between"/>
      </c:valAx>
      <c:dTable>
        <c:showHorzBorder val="0"/>
        <c:showVertBorder val="1"/>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195" b="0" i="0" u="none" strike="noStrike" kern="1200" baseline="0">
                <a:solidFill>
                  <a:schemeClr val="bg1"/>
                </a:solidFill>
                <a:latin typeface="+mn-lt"/>
                <a:ea typeface="+mn-ea"/>
                <a:cs typeface="+mn-cs"/>
              </a:defRPr>
            </a:pPr>
            <a:endParaRPr lang="tr-TR"/>
          </a:p>
        </c:txPr>
      </c:dTable>
      <c:spPr>
        <a:solidFill>
          <a:schemeClr val="tx1"/>
        </a:solidFill>
        <a:ln>
          <a:solidFill>
            <a:schemeClr val="tx1"/>
          </a:solidFill>
        </a:ln>
        <a:effectLst/>
      </c:spPr>
    </c:plotArea>
    <c:plotVisOnly val="1"/>
    <c:dispBlanksAs val="gap"/>
    <c:showDLblsOverMax val="0"/>
  </c:chart>
  <c:spPr>
    <a:noFill/>
    <a:ln>
      <a:noFill/>
    </a:ln>
    <a:effectLst/>
  </c:spPr>
  <c:txPr>
    <a:bodyPr/>
    <a:lstStyle/>
    <a:p>
      <a:pPr>
        <a:defRPr lang="en-US"/>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8.4308187523401301E-2"/>
          <c:y val="2.1581538705007602E-2"/>
          <c:w val="0.90007790190172299"/>
          <c:h val="0.76339029716175499"/>
        </c:manualLayout>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Çin Halk Cumh.</c:v>
                </c:pt>
                <c:pt idx="1">
                  <c:v>ABD</c:v>
                </c:pt>
                <c:pt idx="2">
                  <c:v>Almanya</c:v>
                </c:pt>
                <c:pt idx="3">
                  <c:v>Japonya</c:v>
                </c:pt>
                <c:pt idx="4">
                  <c:v>BAE</c:v>
                </c:pt>
                <c:pt idx="5">
                  <c:v>Güney Kore</c:v>
                </c:pt>
                <c:pt idx="6">
                  <c:v>Türkiye</c:v>
                </c:pt>
              </c:strCache>
            </c:strRef>
          </c:cat>
          <c:val>
            <c:numRef>
              <c:f>Sheet1!$B$2:$B$9</c:f>
              <c:numCache>
                <c:formatCode>General</c:formatCode>
                <c:ptCount val="7"/>
                <c:pt idx="0">
                  <c:v>18.841000000000001</c:v>
                </c:pt>
                <c:pt idx="1">
                  <c:v>17.341999999999999</c:v>
                </c:pt>
                <c:pt idx="2">
                  <c:v>8.1809999999999992</c:v>
                </c:pt>
                <c:pt idx="3">
                  <c:v>7.1760000000000002</c:v>
                </c:pt>
                <c:pt idx="4">
                  <c:v>6.93</c:v>
                </c:pt>
                <c:pt idx="5">
                  <c:v>5.8730000000000002</c:v>
                </c:pt>
                <c:pt idx="6">
                  <c:v>2.9049999999999998</c:v>
                </c:pt>
              </c:numCache>
            </c:numRef>
          </c:val>
          <c:extLst>
            <c:ext xmlns:c16="http://schemas.microsoft.com/office/drawing/2014/chart" uri="{C3380CC4-5D6E-409C-BE32-E72D297353CC}">
              <c16:uniqueId val="{00000000-C9AB-4871-9FAF-7C1F0817A94C}"/>
            </c:ext>
          </c:extLst>
        </c:ser>
        <c:ser>
          <c:idx val="1"/>
          <c:order val="1"/>
          <c:tx>
            <c:strRef>
              <c:f>Sheet1!$C$1</c:f>
              <c:strCache>
                <c:ptCount val="1"/>
                <c:pt idx="0">
                  <c:v>2017</c:v>
                </c:pt>
              </c:strCache>
            </c:strRef>
          </c:tx>
          <c:spPr>
            <a:solidFill>
              <a:schemeClr val="accent2"/>
            </a:solidFill>
            <a:ln>
              <a:noFill/>
            </a:ln>
            <a:effectLst/>
          </c:spPr>
          <c:invertIfNegative val="0"/>
          <c:dLbls>
            <c:delete val="1"/>
          </c:dLbls>
          <c:cat>
            <c:strRef>
              <c:f>Sheet1!$A$2:$A$9</c:f>
              <c:strCache>
                <c:ptCount val="7"/>
                <c:pt idx="0">
                  <c:v>Çin Halk Cumh.</c:v>
                </c:pt>
                <c:pt idx="1">
                  <c:v>ABD</c:v>
                </c:pt>
                <c:pt idx="2">
                  <c:v>Almanya</c:v>
                </c:pt>
                <c:pt idx="3">
                  <c:v>Japonya</c:v>
                </c:pt>
                <c:pt idx="4">
                  <c:v>BAE</c:v>
                </c:pt>
                <c:pt idx="5">
                  <c:v>Güney Kore</c:v>
                </c:pt>
                <c:pt idx="6">
                  <c:v>Türkiye</c:v>
                </c:pt>
              </c:strCache>
            </c:strRef>
          </c:cat>
          <c:val>
            <c:numRef>
              <c:f>Sheet1!$C$2:$C$9</c:f>
              <c:numCache>
                <c:formatCode>General</c:formatCode>
                <c:ptCount val="7"/>
                <c:pt idx="0">
                  <c:v>19.390999999999998</c:v>
                </c:pt>
                <c:pt idx="1">
                  <c:v>14.637</c:v>
                </c:pt>
                <c:pt idx="2">
                  <c:v>7.1349999999999998</c:v>
                </c:pt>
                <c:pt idx="3">
                  <c:v>5.2460000000000004</c:v>
                </c:pt>
                <c:pt idx="4">
                  <c:v>8.2159999999999993</c:v>
                </c:pt>
                <c:pt idx="5">
                  <c:v>4.9740000000000002</c:v>
                </c:pt>
                <c:pt idx="6">
                  <c:v>2.831</c:v>
                </c:pt>
              </c:numCache>
            </c:numRef>
          </c:val>
          <c:extLst>
            <c:ext xmlns:c16="http://schemas.microsoft.com/office/drawing/2014/chart" uri="{C3380CC4-5D6E-409C-BE32-E72D297353CC}">
              <c16:uniqueId val="{00000001-C9AB-4871-9FAF-7C1F0817A94C}"/>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Çin Halk Cumh.</c:v>
                </c:pt>
                <c:pt idx="1">
                  <c:v>ABD</c:v>
                </c:pt>
                <c:pt idx="2">
                  <c:v>Almanya</c:v>
                </c:pt>
                <c:pt idx="3">
                  <c:v>Japonya</c:v>
                </c:pt>
                <c:pt idx="4">
                  <c:v>BAE</c:v>
                </c:pt>
                <c:pt idx="5">
                  <c:v>Güney Kore</c:v>
                </c:pt>
                <c:pt idx="6">
                  <c:v>Türkiye</c:v>
                </c:pt>
              </c:strCache>
            </c:strRef>
          </c:cat>
          <c:val>
            <c:numRef>
              <c:f>Sheet1!$D$2:$D$9</c:f>
              <c:numCache>
                <c:formatCode>General</c:formatCode>
                <c:ptCount val="7"/>
                <c:pt idx="0">
                  <c:v>22.244</c:v>
                </c:pt>
                <c:pt idx="1">
                  <c:v>18.041</c:v>
                </c:pt>
                <c:pt idx="2">
                  <c:v>7.2919999999999998</c:v>
                </c:pt>
                <c:pt idx="3">
                  <c:v>5.4740000000000002</c:v>
                </c:pt>
                <c:pt idx="4">
                  <c:v>12.08</c:v>
                </c:pt>
                <c:pt idx="5">
                  <c:v>4.3</c:v>
                </c:pt>
                <c:pt idx="6">
                  <c:v>2.6579999999999999</c:v>
                </c:pt>
              </c:numCache>
            </c:numRef>
          </c:val>
          <c:extLst>
            <c:ext xmlns:c16="http://schemas.microsoft.com/office/drawing/2014/chart" uri="{C3380CC4-5D6E-409C-BE32-E72D297353CC}">
              <c16:uniqueId val="{00000002-C9AB-4871-9FAF-7C1F0817A94C}"/>
            </c:ext>
          </c:extLst>
        </c:ser>
        <c:dLbls>
          <c:showLegendKey val="0"/>
          <c:showVal val="1"/>
          <c:showCatName val="0"/>
          <c:showSerName val="0"/>
          <c:showPercent val="0"/>
          <c:showBubbleSize val="0"/>
        </c:dLbls>
        <c:gapWidth val="219"/>
        <c:overlap val="-27"/>
        <c:axId val="221943296"/>
        <c:axId val="221944832"/>
      </c:barChart>
      <c:catAx>
        <c:axId val="2219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tr-TR"/>
          </a:p>
        </c:txPr>
        <c:crossAx val="221944832"/>
        <c:crosses val="autoZero"/>
        <c:auto val="1"/>
        <c:lblAlgn val="ctr"/>
        <c:lblOffset val="100"/>
        <c:noMultiLvlLbl val="0"/>
      </c:catAx>
      <c:valAx>
        <c:axId val="22194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r>
                  <a:rPr lang="tr-TR" dirty="0" smtClean="0">
                    <a:solidFill>
                      <a:schemeClr val="bg1"/>
                    </a:solidFill>
                  </a:rPr>
                  <a:t>Milyar </a:t>
                </a:r>
                <a:r>
                  <a:rPr lang="en-US" dirty="0" smtClean="0">
                    <a:solidFill>
                      <a:schemeClr val="bg1"/>
                    </a:solidFill>
                  </a:rPr>
                  <a:t>$</a:t>
                </a:r>
                <a:endParaRPr lang="en-US" dirty="0">
                  <a:solidFill>
                    <a:schemeClr val="bg1"/>
                  </a:solidFill>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bg1"/>
                </a:solidFill>
                <a:latin typeface="+mn-lt"/>
                <a:ea typeface="+mn-ea"/>
                <a:cs typeface="+mn-cs"/>
              </a:defRPr>
            </a:pPr>
            <a:endParaRPr lang="tr-TR"/>
          </a:p>
        </c:txPr>
        <c:crossAx val="221943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195" b="0" i="0" u="none" strike="noStrike" kern="1200" baseline="0">
                <a:solidFill>
                  <a:schemeClr val="bg1"/>
                </a:solidFill>
                <a:latin typeface="+mn-lt"/>
                <a:ea typeface="+mn-ea"/>
                <a:cs typeface="+mn-cs"/>
              </a:defRPr>
            </a:pPr>
            <a:endParaRPr lang="tr-TR"/>
          </a:p>
        </c:txPr>
      </c:dTable>
      <c:spPr>
        <a:noFill/>
        <a:ln>
          <a:solidFill>
            <a:schemeClr val="tx1"/>
          </a:solidFill>
        </a:ln>
        <a:effectLst/>
      </c:spPr>
    </c:plotArea>
    <c:plotVisOnly val="1"/>
    <c:dispBlanksAs val="gap"/>
    <c:showDLblsOverMax val="0"/>
  </c:chart>
  <c:spPr>
    <a:noFill/>
    <a:ln>
      <a:noFill/>
    </a:ln>
    <a:effectLst/>
  </c:spPr>
  <c:txPr>
    <a:bodyPr/>
    <a:lstStyle/>
    <a:p>
      <a:pPr>
        <a:defRPr lang="en-US"/>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93710081121004E-2"/>
          <c:y val="3.6715804082822802E-2"/>
          <c:w val="0.92815613300827404"/>
          <c:h val="0.92656828485505105"/>
        </c:manualLayout>
      </c:layout>
      <c:barChart>
        <c:barDir val="col"/>
        <c:grouping val="clustered"/>
        <c:varyColors val="0"/>
        <c:ser>
          <c:idx val="0"/>
          <c:order val="0"/>
          <c:tx>
            <c:strRef>
              <c:f>Sheet1!$B$1</c:f>
              <c:strCache>
                <c:ptCount val="1"/>
                <c:pt idx="0">
                  <c:v>Binek otomobilleri ve esas itibariyle insan taşımak üzere imal edilmiş diğer motorlu taşıtlar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Sheet1!$B$2:$B$3</c:f>
              <c:numCache>
                <c:formatCode>General</c:formatCode>
                <c:ptCount val="2"/>
                <c:pt idx="0">
                  <c:v>8900</c:v>
                </c:pt>
              </c:numCache>
            </c:numRef>
          </c:val>
          <c:extLst>
            <c:ext xmlns:c16="http://schemas.microsoft.com/office/drawing/2014/chart" uri="{C3380CC4-5D6E-409C-BE32-E72D297353CC}">
              <c16:uniqueId val="{00000000-B4FB-4DE1-A0F6-3A33B94893F3}"/>
            </c:ext>
          </c:extLst>
        </c:ser>
        <c:ser>
          <c:idx val="1"/>
          <c:order val="1"/>
          <c:tx>
            <c:strRef>
              <c:f>Sheet1!$C$1</c:f>
              <c:strCache>
                <c:ptCount val="1"/>
                <c:pt idx="0">
                  <c:v>Telefon cihazları (hücresel ağlar için veya diğer kablosuz ağlar için olan telefonlar dahil)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Sheet1!$C$2:$C$3</c:f>
              <c:numCache>
                <c:formatCode>General</c:formatCode>
                <c:ptCount val="2"/>
                <c:pt idx="0">
                  <c:v>6368</c:v>
                </c:pt>
              </c:numCache>
            </c:numRef>
          </c:val>
          <c:extLst>
            <c:ext xmlns:c16="http://schemas.microsoft.com/office/drawing/2014/chart" uri="{C3380CC4-5D6E-409C-BE32-E72D297353CC}">
              <c16:uniqueId val="{00000001-B4FB-4DE1-A0F6-3A33B94893F3}"/>
            </c:ext>
          </c:extLst>
        </c:ser>
        <c:ser>
          <c:idx val="2"/>
          <c:order val="2"/>
          <c:tx>
            <c:strRef>
              <c:f>Sheet1!$D$1</c:f>
              <c:strCache>
                <c:ptCount val="1"/>
                <c:pt idx="0">
                  <c:v>Tedavide veya korunmada kullanılmak üzere karışık olan veya olmayan ürünlerden oluşan ilaçlar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Sheet1!$D$2:$D$3</c:f>
              <c:numCache>
                <c:formatCode>General</c:formatCode>
                <c:ptCount val="2"/>
                <c:pt idx="0">
                  <c:v>4234</c:v>
                </c:pt>
              </c:numCache>
            </c:numRef>
          </c:val>
          <c:extLst>
            <c:ext xmlns:c16="http://schemas.microsoft.com/office/drawing/2014/chart" uri="{C3380CC4-5D6E-409C-BE32-E72D297353CC}">
              <c16:uniqueId val="{00000002-B4FB-4DE1-A0F6-3A33B94893F3}"/>
            </c:ext>
          </c:extLst>
        </c:ser>
        <c:ser>
          <c:idx val="3"/>
          <c:order val="3"/>
          <c:tx>
            <c:strRef>
              <c:f>Sheet1!$E$1</c:f>
              <c:strCache>
                <c:ptCount val="1"/>
                <c:pt idx="0">
                  <c:v>Altın (platin kaplamalı altın dahil) (işlenmemiş veya yarı işlenmiş ya da pudra halinde)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Sheet1!$E$2:$E$3</c:f>
              <c:numCache>
                <c:formatCode>General</c:formatCode>
                <c:ptCount val="2"/>
                <c:pt idx="0">
                  <c:v>3138</c:v>
                </c:pt>
              </c:numCache>
            </c:numRef>
          </c:val>
          <c:extLst>
            <c:ext xmlns:c16="http://schemas.microsoft.com/office/drawing/2014/chart" uri="{C3380CC4-5D6E-409C-BE32-E72D297353CC}">
              <c16:uniqueId val="{00000003-B4FB-4DE1-A0F6-3A33B94893F3}"/>
            </c:ext>
          </c:extLst>
        </c:ser>
        <c:ser>
          <c:idx val="4"/>
          <c:order val="4"/>
          <c:tx>
            <c:strRef>
              <c:f>Sheet1!$F$1</c:f>
              <c:strCache>
                <c:ptCount val="1"/>
                <c:pt idx="0">
                  <c:v>Eşya taşımaya mahsus motorIu taşıtIar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Sheet1!$F$2:$F$3</c:f>
              <c:numCache>
                <c:formatCode>General</c:formatCode>
                <c:ptCount val="2"/>
                <c:pt idx="0">
                  <c:v>868</c:v>
                </c:pt>
              </c:numCache>
            </c:numRef>
          </c:val>
          <c:extLst>
            <c:ext xmlns:c16="http://schemas.microsoft.com/office/drawing/2014/chart" uri="{C3380CC4-5D6E-409C-BE32-E72D297353CC}">
              <c16:uniqueId val="{00000004-B4FB-4DE1-A0F6-3A33B94893F3}"/>
            </c:ext>
          </c:extLst>
        </c:ser>
        <c:ser>
          <c:idx val="5"/>
          <c:order val="5"/>
          <c:tx>
            <c:strRef>
              <c:f>Sheet1!$G$1</c:f>
              <c:strCache>
                <c:ptCount val="1"/>
                <c:pt idx="0">
                  <c:v>Seramik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Sheet1!$G$2:$G$3</c:f>
            </c:numRef>
          </c:val>
          <c:extLst>
            <c:ext xmlns:c16="http://schemas.microsoft.com/office/drawing/2014/chart" uri="{C3380CC4-5D6E-409C-BE32-E72D297353CC}">
              <c16:uniqueId val="{00000005-B4FB-4DE1-A0F6-3A33B94893F3}"/>
            </c:ext>
          </c:extLst>
        </c:ser>
        <c:ser>
          <c:idx val="6"/>
          <c:order val="6"/>
          <c:tx>
            <c:strRef>
              <c:f>Sheet1!$H$1</c:f>
              <c:strCache>
                <c:ptCount val="1"/>
                <c:pt idx="0">
                  <c:v>Motorlu kara taşıtları</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Sheet1!$H$2:$H$3</c:f>
            </c:numRef>
          </c:val>
          <c:extLst>
            <c:ext xmlns:c16="http://schemas.microsoft.com/office/drawing/2014/chart" uri="{C3380CC4-5D6E-409C-BE32-E72D297353CC}">
              <c16:uniqueId val="{00000006-B4FB-4DE1-A0F6-3A33B94893F3}"/>
            </c:ext>
          </c:extLst>
        </c:ser>
        <c:ser>
          <c:idx val="7"/>
          <c:order val="7"/>
          <c:tx>
            <c:strRef>
              <c:f>Sheet1!$I$1</c:f>
              <c:strCache>
                <c:ptCount val="1"/>
                <c:pt idx="0">
                  <c:v>Plastikler ve mamülleri</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Sheet1!$I$2:$I$3</c:f>
            </c:numRef>
          </c:val>
          <c:extLst>
            <c:ext xmlns:c16="http://schemas.microsoft.com/office/drawing/2014/chart" uri="{C3380CC4-5D6E-409C-BE32-E72D297353CC}">
              <c16:uniqueId val="{00000007-B4FB-4DE1-A0F6-3A33B94893F3}"/>
            </c:ext>
          </c:extLst>
        </c:ser>
        <c:ser>
          <c:idx val="8"/>
          <c:order val="8"/>
          <c:tx>
            <c:strRef>
              <c:f>Sheet1!$J$1</c:f>
              <c:strCache>
                <c:ptCount val="1"/>
                <c:pt idx="0">
                  <c:v>Eczacılık ürünleri</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Sheet1!$J$2:$J$3</c:f>
            </c:numRef>
          </c:val>
          <c:extLst>
            <c:ext xmlns:c16="http://schemas.microsoft.com/office/drawing/2014/chart" uri="{C3380CC4-5D6E-409C-BE32-E72D297353CC}">
              <c16:uniqueId val="{00000008-B4FB-4DE1-A0F6-3A33B94893F3}"/>
            </c:ext>
          </c:extLst>
        </c:ser>
        <c:dLbls>
          <c:showLegendKey val="0"/>
          <c:showVal val="1"/>
          <c:showCatName val="0"/>
          <c:showSerName val="0"/>
          <c:showPercent val="0"/>
          <c:showBubbleSize val="0"/>
        </c:dLbls>
        <c:gapWidth val="219"/>
        <c:overlap val="-27"/>
        <c:axId val="222186496"/>
        <c:axId val="222216960"/>
      </c:barChart>
      <c:catAx>
        <c:axId val="222186496"/>
        <c:scaling>
          <c:orientation val="minMax"/>
        </c:scaling>
        <c:delete val="1"/>
        <c:axPos val="b"/>
        <c:numFmt formatCode="General" sourceLinked="1"/>
        <c:majorTickMark val="none"/>
        <c:minorTickMark val="none"/>
        <c:tickLblPos val="nextTo"/>
        <c:crossAx val="222216960"/>
        <c:crosses val="autoZero"/>
        <c:auto val="1"/>
        <c:lblAlgn val="ctr"/>
        <c:lblOffset val="100"/>
        <c:noMultiLvlLbl val="0"/>
      </c:catAx>
      <c:valAx>
        <c:axId val="222216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330" b="0" i="0" u="none" strike="noStrike" kern="1200" baseline="0">
                    <a:solidFill>
                      <a:schemeClr val="bg1"/>
                    </a:solidFill>
                    <a:latin typeface="+mn-lt"/>
                    <a:ea typeface="+mn-ea"/>
                    <a:cs typeface="+mn-cs"/>
                  </a:defRPr>
                </a:pPr>
                <a:r>
                  <a:rPr lang="tr-TR" dirty="0" smtClean="0"/>
                  <a:t>Mil</a:t>
                </a:r>
                <a:r>
                  <a:rPr lang="en-US" dirty="0" err="1" smtClean="0"/>
                  <a:t>yar</a:t>
                </a:r>
                <a:r>
                  <a:rPr lang="en-US" baseline="0" dirty="0" smtClean="0"/>
                  <a:t> $</a:t>
                </a:r>
                <a:endParaRPr lang="en-US" dirty="0"/>
              </a:p>
            </c:rich>
          </c:tx>
          <c:layout>
            <c:manualLayout>
              <c:xMode val="edge"/>
              <c:yMode val="edge"/>
              <c:x val="1.0616784714542001E-2"/>
              <c:y val="0.39337550604633897"/>
            </c:manualLayout>
          </c:layout>
          <c:overlay val="0"/>
          <c:spPr>
            <a:noFill/>
            <a:ln>
              <a:noFill/>
            </a:ln>
            <a:effectLst/>
          </c:spPr>
          <c:txPr>
            <a:bodyPr rot="-5400000" spcFirstLastPara="1" vertOverflow="ellipsis" vert="horz" wrap="square" anchor="ctr" anchorCtr="1"/>
            <a:lstStyle/>
            <a:p>
              <a:pPr>
                <a:defRPr lang="en-US" sz="1330" b="0" i="0" u="none" strike="noStrike" kern="1200" baseline="0">
                  <a:solidFill>
                    <a:schemeClr val="bg1"/>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bg1"/>
                </a:solidFill>
                <a:latin typeface="+mn-lt"/>
                <a:ea typeface="+mn-ea"/>
                <a:cs typeface="+mn-cs"/>
              </a:defRPr>
            </a:pPr>
            <a:endParaRPr lang="tr-TR"/>
          </a:p>
        </c:txPr>
        <c:crossAx val="222186496"/>
        <c:crosses val="autoZero"/>
        <c:crossBetween val="between"/>
      </c:valAx>
      <c:spPr>
        <a:noFill/>
        <a:ln>
          <a:noFill/>
        </a:ln>
        <a:effectLst/>
      </c:spPr>
    </c:plotArea>
    <c:legend>
      <c:legendPos val="r"/>
      <c:layout>
        <c:manualLayout>
          <c:xMode val="edge"/>
          <c:yMode val="edge"/>
          <c:x val="0.60367721667187002"/>
          <c:y val="0.114325861429872"/>
          <c:w val="0.33348370436614"/>
          <c:h val="0.82675288701614302"/>
        </c:manualLayout>
      </c:layout>
      <c:overlay val="1"/>
      <c:spPr>
        <a:noFill/>
        <a:ln>
          <a:noFill/>
        </a:ln>
        <a:effectLst/>
      </c:spPr>
      <c:txPr>
        <a:bodyPr rot="0" spcFirstLastPara="1" vertOverflow="ellipsis" vert="horz" wrap="square" anchor="ctr" anchorCtr="1"/>
        <a:lstStyle/>
        <a:p>
          <a:pPr>
            <a:defRPr lang="en-US" sz="1600" b="0" i="0" u="none" strike="noStrike" kern="1200" baseline="0">
              <a:solidFill>
                <a:schemeClr val="bg1"/>
              </a:solidFill>
              <a:latin typeface="+mn-lt"/>
              <a:ea typeface="+mn-ea"/>
              <a:cs typeface="+mn-cs"/>
            </a:defRPr>
          </a:pPr>
          <a:endParaRPr lang="tr-TR"/>
        </a:p>
      </c:txPr>
    </c:legend>
    <c:plotVisOnly val="1"/>
    <c:dispBlanksAs val="gap"/>
    <c:showDLblsOverMax val="0"/>
  </c:chart>
  <c:spPr>
    <a:noFill/>
    <a:ln>
      <a:noFill/>
    </a:ln>
    <a:effectLst/>
  </c:spPr>
  <c:txPr>
    <a:bodyPr/>
    <a:lstStyle/>
    <a:p>
      <a:pPr>
        <a:defRPr lang="en-US">
          <a:solidFill>
            <a:schemeClr val="bg1"/>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8.3576990762638803E-2"/>
          <c:y val="1.5830375769285698E-2"/>
          <c:w val="0.91569181247659903"/>
          <c:h val="0.76339029716175499"/>
        </c:manualLayout>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cat>
            <c:strRef>
              <c:f>Sheet1!$A$2:$A$9</c:f>
              <c:strCache>
                <c:ptCount val="6"/>
                <c:pt idx="0">
                  <c:v>BAE</c:v>
                </c:pt>
                <c:pt idx="1">
                  <c:v>Çin H.Cum.</c:v>
                </c:pt>
                <c:pt idx="2">
                  <c:v>Singapur</c:v>
                </c:pt>
                <c:pt idx="3">
                  <c:v>Hindistan</c:v>
                </c:pt>
                <c:pt idx="4">
                  <c:v>Mısır</c:v>
                </c:pt>
                <c:pt idx="5">
                  <c:v>Türkiye</c:v>
                </c:pt>
              </c:strCache>
            </c:strRef>
          </c:cat>
          <c:val>
            <c:numRef>
              <c:f>Sheet1!$B$2:$B$9</c:f>
              <c:numCache>
                <c:formatCode>General</c:formatCode>
                <c:ptCount val="7"/>
                <c:pt idx="0">
                  <c:v>6.5670000000000002</c:v>
                </c:pt>
                <c:pt idx="1">
                  <c:v>4.1360000000000001</c:v>
                </c:pt>
                <c:pt idx="2">
                  <c:v>2.2189999999999999</c:v>
                </c:pt>
                <c:pt idx="3">
                  <c:v>2.4580000000000002</c:v>
                </c:pt>
                <c:pt idx="4">
                  <c:v>1.5249999999999999</c:v>
                </c:pt>
                <c:pt idx="5">
                  <c:v>1.5069999999999999</c:v>
                </c:pt>
              </c:numCache>
            </c:numRef>
          </c:val>
          <c:extLst>
            <c:ext xmlns:c16="http://schemas.microsoft.com/office/drawing/2014/chart" uri="{C3380CC4-5D6E-409C-BE32-E72D297353CC}">
              <c16:uniqueId val="{00000000-D6D4-4D01-B219-3BDBBE77840C}"/>
            </c:ext>
          </c:extLst>
        </c:ser>
        <c:ser>
          <c:idx val="1"/>
          <c:order val="1"/>
          <c:tx>
            <c:strRef>
              <c:f>Sheet1!$C$1</c:f>
              <c:strCache>
                <c:ptCount val="1"/>
                <c:pt idx="0">
                  <c:v>2017</c:v>
                </c:pt>
              </c:strCache>
            </c:strRef>
          </c:tx>
          <c:spPr>
            <a:solidFill>
              <a:schemeClr val="accent2"/>
            </a:solidFill>
            <a:ln>
              <a:noFill/>
            </a:ln>
            <a:effectLst/>
          </c:spPr>
          <c:invertIfNegative val="0"/>
          <c:cat>
            <c:strRef>
              <c:f>Sheet1!$A$2:$A$9</c:f>
              <c:strCache>
                <c:ptCount val="6"/>
                <c:pt idx="0">
                  <c:v>BAE</c:v>
                </c:pt>
                <c:pt idx="1">
                  <c:v>Çin H.Cum.</c:v>
                </c:pt>
                <c:pt idx="2">
                  <c:v>Singapur</c:v>
                </c:pt>
                <c:pt idx="3">
                  <c:v>Hindistan</c:v>
                </c:pt>
                <c:pt idx="4">
                  <c:v>Mısır</c:v>
                </c:pt>
                <c:pt idx="5">
                  <c:v>Türkiye</c:v>
                </c:pt>
              </c:strCache>
            </c:strRef>
          </c:cat>
          <c:val>
            <c:numRef>
              <c:f>Sheet1!$C$2:$C$9</c:f>
              <c:numCache>
                <c:formatCode>General</c:formatCode>
                <c:ptCount val="7"/>
                <c:pt idx="0">
                  <c:v>7.6870000000000003</c:v>
                </c:pt>
                <c:pt idx="1">
                  <c:v>5.97</c:v>
                </c:pt>
                <c:pt idx="2">
                  <c:v>3.0670000000000002</c:v>
                </c:pt>
                <c:pt idx="3">
                  <c:v>2.6070000000000002</c:v>
                </c:pt>
                <c:pt idx="4">
                  <c:v>1.4019999999999999</c:v>
                </c:pt>
                <c:pt idx="5">
                  <c:v>1.734</c:v>
                </c:pt>
              </c:numCache>
            </c:numRef>
          </c:val>
          <c:extLst>
            <c:ext xmlns:c16="http://schemas.microsoft.com/office/drawing/2014/chart" uri="{C3380CC4-5D6E-409C-BE32-E72D297353CC}">
              <c16:uniqueId val="{00000001-D6D4-4D01-B219-3BDBBE77840C}"/>
            </c:ext>
          </c:extLst>
        </c:ser>
        <c:ser>
          <c:idx val="2"/>
          <c:order val="2"/>
          <c:tx>
            <c:strRef>
              <c:f>Sheet1!$D$1</c:f>
              <c:strCache>
                <c:ptCount val="1"/>
                <c:pt idx="0">
                  <c:v>2018</c:v>
                </c:pt>
              </c:strCache>
            </c:strRef>
          </c:tx>
          <c:spPr>
            <a:solidFill>
              <a:schemeClr val="accent3"/>
            </a:solidFill>
            <a:ln>
              <a:noFill/>
            </a:ln>
            <a:effectLst/>
          </c:spPr>
          <c:invertIfNegative val="0"/>
          <c:cat>
            <c:strRef>
              <c:f>Sheet1!$A$2:$A$9</c:f>
              <c:strCache>
                <c:ptCount val="6"/>
                <c:pt idx="0">
                  <c:v>BAE</c:v>
                </c:pt>
                <c:pt idx="1">
                  <c:v>Çin H.Cum.</c:v>
                </c:pt>
                <c:pt idx="2">
                  <c:v>Singapur</c:v>
                </c:pt>
                <c:pt idx="3">
                  <c:v>Hindistan</c:v>
                </c:pt>
                <c:pt idx="4">
                  <c:v>Mısır</c:v>
                </c:pt>
                <c:pt idx="5">
                  <c:v>Türkiye</c:v>
                </c:pt>
              </c:strCache>
            </c:strRef>
          </c:cat>
          <c:val>
            <c:numRef>
              <c:f>Sheet1!$D$2:$D$9</c:f>
              <c:numCache>
                <c:formatCode>General</c:formatCode>
                <c:ptCount val="7"/>
                <c:pt idx="0">
                  <c:v>8.1319999999999997</c:v>
                </c:pt>
                <c:pt idx="1">
                  <c:v>9.7240000000000002</c:v>
                </c:pt>
                <c:pt idx="2">
                  <c:v>4.0199999999999996</c:v>
                </c:pt>
                <c:pt idx="3">
                  <c:v>3.5649999999999999</c:v>
                </c:pt>
                <c:pt idx="4">
                  <c:v>2.0249999999999999</c:v>
                </c:pt>
                <c:pt idx="5">
                  <c:v>2.2759999999999998</c:v>
                </c:pt>
              </c:numCache>
            </c:numRef>
          </c:val>
          <c:extLst>
            <c:ext xmlns:c16="http://schemas.microsoft.com/office/drawing/2014/chart" uri="{C3380CC4-5D6E-409C-BE32-E72D297353CC}">
              <c16:uniqueId val="{00000002-D6D4-4D01-B219-3BDBBE77840C}"/>
            </c:ext>
          </c:extLst>
        </c:ser>
        <c:dLbls>
          <c:showLegendKey val="0"/>
          <c:showVal val="0"/>
          <c:showCatName val="0"/>
          <c:showSerName val="0"/>
          <c:showPercent val="0"/>
          <c:showBubbleSize val="0"/>
        </c:dLbls>
        <c:gapWidth val="219"/>
        <c:overlap val="-27"/>
        <c:axId val="224285056"/>
        <c:axId val="224286976"/>
      </c:barChart>
      <c:catAx>
        <c:axId val="224285056"/>
        <c:scaling>
          <c:orientation val="minMax"/>
        </c:scaling>
        <c:delete val="0"/>
        <c:axPos val="b"/>
        <c:title>
          <c:layout/>
          <c:overlay val="0"/>
          <c:spPr>
            <a:noFill/>
            <a:ln>
              <a:noFill/>
            </a:ln>
            <a:effectLst/>
          </c:spPr>
          <c:txPr>
            <a:bodyPr rot="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tr-TR"/>
          </a:p>
        </c:txPr>
        <c:crossAx val="224286976"/>
        <c:crosses val="autoZero"/>
        <c:auto val="1"/>
        <c:lblAlgn val="ctr"/>
        <c:lblOffset val="100"/>
        <c:noMultiLvlLbl val="0"/>
      </c:catAx>
      <c:valAx>
        <c:axId val="224286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r>
                  <a:rPr lang="tr-TR" dirty="0" smtClean="0">
                    <a:solidFill>
                      <a:schemeClr val="bg1"/>
                    </a:solidFill>
                  </a:rPr>
                  <a:t>Milyar </a:t>
                </a:r>
                <a:r>
                  <a:rPr lang="en-US" dirty="0" smtClean="0">
                    <a:solidFill>
                      <a:schemeClr val="bg1"/>
                    </a:solidFill>
                  </a:rPr>
                  <a:t>$</a:t>
                </a:r>
                <a:endParaRPr lang="en-US" dirty="0">
                  <a:solidFill>
                    <a:schemeClr val="bg1"/>
                  </a:solidFill>
                </a:endParaRPr>
              </a:p>
            </c:rich>
          </c:tx>
          <c:layout>
            <c:manualLayout>
              <c:xMode val="edge"/>
              <c:yMode val="edge"/>
              <c:x val="2.5720190729250698E-2"/>
              <c:y val="0.33667402146019298"/>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bg1"/>
                </a:solidFill>
                <a:latin typeface="+mn-lt"/>
                <a:ea typeface="+mn-ea"/>
                <a:cs typeface="+mn-cs"/>
              </a:defRPr>
            </a:pPr>
            <a:endParaRPr lang="tr-TR"/>
          </a:p>
        </c:txPr>
        <c:crossAx val="2242850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195" b="0" i="0" u="none" strike="noStrike" kern="1200" baseline="0">
                <a:solidFill>
                  <a:schemeClr val="bg1"/>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lang="en-US"/>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245734908136E-2"/>
          <c:y val="5.20790391898047E-2"/>
          <c:w val="0.56437729658792601"/>
          <c:h val="0.92633931251545898"/>
        </c:manualLayout>
      </c:layout>
      <c:barChart>
        <c:barDir val="col"/>
        <c:grouping val="clustered"/>
        <c:varyColors val="0"/>
        <c:ser>
          <c:idx val="0"/>
          <c:order val="0"/>
          <c:tx>
            <c:strRef>
              <c:f>Sheet1!$B$1</c:f>
              <c:strCache>
                <c:ptCount val="1"/>
                <c:pt idx="0">
                  <c:v>Petrol yağları ve bitümenli minerallerden elde edilen yağlar (ham)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23167</c:v>
                </c:pt>
              </c:numCache>
            </c:numRef>
          </c:val>
          <c:extLst>
            <c:ext xmlns:c16="http://schemas.microsoft.com/office/drawing/2014/chart" uri="{C3380CC4-5D6E-409C-BE32-E72D297353CC}">
              <c16:uniqueId val="{00000000-408C-44F3-B578-562295DF5B2C}"/>
            </c:ext>
          </c:extLst>
        </c:ser>
        <c:ser>
          <c:idx val="1"/>
          <c:order val="1"/>
          <c:tx>
            <c:strRef>
              <c:f>Sheet1!$C$1</c:f>
              <c:strCache>
                <c:ptCount val="1"/>
                <c:pt idx="0">
                  <c:v>Petrol yağları ve bitümenli minerallerden elde 
edilen yağlar (ham yağlar hariç)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31709</c:v>
                </c:pt>
              </c:numCache>
            </c:numRef>
          </c:val>
          <c:extLst>
            <c:ext xmlns:c16="http://schemas.microsoft.com/office/drawing/2014/chart" uri="{C3380CC4-5D6E-409C-BE32-E72D297353CC}">
              <c16:uniqueId val="{00000001-408C-44F3-B578-562295DF5B2C}"/>
            </c:ext>
          </c:extLst>
        </c:ser>
        <c:ser>
          <c:idx val="2"/>
          <c:order val="2"/>
          <c:tx>
            <c:strRef>
              <c:f>Sheet1!$D$1</c:f>
              <c:strCache>
                <c:ptCount val="1"/>
                <c:pt idx="0">
                  <c:v>Etilen polimerleri (ilk şekillerde)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11379</c:v>
                </c:pt>
              </c:numCache>
            </c:numRef>
          </c:val>
          <c:extLst>
            <c:ext xmlns:c16="http://schemas.microsoft.com/office/drawing/2014/chart" uri="{C3380CC4-5D6E-409C-BE32-E72D297353CC}">
              <c16:uniqueId val="{00000002-408C-44F3-B578-562295DF5B2C}"/>
            </c:ext>
          </c:extLst>
        </c:ser>
        <c:ser>
          <c:idx val="3"/>
          <c:order val="3"/>
          <c:tx>
            <c:strRef>
              <c:f>Sheet1!$E$1</c:f>
              <c:strCache>
                <c:ptCount val="1"/>
                <c:pt idx="0">
                  <c:v>Petrol gazları ve diğer gazlı hidrokarbonlar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4912</c:v>
                </c:pt>
              </c:numCache>
            </c:numRef>
          </c:val>
          <c:extLst>
            <c:ext xmlns:c16="http://schemas.microsoft.com/office/drawing/2014/chart" uri="{C3380CC4-5D6E-409C-BE32-E72D297353CC}">
              <c16:uniqueId val="{00000003-408C-44F3-B578-562295DF5B2C}"/>
            </c:ext>
          </c:extLst>
        </c:ser>
        <c:ser>
          <c:idx val="4"/>
          <c:order val="4"/>
          <c:tx>
            <c:strRef>
              <c:f>Sheet1!$F$1</c:f>
              <c:strCache>
                <c:ptCount val="1"/>
                <c:pt idx="0">
                  <c:v>Propilen ve diğer olefinlerin polimerleri (ilk 
şekillerde)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6263</c:v>
                </c:pt>
              </c:numCache>
            </c:numRef>
          </c:val>
          <c:extLst>
            <c:ext xmlns:c16="http://schemas.microsoft.com/office/drawing/2014/chart" uri="{C3380CC4-5D6E-409C-BE32-E72D297353CC}">
              <c16:uniqueId val="{00000004-408C-44F3-B578-562295DF5B2C}"/>
            </c:ext>
          </c:extLst>
        </c:ser>
        <c:ser>
          <c:idx val="5"/>
          <c:order val="5"/>
          <c:tx>
            <c:strRef>
              <c:f>Sheet1!$G$1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Ref>
          </c:val>
          <c:extLst>
            <c:ext xmlns:c16="http://schemas.microsoft.com/office/drawing/2014/chart" uri="{C3380CC4-5D6E-409C-BE32-E72D297353CC}">
              <c16:uniqueId val="{00000005-408C-44F3-B578-562295DF5B2C}"/>
            </c:ext>
          </c:extLst>
        </c:ser>
        <c:ser>
          <c:idx val="6"/>
          <c:order val="6"/>
          <c:tx>
            <c:strRef>
              <c:f>Sheet1!$H$1</c:f>
              <c:strCache>
                <c:ptCount val="1"/>
                <c:pt idx="0">
                  <c:v>Column2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Ref>
          </c:val>
          <c:extLst>
            <c:ext xmlns:c16="http://schemas.microsoft.com/office/drawing/2014/chart" uri="{C3380CC4-5D6E-409C-BE32-E72D297353CC}">
              <c16:uniqueId val="{00000006-408C-44F3-B578-562295DF5B2C}"/>
            </c:ext>
          </c:extLst>
        </c:ser>
        <c:ser>
          <c:idx val="7"/>
          <c:order val="7"/>
          <c:tx>
            <c:strRef>
              <c:f>Sheet1!$I$1</c:f>
              <c:strCache>
                <c:ptCount val="1"/>
                <c:pt idx="0">
                  <c:v>Column3</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Ref>
          </c:val>
          <c:extLst>
            <c:ext xmlns:c16="http://schemas.microsoft.com/office/drawing/2014/chart" uri="{C3380CC4-5D6E-409C-BE32-E72D297353CC}">
              <c16:uniqueId val="{00000007-408C-44F3-B578-562295DF5B2C}"/>
            </c:ext>
          </c:extLst>
        </c:ser>
        <c:ser>
          <c:idx val="8"/>
          <c:order val="8"/>
          <c:tx>
            <c:strRef>
              <c:f>Sheet1!$J$1</c:f>
              <c:strCache>
                <c:ptCount val="1"/>
                <c:pt idx="0">
                  <c:v>Column4</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Ref>
          </c:val>
          <c:extLst>
            <c:ext xmlns:c16="http://schemas.microsoft.com/office/drawing/2014/chart" uri="{C3380CC4-5D6E-409C-BE32-E72D297353CC}">
              <c16:uniqueId val="{00000008-408C-44F3-B578-562295DF5B2C}"/>
            </c:ext>
          </c:extLst>
        </c:ser>
        <c:ser>
          <c:idx val="9"/>
          <c:order val="9"/>
          <c:tx>
            <c:strRef>
              <c:f>Sheet1!$K$1</c:f>
              <c:strCache>
                <c:ptCount val="1"/>
                <c:pt idx="0">
                  <c:v>Column5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Ref>
          </c:val>
          <c:extLst>
            <c:ext xmlns:c16="http://schemas.microsoft.com/office/drawing/2014/chart" uri="{C3380CC4-5D6E-409C-BE32-E72D297353CC}">
              <c16:uniqueId val="{00000009-408C-44F3-B578-562295DF5B2C}"/>
            </c:ext>
          </c:extLst>
        </c:ser>
        <c:dLbls>
          <c:showLegendKey val="0"/>
          <c:showVal val="1"/>
          <c:showCatName val="0"/>
          <c:showSerName val="0"/>
          <c:showPercent val="0"/>
          <c:showBubbleSize val="0"/>
        </c:dLbls>
        <c:gapWidth val="219"/>
        <c:overlap val="-27"/>
        <c:axId val="224432128"/>
        <c:axId val="224433664"/>
      </c:barChart>
      <c:catAx>
        <c:axId val="224432128"/>
        <c:scaling>
          <c:orientation val="minMax"/>
        </c:scaling>
        <c:delete val="1"/>
        <c:axPos val="b"/>
        <c:numFmt formatCode="General" sourceLinked="1"/>
        <c:majorTickMark val="none"/>
        <c:minorTickMark val="none"/>
        <c:tickLblPos val="nextTo"/>
        <c:crossAx val="224433664"/>
        <c:crosses val="autoZero"/>
        <c:auto val="1"/>
        <c:lblAlgn val="ctr"/>
        <c:lblOffset val="100"/>
        <c:noMultiLvlLbl val="0"/>
      </c:catAx>
      <c:valAx>
        <c:axId val="224433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330" b="0" i="0" u="none" strike="noStrike" kern="1200" baseline="0">
                    <a:solidFill>
                      <a:schemeClr val="bg1"/>
                    </a:solidFill>
                    <a:latin typeface="+mn-lt"/>
                    <a:ea typeface="+mn-ea"/>
                    <a:cs typeface="+mn-cs"/>
                  </a:defRPr>
                </a:pPr>
                <a:r>
                  <a:rPr lang="tr-TR" dirty="0" smtClean="0"/>
                  <a:t>Milyar </a:t>
                </a:r>
                <a:r>
                  <a:rPr lang="en-US" dirty="0" smtClean="0"/>
                  <a:t>$</a:t>
                </a:r>
              </a:p>
            </c:rich>
          </c:tx>
          <c:layout>
            <c:manualLayout>
              <c:xMode val="edge"/>
              <c:yMode val="edge"/>
              <c:x val="1.8233021653543301E-2"/>
              <c:y val="0.42526169094333599"/>
            </c:manualLayout>
          </c:layout>
          <c:overlay val="0"/>
          <c:spPr>
            <a:noFill/>
            <a:ln>
              <a:noFill/>
            </a:ln>
            <a:effectLst/>
          </c:spPr>
          <c:txPr>
            <a:bodyPr rot="-5400000" spcFirstLastPara="1" vertOverflow="ellipsis" vert="horz" wrap="square" anchor="ctr" anchorCtr="1"/>
            <a:lstStyle/>
            <a:p>
              <a:pPr>
                <a:defRPr lang="en-US" sz="1330" b="0" i="0" u="none" strike="noStrike" kern="1200" baseline="0">
                  <a:solidFill>
                    <a:schemeClr val="bg1"/>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bg1"/>
                </a:solidFill>
                <a:latin typeface="+mn-lt"/>
                <a:ea typeface="+mn-ea"/>
                <a:cs typeface="+mn-cs"/>
              </a:defRPr>
            </a:pPr>
            <a:endParaRPr lang="tr-TR"/>
          </a:p>
        </c:txPr>
        <c:crossAx val="224432128"/>
        <c:crosses val="autoZero"/>
        <c:crossBetween val="between"/>
      </c:valAx>
      <c:spPr>
        <a:noFill/>
        <a:ln>
          <a:noFill/>
        </a:ln>
        <a:effectLst/>
      </c:spPr>
    </c:plotArea>
    <c:legend>
      <c:legendPos val="tr"/>
      <c:layout>
        <c:manualLayout>
          <c:xMode val="edge"/>
          <c:yMode val="edge"/>
          <c:x val="0.66774163385826768"/>
          <c:y val="3.0497591010494852E-2"/>
          <c:w val="0.32600836614173229"/>
          <c:h val="0.94863917507618412"/>
        </c:manualLayout>
      </c:layout>
      <c:overlay val="0"/>
      <c:spPr>
        <a:noFill/>
        <a:ln w="0">
          <a:solidFill>
            <a:schemeClr val="tx1"/>
          </a:solidFill>
        </a:ln>
        <a:effectLst/>
      </c:spPr>
      <c:txPr>
        <a:bodyPr rot="0" spcFirstLastPara="1" vertOverflow="ellipsis" vert="horz" wrap="square" anchor="ctr" anchorCtr="1"/>
        <a:lstStyle/>
        <a:p>
          <a:pPr>
            <a:defRPr lang="en-US" sz="1400" b="0" i="0" u="none" strike="noStrike" kern="1200" baseline="0">
              <a:solidFill>
                <a:schemeClr val="bg1"/>
              </a:solidFill>
              <a:latin typeface="+mn-lt"/>
              <a:ea typeface="+mn-ea"/>
              <a:cs typeface="+mn-cs"/>
            </a:defRPr>
          </a:pPr>
          <a:endParaRPr lang="tr-TR"/>
        </a:p>
      </c:txPr>
    </c:legend>
    <c:plotVisOnly val="1"/>
    <c:dispBlanksAs val="gap"/>
    <c:showDLblsOverMax val="0"/>
  </c:chart>
  <c:spPr>
    <a:noFill/>
    <a:ln>
      <a:noFill/>
    </a:ln>
    <a:effectLst/>
  </c:spPr>
  <c:txPr>
    <a:bodyPr/>
    <a:lstStyle/>
    <a:p>
      <a:pPr>
        <a:defRPr lang="en-US">
          <a:solidFill>
            <a:schemeClr val="bg1"/>
          </a:solidFill>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İhracat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2016</c:v>
                </c:pt>
                <c:pt idx="1">
                  <c:v>2017</c:v>
                </c:pt>
                <c:pt idx="2">
                  <c:v>2018</c:v>
                </c:pt>
              </c:numCache>
            </c:numRef>
          </c:cat>
          <c:val>
            <c:numRef>
              <c:f>Sheet1!$B$2:$B$5</c:f>
              <c:numCache>
                <c:formatCode>General</c:formatCode>
                <c:ptCount val="3"/>
                <c:pt idx="0">
                  <c:v>3172</c:v>
                </c:pt>
                <c:pt idx="1">
                  <c:v>2735</c:v>
                </c:pt>
                <c:pt idx="2">
                  <c:v>2636</c:v>
                </c:pt>
              </c:numCache>
            </c:numRef>
          </c:val>
          <c:extLst>
            <c:ext xmlns:c16="http://schemas.microsoft.com/office/drawing/2014/chart" uri="{C3380CC4-5D6E-409C-BE32-E72D297353CC}">
              <c16:uniqueId val="{00000000-2FE6-4A93-8351-2BDBEB279EE4}"/>
            </c:ext>
          </c:extLst>
        </c:ser>
        <c:ser>
          <c:idx val="1"/>
          <c:order val="1"/>
          <c:tx>
            <c:strRef>
              <c:f>Sheet1!$C$1</c:f>
              <c:strCache>
                <c:ptCount val="1"/>
                <c:pt idx="0">
                  <c:v>İthalat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2016</c:v>
                </c:pt>
                <c:pt idx="1">
                  <c:v>2017</c:v>
                </c:pt>
                <c:pt idx="2">
                  <c:v>2018</c:v>
                </c:pt>
              </c:numCache>
            </c:numRef>
          </c:cat>
          <c:val>
            <c:numRef>
              <c:f>Sheet1!$C$2:$C$5</c:f>
              <c:numCache>
                <c:formatCode>General</c:formatCode>
                <c:ptCount val="3"/>
                <c:pt idx="0">
                  <c:v>2110</c:v>
                </c:pt>
                <c:pt idx="1">
                  <c:v>2110</c:v>
                </c:pt>
                <c:pt idx="2">
                  <c:v>2318</c:v>
                </c:pt>
              </c:numCache>
            </c:numRef>
          </c:val>
          <c:extLst>
            <c:ext xmlns:c16="http://schemas.microsoft.com/office/drawing/2014/chart" uri="{C3380CC4-5D6E-409C-BE32-E72D297353CC}">
              <c16:uniqueId val="{00000001-2FE6-4A93-8351-2BDBEB279EE4}"/>
            </c:ext>
          </c:extLst>
        </c:ser>
        <c:ser>
          <c:idx val="2"/>
          <c:order val="2"/>
          <c:tx>
            <c:strRef>
              <c:f>Sheet1!$D$1</c:f>
              <c:strCache>
                <c:ptCount val="1"/>
                <c:pt idx="0">
                  <c:v>Hacim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numRef>
              <c:f>Sheet1!$A$2:$A$5</c:f>
              <c:numCache>
                <c:formatCode>General</c:formatCode>
                <c:ptCount val="3"/>
                <c:pt idx="0">
                  <c:v>2016</c:v>
                </c:pt>
                <c:pt idx="1">
                  <c:v>2017</c:v>
                </c:pt>
                <c:pt idx="2">
                  <c:v>2018</c:v>
                </c:pt>
              </c:numCache>
            </c:numRef>
          </c:cat>
          <c:val>
            <c:numRef>
              <c:f>Sheet1!$D$2:$D$5</c:f>
              <c:numCache>
                <c:formatCode>General</c:formatCode>
                <c:ptCount val="3"/>
                <c:pt idx="0">
                  <c:v>5007</c:v>
                </c:pt>
                <c:pt idx="1">
                  <c:v>4845</c:v>
                </c:pt>
                <c:pt idx="2">
                  <c:v>4954</c:v>
                </c:pt>
              </c:numCache>
            </c:numRef>
          </c:val>
          <c:extLst>
            <c:ext xmlns:c16="http://schemas.microsoft.com/office/drawing/2014/chart" uri="{C3380CC4-5D6E-409C-BE32-E72D297353CC}">
              <c16:uniqueId val="{00000002-2FE6-4A93-8351-2BDBEB279EE4}"/>
            </c:ext>
          </c:extLst>
        </c:ser>
        <c:ser>
          <c:idx val="3"/>
          <c:order val="3"/>
          <c:tx>
            <c:strRef>
              <c:f>Sheet1!$E$1</c:f>
              <c:strCache>
                <c:ptCount val="1"/>
                <c:pt idx="0">
                  <c:v>Denge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2016</c:v>
                </c:pt>
                <c:pt idx="1">
                  <c:v>2017</c:v>
                </c:pt>
                <c:pt idx="2">
                  <c:v>2018</c:v>
                </c:pt>
              </c:numCache>
            </c:numRef>
          </c:cat>
          <c:val>
            <c:numRef>
              <c:f>Sheet1!$E$2:$E$5</c:f>
              <c:numCache>
                <c:formatCode>General</c:formatCode>
                <c:ptCount val="3"/>
                <c:pt idx="0">
                  <c:v>1337</c:v>
                </c:pt>
                <c:pt idx="1">
                  <c:v>625</c:v>
                </c:pt>
                <c:pt idx="2">
                  <c:v>318</c:v>
                </c:pt>
              </c:numCache>
            </c:numRef>
          </c:val>
          <c:extLst>
            <c:ext xmlns:c16="http://schemas.microsoft.com/office/drawing/2014/chart" uri="{C3380CC4-5D6E-409C-BE32-E72D297353CC}">
              <c16:uniqueId val="{00000003-2FE6-4A93-8351-2BDBEB279EE4}"/>
            </c:ext>
          </c:extLst>
        </c:ser>
        <c:dLbls>
          <c:showLegendKey val="0"/>
          <c:showVal val="1"/>
          <c:showCatName val="0"/>
          <c:showSerName val="0"/>
          <c:showPercent val="0"/>
          <c:showBubbleSize val="0"/>
        </c:dLbls>
        <c:gapWidth val="219"/>
        <c:overlap val="-27"/>
        <c:axId val="224625408"/>
        <c:axId val="224626944"/>
      </c:barChart>
      <c:catAx>
        <c:axId val="22462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bg1"/>
                </a:solidFill>
                <a:latin typeface="+mn-lt"/>
                <a:ea typeface="+mn-ea"/>
                <a:cs typeface="+mn-cs"/>
              </a:defRPr>
            </a:pPr>
            <a:endParaRPr lang="tr-TR"/>
          </a:p>
        </c:txPr>
        <c:crossAx val="224626944"/>
        <c:crosses val="autoZero"/>
        <c:auto val="1"/>
        <c:lblAlgn val="ctr"/>
        <c:lblOffset val="100"/>
        <c:noMultiLvlLbl val="0"/>
      </c:catAx>
      <c:valAx>
        <c:axId val="224626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330" b="0" i="0" u="none" strike="noStrike" kern="1200" baseline="0">
                    <a:solidFill>
                      <a:schemeClr val="bg1"/>
                    </a:solidFill>
                    <a:latin typeface="+mn-lt"/>
                    <a:ea typeface="+mn-ea"/>
                    <a:cs typeface="+mn-cs"/>
                  </a:defRPr>
                </a:pPr>
                <a:r>
                  <a:rPr lang="en-US"/>
                  <a:t>Milyon $</a:t>
                </a:r>
              </a:p>
            </c:rich>
          </c:tx>
          <c:layout>
            <c:manualLayout>
              <c:xMode val="edge"/>
              <c:yMode val="edge"/>
              <c:x val="3.4549274338286202E-3"/>
              <c:y val="0.41432086614173202"/>
            </c:manualLayout>
          </c:layout>
          <c:overlay val="0"/>
          <c:spPr>
            <a:noFill/>
            <a:ln>
              <a:noFill/>
            </a:ln>
            <a:effectLst/>
          </c:spPr>
          <c:txPr>
            <a:bodyPr rot="-5400000" spcFirstLastPara="1" vertOverflow="ellipsis" vert="horz" wrap="square" anchor="ctr" anchorCtr="1"/>
            <a:lstStyle/>
            <a:p>
              <a:pPr>
                <a:defRPr lang="en-US" sz="1330" b="0" i="0" u="none" strike="noStrike" kern="1200" baseline="0">
                  <a:solidFill>
                    <a:schemeClr val="bg1"/>
                  </a:solidFill>
                  <a:latin typeface="+mn-lt"/>
                  <a:ea typeface="+mn-ea"/>
                  <a:cs typeface="+mn-cs"/>
                </a:defRPr>
              </a:pPr>
              <a:endParaRPr lang="tr-TR"/>
            </a:p>
          </c:txPr>
        </c:title>
        <c:numFmt formatCode="General" sourceLinked="1"/>
        <c:majorTickMark val="none"/>
        <c:minorTickMark val="none"/>
        <c:tickLblPos val="nextTo"/>
        <c:spPr>
          <a:solidFill>
            <a:schemeClr val="tx1"/>
          </a:solidFill>
          <a:ln>
            <a:noFill/>
          </a:ln>
          <a:effectLst/>
        </c:spPr>
        <c:txPr>
          <a:bodyPr rot="-60000000" spcFirstLastPara="1" vertOverflow="ellipsis" vert="horz" wrap="square" anchor="ctr" anchorCtr="1"/>
          <a:lstStyle/>
          <a:p>
            <a:pPr>
              <a:defRPr lang="en-US" sz="1195" b="0" i="0" u="none" strike="noStrike" kern="1200" baseline="0">
                <a:solidFill>
                  <a:schemeClr val="bg1"/>
                </a:solidFill>
                <a:latin typeface="+mn-lt"/>
                <a:ea typeface="+mn-ea"/>
                <a:cs typeface="+mn-cs"/>
              </a:defRPr>
            </a:pPr>
            <a:endParaRPr lang="tr-TR"/>
          </a:p>
        </c:txPr>
        <c:crossAx val="224625408"/>
        <c:crosses val="autoZero"/>
        <c:crossBetween val="between"/>
      </c:valAx>
      <c:spPr>
        <a:noFill/>
        <a:ln>
          <a:noFill/>
        </a:ln>
        <a:effectLst/>
      </c:spPr>
    </c:plotArea>
    <c:legend>
      <c:legendPos val="r"/>
      <c:layout>
        <c:manualLayout>
          <c:xMode val="edge"/>
          <c:yMode val="edge"/>
          <c:x val="0.83586183844940698"/>
          <c:y val="0.36775594251376498"/>
          <c:w val="0.157228306682936"/>
          <c:h val="0.31852946835592921"/>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bg1"/>
              </a:solidFill>
              <a:latin typeface="+mn-lt"/>
              <a:ea typeface="+mn-ea"/>
              <a:cs typeface="+mn-cs"/>
            </a:defRPr>
          </a:pPr>
          <a:endParaRPr lang="tr-TR"/>
        </a:p>
      </c:txPr>
    </c:legend>
    <c:plotVisOnly val="1"/>
    <c:dispBlanksAs val="gap"/>
    <c:showDLblsOverMax val="0"/>
  </c:chart>
  <c:spPr>
    <a:noFill/>
    <a:ln>
      <a:noFill/>
    </a:ln>
    <a:effectLst/>
  </c:spPr>
  <c:txPr>
    <a:bodyPr/>
    <a:lstStyle/>
    <a:p>
      <a:pPr>
        <a:defRPr lang="en-US">
          <a:solidFill>
            <a:schemeClr val="bg1"/>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0D929-D8BC-4BD2-8665-CCB4884CF084}"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D1173-65E6-4329-B115-C429B6379094}" type="slidenum">
              <a:rPr lang="en-US" smtClean="0"/>
              <a:t>‹#›</a:t>
            </a:fld>
            <a:endParaRPr lang="en-US"/>
          </a:p>
        </p:txBody>
      </p:sp>
    </p:spTree>
    <p:extLst>
      <p:ext uri="{BB962C8B-B14F-4D97-AF65-F5344CB8AC3E}">
        <p14:creationId xmlns:p14="http://schemas.microsoft.com/office/powerpoint/2010/main" val="190753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D1173-65E6-4329-B115-C429B637909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D1173-65E6-4329-B115-C429B6379094}"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46C3-081D-4D2E-B8E4-327927640B63}"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039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7302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818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2255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6486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4327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933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7245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64083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6624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9474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28590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2340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16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2687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99058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0906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6184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1121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0826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1265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321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9D46C3-081D-4D2E-B8E4-327927640B63}"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1485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0722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65304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9042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0499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8030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859987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32352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07854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485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9D46C3-081D-4D2E-B8E4-327927640B63}"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0652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022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46C3-081D-4D2E-B8E4-327927640B63}"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DC1A3-BC05-4C50-B39C-4D61E84C66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9D46C3-081D-4D2E-B8E4-327927640B63}" type="datetimeFigureOut">
              <a:rPr lang="en-US" smtClean="0"/>
              <a:t>6/24/2022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0DC1A3-BC05-4C50-B39C-4D61E84C66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6403752"/>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9D46C3-081D-4D2E-B8E4-327927640B63}" type="datetimeFigureOut">
              <a:rPr lang="en-US" smtClean="0">
                <a:solidFill>
                  <a:prstClr val="white">
                    <a:tint val="75000"/>
                    <a:alpha val="60000"/>
                  </a:prstClr>
                </a:solidFill>
              </a:rPr>
              <a:pPr/>
              <a:t>6/24/2022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0DC1A3-BC05-4C50-B39C-4D61E84C665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605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rodenh.k@gmail.co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83579" y="2888875"/>
            <a:ext cx="1970965" cy="1400530"/>
          </a:xfrm>
        </p:spPr>
        <p:txBody>
          <a:bodyPr/>
          <a:lstStyle/>
          <a:p>
            <a:endParaRPr lang="tr-TR" dirty="0"/>
          </a:p>
        </p:txBody>
      </p:sp>
      <p:sp>
        <p:nvSpPr>
          <p:cNvPr id="4" name="TextBox 11"/>
          <p:cNvSpPr txBox="1">
            <a:spLocks noGrp="1"/>
          </p:cNvSpPr>
          <p:nvPr>
            <p:ph idx="1"/>
          </p:nvPr>
        </p:nvSpPr>
        <p:spPr>
          <a:xfrm>
            <a:off x="350005" y="1829684"/>
            <a:ext cx="5341197" cy="3518912"/>
          </a:xfrm>
          <a:prstGeom prst="rect">
            <a:avLst/>
          </a:prstGeom>
          <a:noFill/>
        </p:spPr>
        <p:txBody>
          <a:bodyPr wrap="square" rtlCol="0">
            <a:spAutoFit/>
          </a:bodyPr>
          <a:lstStyle/>
          <a:p>
            <a:pPr marL="0" indent="0">
              <a:lnSpc>
                <a:spcPct val="150000"/>
              </a:lnSpc>
              <a:buNone/>
            </a:pPr>
            <a:r>
              <a:rPr lang="tr-TR" sz="2400" spc="300" dirty="0" smtClean="0">
                <a:solidFill>
                  <a:srgbClr val="FF0000"/>
                </a:solidFill>
                <a:latin typeface="Times New Roman" panose="02020603050405020304" pitchFamily="18" charset="0"/>
                <a:cs typeface="Times New Roman" panose="02020603050405020304" pitchFamily="18" charset="0"/>
              </a:rPr>
              <a:t>BURSA</a:t>
            </a:r>
          </a:p>
          <a:p>
            <a:pPr marL="0" indent="0">
              <a:lnSpc>
                <a:spcPct val="150000"/>
              </a:lnSpc>
              <a:buNone/>
            </a:pPr>
            <a:r>
              <a:rPr lang="tr-TR" spc="300" dirty="0" smtClean="0">
                <a:solidFill>
                  <a:srgbClr val="FF0000"/>
                </a:solidFill>
                <a:latin typeface="Times New Roman" panose="02020603050405020304" pitchFamily="18" charset="0"/>
                <a:cs typeface="Times New Roman" panose="02020603050405020304" pitchFamily="18" charset="0"/>
              </a:rPr>
              <a:t>GENÇ TİCARET KÖPRÜSÜ</a:t>
            </a:r>
          </a:p>
          <a:p>
            <a:pPr marL="0" indent="0">
              <a:lnSpc>
                <a:spcPct val="150000"/>
              </a:lnSpc>
              <a:buNone/>
            </a:pPr>
            <a:r>
              <a:rPr lang="tr-TR" b="1" spc="300" dirty="0">
                <a:solidFill>
                  <a:srgbClr val="FF0000"/>
                </a:solidFill>
                <a:latin typeface="Times New Roman" panose="02020603050405020304" pitchFamily="18" charset="0"/>
                <a:cs typeface="Times New Roman" panose="02020603050405020304" pitchFamily="18" charset="0"/>
              </a:rPr>
              <a:t>2</a:t>
            </a:r>
            <a:r>
              <a:rPr lang="tr-TR" b="1" spc="300" dirty="0" smtClean="0">
                <a:solidFill>
                  <a:srgbClr val="FF0000"/>
                </a:solidFill>
                <a:latin typeface="Times New Roman" panose="02020603050405020304" pitchFamily="18" charset="0"/>
                <a:cs typeface="Times New Roman" panose="02020603050405020304" pitchFamily="18" charset="0"/>
              </a:rPr>
              <a:t>. ÜLKE SUNUM YARIŞMASI</a:t>
            </a:r>
            <a:r>
              <a:rPr lang="tr-TR" sz="4400" b="1" dirty="0" smtClean="0">
                <a:solidFill>
                  <a:srgbClr val="FF0000"/>
                </a:solidFill>
                <a:latin typeface="Times New Roman" panose="02020603050405020304" pitchFamily="18" charset="0"/>
                <a:cs typeface="Times New Roman" panose="02020603050405020304" pitchFamily="18" charset="0"/>
              </a:rPr>
              <a:t/>
            </a:r>
            <a:br>
              <a:rPr lang="tr-TR" sz="4400" b="1" dirty="0" smtClean="0">
                <a:solidFill>
                  <a:srgbClr val="FF0000"/>
                </a:solidFill>
                <a:latin typeface="Times New Roman" panose="02020603050405020304" pitchFamily="18" charset="0"/>
                <a:cs typeface="Times New Roman" panose="02020603050405020304" pitchFamily="18" charset="0"/>
              </a:rPr>
            </a:br>
            <a:endParaRPr lang="en-US" sz="1400" spc="3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tr-TR" spc="300" dirty="0" smtClean="0">
                <a:solidFill>
                  <a:srgbClr val="FF0000"/>
                </a:solidFill>
                <a:latin typeface="Times New Roman" panose="02020603050405020304" pitchFamily="18" charset="0"/>
                <a:cs typeface="Times New Roman" panose="02020603050405020304" pitchFamily="18" charset="0"/>
              </a:rPr>
              <a:t>Ülke : </a:t>
            </a:r>
            <a:r>
              <a:rPr lang="en-US" b="1" dirty="0">
                <a:solidFill>
                  <a:srgbClr val="CC0000"/>
                </a:solidFill>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Suudi Arabistan </a:t>
            </a:r>
            <a:endParaRPr lang="tr-TR" dirty="0" smtClean="0">
              <a:solidFill>
                <a:srgbClr val="FF0000"/>
              </a:solidFill>
              <a:latin typeface="Times New Roman" pitchFamily="18" charset="0"/>
              <a:cs typeface="Times New Roman" pitchFamily="18" charset="0"/>
            </a:endParaRPr>
          </a:p>
          <a:p>
            <a:pPr marL="0" indent="0">
              <a:buNone/>
            </a:pPr>
            <a:r>
              <a:rPr lang="tr-TR" spc="300" dirty="0" smtClean="0">
                <a:solidFill>
                  <a:srgbClr val="FF0000"/>
                </a:solidFill>
                <a:latin typeface="Times New Roman" panose="02020603050405020304" pitchFamily="18" charset="0"/>
                <a:cs typeface="Times New Roman" panose="02020603050405020304" pitchFamily="18" charset="0"/>
              </a:rPr>
              <a:t>Yarışmacı</a:t>
            </a:r>
            <a:r>
              <a:rPr lang="en-US" spc="300" dirty="0" smtClean="0">
                <a:solidFill>
                  <a:srgbClr val="FF0000"/>
                </a:solidFill>
                <a:latin typeface="Times New Roman" panose="02020603050405020304" pitchFamily="18" charset="0"/>
                <a:cs typeface="Times New Roman" panose="02020603050405020304" pitchFamily="18" charset="0"/>
              </a:rPr>
              <a:t>:</a:t>
            </a:r>
            <a:r>
              <a:rPr lang="tr-TR" spc="300" dirty="0" smtClean="0">
                <a:solidFill>
                  <a:srgbClr val="FF0000"/>
                </a:solidFill>
                <a:latin typeface="Times New Roman" panose="02020603050405020304" pitchFamily="18" charset="0"/>
                <a:cs typeface="Times New Roman" panose="02020603050405020304" pitchFamily="18" charset="0"/>
              </a:rPr>
              <a:t> </a:t>
            </a:r>
            <a:r>
              <a:rPr lang="tr-TR" spc="300" dirty="0" err="1" smtClean="0">
                <a:solidFill>
                  <a:srgbClr val="FF0000"/>
                </a:solidFill>
                <a:latin typeface="Times New Roman" panose="02020603050405020304" pitchFamily="18" charset="0"/>
                <a:cs typeface="Times New Roman" panose="02020603050405020304" pitchFamily="18" charset="0"/>
              </a:rPr>
              <a:t>Rudaina</a:t>
            </a:r>
            <a:r>
              <a:rPr lang="tr-TR" spc="300" dirty="0" smtClean="0">
                <a:solidFill>
                  <a:srgbClr val="FF0000"/>
                </a:solidFill>
                <a:latin typeface="Times New Roman" panose="02020603050405020304" pitchFamily="18" charset="0"/>
                <a:cs typeface="Times New Roman" panose="02020603050405020304" pitchFamily="18" charset="0"/>
              </a:rPr>
              <a:t> KADI</a:t>
            </a:r>
            <a:endParaRPr lang="tr-TR" spc="3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tr-TR" spc="300" dirty="0" smtClean="0">
                <a:solidFill>
                  <a:srgbClr val="FF0000"/>
                </a:solidFill>
                <a:latin typeface="Times New Roman" panose="02020603050405020304" pitchFamily="18" charset="0"/>
                <a:cs typeface="Times New Roman" panose="02020603050405020304" pitchFamily="18" charset="0"/>
              </a:rPr>
              <a:t>Bölüm     </a:t>
            </a:r>
            <a:r>
              <a:rPr lang="tr-TR" sz="2400" spc="300" dirty="0" smtClean="0">
                <a:solidFill>
                  <a:srgbClr val="FF0000"/>
                </a:solidFill>
                <a:latin typeface="Arial" panose="020B0604020202020204" pitchFamily="34" charset="0"/>
                <a:cs typeface="Arial" panose="020B0604020202020204" pitchFamily="34" charset="0"/>
              </a:rPr>
              <a:t>: </a:t>
            </a:r>
            <a:r>
              <a:rPr lang="tr-TR" sz="2400" spc="300" dirty="0" smtClean="0">
                <a:solidFill>
                  <a:srgbClr val="FF0000"/>
                </a:solidFill>
                <a:latin typeface="Times New Roman" panose="02020603050405020304" pitchFamily="18" charset="0"/>
                <a:cs typeface="Times New Roman" panose="02020603050405020304" pitchFamily="18" charset="0"/>
              </a:rPr>
              <a:t>Gıda mühendisliği  </a:t>
            </a:r>
            <a:endParaRPr lang="en-US" sz="2400" spc="300" dirty="0">
              <a:solidFill>
                <a:srgbClr val="FF0000"/>
              </a:solidFill>
              <a:latin typeface="Times New Roman" panose="02020603050405020304" pitchFamily="18" charset="0"/>
              <a:cs typeface="Times New Roman" panose="02020603050405020304" pitchFamily="18"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505" y="342310"/>
            <a:ext cx="1155137" cy="67235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792" y="342270"/>
            <a:ext cx="1224932" cy="67239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849" y="5552833"/>
            <a:ext cx="3427660" cy="1272728"/>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026" y="5552833"/>
            <a:ext cx="2485781" cy="111523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9954" y="1416392"/>
            <a:ext cx="5909202" cy="4136441"/>
          </a:xfrm>
          <a:prstGeom prst="rect">
            <a:avLst/>
          </a:prstGeom>
          <a:ln>
            <a:noFill/>
          </a:ln>
          <a:effectLst>
            <a:softEdge rad="11250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5720" y="284013"/>
            <a:ext cx="1521196" cy="788947"/>
          </a:xfrm>
          <a:prstGeom prst="rect">
            <a:avLst/>
          </a:prstGeom>
        </p:spPr>
      </p:pic>
    </p:spTree>
    <p:extLst>
      <p:ext uri="{BB962C8B-B14F-4D97-AF65-F5344CB8AC3E}">
        <p14:creationId xmlns:p14="http://schemas.microsoft.com/office/powerpoint/2010/main" val="153192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C00000"/>
                </a:solidFill>
              </a:rPr>
              <a:t>İthalatında Başlıca </a:t>
            </a:r>
            <a:r>
              <a:rPr lang="tr-TR" dirty="0">
                <a:solidFill>
                  <a:srgbClr val="C00000"/>
                </a:solidFill>
              </a:rPr>
              <a:t>Ü</a:t>
            </a:r>
            <a:r>
              <a:rPr lang="tr-TR" dirty="0" smtClean="0">
                <a:solidFill>
                  <a:srgbClr val="C00000"/>
                </a:solidFill>
              </a:rPr>
              <a:t>rünler</a:t>
            </a:r>
            <a:r>
              <a:rPr lang="en-US" dirty="0" smtClean="0">
                <a:solidFill>
                  <a:srgbClr val="C00000"/>
                </a:solidFill>
              </a:rPr>
              <a:t> </a:t>
            </a:r>
            <a:r>
              <a:rPr lang="en-US" sz="2000" dirty="0" smtClean="0">
                <a:solidFill>
                  <a:srgbClr val="C00000"/>
                </a:solidFill>
              </a:rPr>
              <a:t>(</a:t>
            </a:r>
            <a:r>
              <a:rPr lang="ar-EG" sz="2000" dirty="0" smtClean="0">
                <a:solidFill>
                  <a:srgbClr val="C00000"/>
                </a:solidFill>
              </a:rPr>
              <a:t>2018</a:t>
            </a:r>
            <a:r>
              <a:rPr lang="en-US" sz="2000" dirty="0" smtClean="0">
                <a:solidFill>
                  <a:srgbClr val="C00000"/>
                </a:solidFill>
              </a:rPr>
              <a:t>)</a:t>
            </a:r>
            <a:endParaRPr lang="en-US" sz="2000"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9093505"/>
              </p:ext>
            </p:extLst>
          </p:nvPr>
        </p:nvGraphicFramePr>
        <p:xfrm>
          <a:off x="543977" y="1589020"/>
          <a:ext cx="12094528" cy="45133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C00000"/>
                </a:solidFill>
              </a:rPr>
              <a:t>İhracatında Başlıca </a:t>
            </a:r>
            <a:r>
              <a:rPr lang="tr-TR" dirty="0">
                <a:solidFill>
                  <a:srgbClr val="C00000"/>
                </a:solidFill>
              </a:rPr>
              <a:t>Ü</a:t>
            </a:r>
            <a:r>
              <a:rPr lang="tr-TR" dirty="0" smtClean="0">
                <a:solidFill>
                  <a:srgbClr val="C00000"/>
                </a:solidFill>
              </a:rPr>
              <a:t>lkeler</a:t>
            </a:r>
            <a:endParaRPr lang="en-US"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6234934"/>
              </p:ext>
            </p:extLst>
          </p:nvPr>
        </p:nvGraphicFramePr>
        <p:xfrm>
          <a:off x="399449" y="1152983"/>
          <a:ext cx="11501120" cy="5720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0426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C00000"/>
                </a:solidFill>
              </a:rPr>
              <a:t>İhracatında Başlıca </a:t>
            </a:r>
            <a:r>
              <a:rPr lang="tr-TR" dirty="0">
                <a:solidFill>
                  <a:srgbClr val="C00000"/>
                </a:solidFill>
              </a:rPr>
              <a:t>Ü</a:t>
            </a:r>
            <a:r>
              <a:rPr lang="tr-TR" dirty="0" smtClean="0">
                <a:solidFill>
                  <a:srgbClr val="C00000"/>
                </a:solidFill>
              </a:rPr>
              <a:t>rünler </a:t>
            </a:r>
            <a:r>
              <a:rPr lang="en-US" sz="2000" dirty="0" smtClean="0">
                <a:solidFill>
                  <a:srgbClr val="C00000"/>
                </a:solidFill>
              </a:rPr>
              <a:t>(</a:t>
            </a:r>
            <a:r>
              <a:rPr lang="ar-EG" sz="2000" dirty="0" smtClean="0">
                <a:solidFill>
                  <a:srgbClr val="C00000"/>
                </a:solidFill>
              </a:rPr>
              <a:t>2018</a:t>
            </a:r>
            <a:r>
              <a:rPr lang="en-US" sz="2000" dirty="0" smtClean="0">
                <a:solidFill>
                  <a:srgbClr val="C00000"/>
                </a:solidFill>
              </a:rPr>
              <a:t>)</a:t>
            </a:r>
            <a:endParaRPr lang="en-US" dirty="0">
              <a:solidFill>
                <a:srgbClr val="C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36189391"/>
              </p:ext>
            </p:extLst>
          </p:nvPr>
        </p:nvGraphicFramePr>
        <p:xfrm>
          <a:off x="0" y="1241659"/>
          <a:ext cx="12192000" cy="4997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smtClean="0">
                <a:solidFill>
                  <a:srgbClr val="C00000"/>
                </a:solidFill>
              </a:rPr>
              <a:t>Türkiye’nin arabistan ile Ticareti</a:t>
            </a:r>
            <a:endParaRPr lang="en-US" sz="4000"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3991407"/>
              </p:ext>
            </p:extLst>
          </p:nvPr>
        </p:nvGraphicFramePr>
        <p:xfrm>
          <a:off x="646112" y="1320800"/>
          <a:ext cx="11027728" cy="54051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3600" dirty="0" smtClean="0">
                <a:solidFill>
                  <a:srgbClr val="C00000"/>
                </a:solidFill>
              </a:rPr>
              <a:t>Türkiye’nin Arabistana En Çok İhraç </a:t>
            </a:r>
            <a:r>
              <a:rPr lang="tr-TR" sz="3600" dirty="0">
                <a:solidFill>
                  <a:srgbClr val="C00000"/>
                </a:solidFill>
              </a:rPr>
              <a:t>E</a:t>
            </a:r>
            <a:r>
              <a:rPr lang="tr-TR" sz="3600" dirty="0" smtClean="0">
                <a:solidFill>
                  <a:srgbClr val="C00000"/>
                </a:solidFill>
              </a:rPr>
              <a:t>ttiği Ürünler </a:t>
            </a:r>
            <a:r>
              <a:rPr lang="tr-TR" sz="2000" dirty="0" smtClean="0">
                <a:solidFill>
                  <a:srgbClr val="C00000"/>
                </a:solidFill>
              </a:rPr>
              <a:t>(2018)</a:t>
            </a:r>
            <a:endParaRPr lang="en-US" sz="2000" dirty="0">
              <a:solidFill>
                <a:srgbClr val="C00000"/>
              </a:solidFill>
            </a:endParaRPr>
          </a:p>
        </p:txBody>
      </p:sp>
      <p:sp>
        <p:nvSpPr>
          <p:cNvPr id="14" name="TextBox 13"/>
          <p:cNvSpPr txBox="1"/>
          <p:nvPr/>
        </p:nvSpPr>
        <p:spPr>
          <a:xfrm>
            <a:off x="396816" y="4563375"/>
            <a:ext cx="2329132" cy="369332"/>
          </a:xfrm>
          <a:prstGeom prst="rect">
            <a:avLst/>
          </a:prstGeom>
          <a:noFill/>
        </p:spPr>
        <p:txBody>
          <a:bodyPr wrap="square" rtlCol="0">
            <a:spAutoFit/>
          </a:bodyPr>
          <a:lstStyle/>
          <a:p>
            <a:r>
              <a:rPr lang="tr-TR" dirty="0" smtClean="0">
                <a:solidFill>
                  <a:srgbClr val="C00000"/>
                </a:solidFill>
              </a:rPr>
              <a:t>Organik bal</a:t>
            </a:r>
            <a:endParaRPr lang="en-US" dirty="0">
              <a:solidFill>
                <a:srgbClr val="C0000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512" y="2477376"/>
            <a:ext cx="2685714" cy="1705791"/>
          </a:xfrm>
          <a:prstGeom prst="rect">
            <a:avLst/>
          </a:prstGeom>
        </p:spPr>
      </p:pic>
      <p:sp>
        <p:nvSpPr>
          <p:cNvPr id="17" name="TextBox 16"/>
          <p:cNvSpPr txBox="1"/>
          <p:nvPr/>
        </p:nvSpPr>
        <p:spPr>
          <a:xfrm>
            <a:off x="2926698" y="4563375"/>
            <a:ext cx="2976113" cy="369332"/>
          </a:xfrm>
          <a:prstGeom prst="rect">
            <a:avLst/>
          </a:prstGeom>
          <a:noFill/>
        </p:spPr>
        <p:txBody>
          <a:bodyPr wrap="square" rtlCol="0">
            <a:spAutoFit/>
          </a:bodyPr>
          <a:lstStyle/>
          <a:p>
            <a:r>
              <a:rPr lang="en-US" dirty="0" err="1">
                <a:solidFill>
                  <a:srgbClr val="C00000"/>
                </a:solidFill>
              </a:rPr>
              <a:t>işlenmiş</a:t>
            </a:r>
            <a:r>
              <a:rPr lang="en-US" dirty="0">
                <a:solidFill>
                  <a:srgbClr val="C00000"/>
                </a:solidFill>
              </a:rPr>
              <a:t> petrol </a:t>
            </a:r>
            <a:r>
              <a:rPr lang="en-US" dirty="0" err="1">
                <a:solidFill>
                  <a:srgbClr val="C00000"/>
                </a:solidFill>
              </a:rPr>
              <a:t>ürünleri</a:t>
            </a:r>
            <a:endParaRPr lang="en-US" dirty="0">
              <a:solidFill>
                <a:srgbClr val="C00000"/>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533" y="2553413"/>
            <a:ext cx="2475783" cy="1650522"/>
          </a:xfrm>
          <a:prstGeom prst="rect">
            <a:avLst/>
          </a:prstGeom>
        </p:spPr>
      </p:pic>
      <p:sp>
        <p:nvSpPr>
          <p:cNvPr id="19" name="TextBox 18"/>
          <p:cNvSpPr txBox="1"/>
          <p:nvPr/>
        </p:nvSpPr>
        <p:spPr>
          <a:xfrm>
            <a:off x="6806240" y="4563374"/>
            <a:ext cx="2320506" cy="369332"/>
          </a:xfrm>
          <a:prstGeom prst="rect">
            <a:avLst/>
          </a:prstGeom>
          <a:noFill/>
        </p:spPr>
        <p:txBody>
          <a:bodyPr wrap="square" rtlCol="0">
            <a:spAutoFit/>
          </a:bodyPr>
          <a:lstStyle/>
          <a:p>
            <a:r>
              <a:rPr lang="tr-TR" dirty="0" smtClean="0">
                <a:solidFill>
                  <a:srgbClr val="C00000"/>
                </a:solidFill>
              </a:rPr>
              <a:t>Mobilya</a:t>
            </a:r>
            <a:endParaRPr lang="en-US" dirty="0">
              <a:solidFill>
                <a:srgbClr val="C00000"/>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6746" y="2525779"/>
            <a:ext cx="2690816" cy="1650522"/>
          </a:xfrm>
          <a:prstGeom prst="rect">
            <a:avLst/>
          </a:prstGeom>
        </p:spPr>
      </p:pic>
      <p:sp>
        <p:nvSpPr>
          <p:cNvPr id="21" name="TextBox 20"/>
          <p:cNvSpPr txBox="1"/>
          <p:nvPr/>
        </p:nvSpPr>
        <p:spPr>
          <a:xfrm>
            <a:off x="9212697" y="4563374"/>
            <a:ext cx="2518913" cy="369332"/>
          </a:xfrm>
          <a:prstGeom prst="rect">
            <a:avLst/>
          </a:prstGeom>
          <a:noFill/>
        </p:spPr>
        <p:txBody>
          <a:bodyPr wrap="square" rtlCol="0">
            <a:spAutoFit/>
          </a:bodyPr>
          <a:lstStyle/>
          <a:p>
            <a:r>
              <a:rPr lang="tr-TR" dirty="0" smtClean="0">
                <a:solidFill>
                  <a:srgbClr val="C00000"/>
                </a:solidFill>
              </a:rPr>
              <a:t>Tekstil ürünleri</a:t>
            </a:r>
            <a:endParaRPr lang="en-US" dirty="0">
              <a:solidFill>
                <a:srgbClr val="C00000"/>
              </a:solidFill>
            </a:endParaRPr>
          </a:p>
        </p:txBody>
      </p:sp>
      <p:pic>
        <p:nvPicPr>
          <p:cNvPr id="25" name="Content Placeholder 2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96816" y="2515392"/>
            <a:ext cx="1921670" cy="18451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3600" dirty="0">
                <a:solidFill>
                  <a:srgbClr val="C00000"/>
                </a:solidFill>
              </a:rPr>
              <a:t>Türkiye’nin </a:t>
            </a:r>
            <a:r>
              <a:rPr lang="tr-TR" sz="3600" dirty="0" smtClean="0">
                <a:solidFill>
                  <a:srgbClr val="C00000"/>
                </a:solidFill>
              </a:rPr>
              <a:t>Arabistan’</a:t>
            </a:r>
            <a:r>
              <a:rPr lang="en-US" sz="3600" dirty="0" err="1" smtClean="0">
                <a:solidFill>
                  <a:srgbClr val="C00000"/>
                </a:solidFill>
              </a:rPr>
              <a:t>dan</a:t>
            </a:r>
            <a:r>
              <a:rPr lang="tr-TR" sz="3600" dirty="0" smtClean="0">
                <a:solidFill>
                  <a:srgbClr val="C00000"/>
                </a:solidFill>
              </a:rPr>
              <a:t> </a:t>
            </a:r>
            <a:r>
              <a:rPr lang="tr-TR" sz="3600" dirty="0">
                <a:solidFill>
                  <a:srgbClr val="C00000"/>
                </a:solidFill>
              </a:rPr>
              <a:t>E</a:t>
            </a:r>
            <a:r>
              <a:rPr lang="tr-TR" sz="3600" dirty="0" smtClean="0">
                <a:solidFill>
                  <a:srgbClr val="C00000"/>
                </a:solidFill>
              </a:rPr>
              <a:t>n </a:t>
            </a:r>
            <a:r>
              <a:rPr lang="tr-TR" sz="3600" dirty="0">
                <a:solidFill>
                  <a:srgbClr val="C00000"/>
                </a:solidFill>
              </a:rPr>
              <a:t>Ç</a:t>
            </a:r>
            <a:r>
              <a:rPr lang="tr-TR" sz="3600" dirty="0" smtClean="0">
                <a:solidFill>
                  <a:srgbClr val="C00000"/>
                </a:solidFill>
              </a:rPr>
              <a:t>ok </a:t>
            </a:r>
            <a:r>
              <a:rPr lang="tr-TR" sz="3600" dirty="0">
                <a:solidFill>
                  <a:srgbClr val="C00000"/>
                </a:solidFill>
              </a:rPr>
              <a:t>İ</a:t>
            </a:r>
            <a:r>
              <a:rPr lang="en-US" sz="3600" dirty="0" err="1" smtClean="0">
                <a:solidFill>
                  <a:srgbClr val="C00000"/>
                </a:solidFill>
              </a:rPr>
              <a:t>thal</a:t>
            </a:r>
            <a:r>
              <a:rPr lang="en-US" sz="3600" dirty="0" smtClean="0">
                <a:solidFill>
                  <a:srgbClr val="C00000"/>
                </a:solidFill>
              </a:rPr>
              <a:t> </a:t>
            </a:r>
            <a:r>
              <a:rPr lang="tr-TR" sz="3600" dirty="0">
                <a:solidFill>
                  <a:srgbClr val="C00000"/>
                </a:solidFill>
              </a:rPr>
              <a:t>E</a:t>
            </a:r>
            <a:r>
              <a:rPr lang="tr-TR" sz="3600" dirty="0" smtClean="0">
                <a:solidFill>
                  <a:srgbClr val="C00000"/>
                </a:solidFill>
              </a:rPr>
              <a:t>ttiği </a:t>
            </a:r>
            <a:r>
              <a:rPr lang="tr-TR" sz="3600" dirty="0">
                <a:solidFill>
                  <a:srgbClr val="C00000"/>
                </a:solidFill>
              </a:rPr>
              <a:t>Ü</a:t>
            </a:r>
            <a:r>
              <a:rPr lang="tr-TR" sz="3600" dirty="0" smtClean="0">
                <a:solidFill>
                  <a:srgbClr val="C00000"/>
                </a:solidFill>
              </a:rPr>
              <a:t>rünler </a:t>
            </a:r>
            <a:r>
              <a:rPr lang="tr-TR" sz="2000" dirty="0" smtClean="0">
                <a:solidFill>
                  <a:srgbClr val="C00000"/>
                </a:solidFill>
              </a:rPr>
              <a:t>(2018)</a:t>
            </a:r>
            <a:endParaRPr lang="en-US" sz="2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51" y="1796991"/>
            <a:ext cx="5253487" cy="2955086"/>
          </a:xfrm>
          <a:prstGeom prst="rect">
            <a:avLst/>
          </a:prstGeom>
        </p:spPr>
      </p:pic>
      <p:sp>
        <p:nvSpPr>
          <p:cNvPr id="11" name="TextBox 10"/>
          <p:cNvSpPr txBox="1"/>
          <p:nvPr/>
        </p:nvSpPr>
        <p:spPr>
          <a:xfrm>
            <a:off x="1932482" y="5037826"/>
            <a:ext cx="4477110" cy="369332"/>
          </a:xfrm>
          <a:prstGeom prst="rect">
            <a:avLst/>
          </a:prstGeom>
          <a:noFill/>
        </p:spPr>
        <p:txBody>
          <a:bodyPr wrap="square" rtlCol="0">
            <a:spAutoFit/>
          </a:bodyPr>
          <a:lstStyle/>
          <a:p>
            <a:r>
              <a:rPr lang="tr-TR" dirty="0" smtClean="0">
                <a:solidFill>
                  <a:srgbClr val="C00000"/>
                </a:solidFill>
              </a:rPr>
              <a:t>Petrol ürünleri</a:t>
            </a:r>
            <a:endParaRPr lang="en-US" dirty="0">
              <a:solidFill>
                <a:srgbClr val="C0000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592" y="1748890"/>
            <a:ext cx="5485460" cy="3051287"/>
          </a:xfrm>
          <a:prstGeom prst="rect">
            <a:avLst/>
          </a:prstGeom>
        </p:spPr>
      </p:pic>
      <p:sp>
        <p:nvSpPr>
          <p:cNvPr id="17" name="TextBox 16"/>
          <p:cNvSpPr txBox="1"/>
          <p:nvPr/>
        </p:nvSpPr>
        <p:spPr>
          <a:xfrm>
            <a:off x="7956098" y="5046452"/>
            <a:ext cx="3938954" cy="369332"/>
          </a:xfrm>
          <a:prstGeom prst="rect">
            <a:avLst/>
          </a:prstGeom>
          <a:noFill/>
        </p:spPr>
        <p:txBody>
          <a:bodyPr wrap="square" rtlCol="0">
            <a:spAutoFit/>
          </a:bodyPr>
          <a:lstStyle/>
          <a:p>
            <a:r>
              <a:rPr lang="tr-TR" dirty="0" smtClean="0">
                <a:solidFill>
                  <a:srgbClr val="C00000"/>
                </a:solidFill>
              </a:rPr>
              <a:t>Kimyasal ürünler</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61" y="475410"/>
            <a:ext cx="9404723" cy="1400530"/>
          </a:xfrm>
        </p:spPr>
        <p:txBody>
          <a:bodyPr/>
          <a:lstStyle/>
          <a:p>
            <a:r>
              <a:rPr lang="tr-TR" dirty="0" smtClean="0">
                <a:solidFill>
                  <a:schemeClr val="accent1"/>
                </a:solidFill>
              </a:rPr>
              <a:t>Teşvikler</a:t>
            </a:r>
            <a:endParaRPr lang="en-US" dirty="0">
              <a:solidFill>
                <a:schemeClr val="accent1"/>
              </a:solidFill>
            </a:endParaRPr>
          </a:p>
        </p:txBody>
      </p:sp>
      <p:sp>
        <p:nvSpPr>
          <p:cNvPr id="3" name="Content Placeholder 2"/>
          <p:cNvSpPr>
            <a:spLocks noGrp="1"/>
          </p:cNvSpPr>
          <p:nvPr>
            <p:ph idx="1"/>
          </p:nvPr>
        </p:nvSpPr>
        <p:spPr>
          <a:xfrm>
            <a:off x="192326" y="1322467"/>
            <a:ext cx="8222564" cy="5535533"/>
          </a:xfrm>
        </p:spPr>
        <p:txBody>
          <a:bodyPr>
            <a:normAutofit fontScale="92500"/>
          </a:bodyPr>
          <a:lstStyle/>
          <a:p>
            <a:pPr algn="just"/>
            <a:r>
              <a:rPr lang="tr-TR" sz="2400" dirty="0">
                <a:solidFill>
                  <a:schemeClr val="bg1"/>
                </a:solidFill>
                <a:latin typeface="Times New Roman" pitchFamily="18" charset="0"/>
                <a:cs typeface="Times New Roman" pitchFamily="18" charset="0"/>
              </a:rPr>
              <a:t>SAK’da 6 bölgede vergi teşviği uygulanmaktadır. Bu az gelişmiş 6 bölgede yapılacak yatırımlarda projeye başlanılmasından itibaren 10 yıl süreyle vergi teşviği uygulanmaktadır. Bu teşvikler; Suudilerin yıllık eğitim giderinden yüzde 50 indirim ve Suudilere ödenen ücretlerden yüzde 50 indirim olarak uygulanmaktadır. Proje değeri 1.000.000 SR’yı geçerse ve en az 5 Suudluyu teknik veya idari görevde en az bir yıl kontratla isithdam ederse daha fazla vergi indirimleri uygulanmaktadır. </a:t>
            </a:r>
            <a:endParaRPr lang="tr-TR" sz="2400" dirty="0" smtClean="0">
              <a:solidFill>
                <a:schemeClr val="bg1"/>
              </a:solidFill>
              <a:latin typeface="Times New Roman" pitchFamily="18" charset="0"/>
              <a:cs typeface="Times New Roman" pitchFamily="18" charset="0"/>
            </a:endParaRPr>
          </a:p>
          <a:p>
            <a:pPr algn="just"/>
            <a:r>
              <a:rPr lang="tr-TR" sz="1700" dirty="0">
                <a:solidFill>
                  <a:schemeClr val="bg1"/>
                </a:solidFill>
              </a:rPr>
              <a:t>Bu bölgeler şunlardır: </a:t>
            </a:r>
            <a:endParaRPr lang="tr-TR" sz="1700" dirty="0" smtClean="0">
              <a:solidFill>
                <a:schemeClr val="bg1"/>
              </a:solidFill>
            </a:endParaRPr>
          </a:p>
          <a:p>
            <a:pPr marL="0" indent="0" algn="just">
              <a:buNone/>
            </a:pPr>
            <a:r>
              <a:rPr lang="tr-TR" sz="1700" dirty="0" smtClean="0">
                <a:solidFill>
                  <a:schemeClr val="bg1"/>
                </a:solidFill>
              </a:rPr>
              <a:t>1</a:t>
            </a:r>
            <a:r>
              <a:rPr lang="tr-TR" sz="1700" dirty="0">
                <a:solidFill>
                  <a:schemeClr val="bg1"/>
                </a:solidFill>
              </a:rPr>
              <a:t>. Ha’il </a:t>
            </a:r>
            <a:endParaRPr lang="tr-TR" sz="1700" dirty="0" smtClean="0">
              <a:solidFill>
                <a:schemeClr val="bg1"/>
              </a:solidFill>
            </a:endParaRPr>
          </a:p>
          <a:p>
            <a:pPr marL="0" indent="0" algn="just">
              <a:buNone/>
            </a:pPr>
            <a:r>
              <a:rPr lang="tr-TR" sz="1700" dirty="0" smtClean="0">
                <a:solidFill>
                  <a:schemeClr val="bg1"/>
                </a:solidFill>
              </a:rPr>
              <a:t>2</a:t>
            </a:r>
            <a:r>
              <a:rPr lang="tr-TR" sz="1700" dirty="0">
                <a:solidFill>
                  <a:schemeClr val="bg1"/>
                </a:solidFill>
              </a:rPr>
              <a:t>. Jazan </a:t>
            </a:r>
            <a:endParaRPr lang="tr-TR" sz="1700" dirty="0" smtClean="0">
              <a:solidFill>
                <a:schemeClr val="bg1"/>
              </a:solidFill>
            </a:endParaRPr>
          </a:p>
          <a:p>
            <a:pPr marL="0" indent="0" algn="just">
              <a:buNone/>
            </a:pPr>
            <a:r>
              <a:rPr lang="tr-TR" sz="1700" dirty="0" smtClean="0">
                <a:solidFill>
                  <a:schemeClr val="bg1"/>
                </a:solidFill>
              </a:rPr>
              <a:t>3</a:t>
            </a:r>
            <a:r>
              <a:rPr lang="tr-TR" sz="1700" dirty="0">
                <a:solidFill>
                  <a:schemeClr val="bg1"/>
                </a:solidFill>
              </a:rPr>
              <a:t>. Najran </a:t>
            </a:r>
            <a:endParaRPr lang="tr-TR" sz="1700" dirty="0" smtClean="0">
              <a:solidFill>
                <a:schemeClr val="bg1"/>
              </a:solidFill>
            </a:endParaRPr>
          </a:p>
          <a:p>
            <a:pPr marL="0" indent="0" algn="just">
              <a:buNone/>
            </a:pPr>
            <a:r>
              <a:rPr lang="tr-TR" sz="1700" dirty="0" smtClean="0">
                <a:solidFill>
                  <a:schemeClr val="bg1"/>
                </a:solidFill>
              </a:rPr>
              <a:t>4</a:t>
            </a:r>
            <a:r>
              <a:rPr lang="tr-TR" sz="1700" dirty="0">
                <a:solidFill>
                  <a:schemeClr val="bg1"/>
                </a:solidFill>
              </a:rPr>
              <a:t>. </a:t>
            </a:r>
            <a:r>
              <a:rPr lang="tr-TR" sz="1700" dirty="0" smtClean="0">
                <a:solidFill>
                  <a:schemeClr val="bg1"/>
                </a:solidFill>
              </a:rPr>
              <a:t>Al-Baha</a:t>
            </a:r>
          </a:p>
          <a:p>
            <a:pPr marL="0" indent="0" algn="just">
              <a:buNone/>
            </a:pPr>
            <a:r>
              <a:rPr lang="tr-TR" sz="1700" dirty="0" smtClean="0">
                <a:solidFill>
                  <a:schemeClr val="bg1"/>
                </a:solidFill>
              </a:rPr>
              <a:t> </a:t>
            </a:r>
            <a:r>
              <a:rPr lang="tr-TR" sz="1700" dirty="0">
                <a:solidFill>
                  <a:schemeClr val="bg1"/>
                </a:solidFill>
              </a:rPr>
              <a:t>5. Al-Jouf </a:t>
            </a:r>
            <a:endParaRPr lang="tr-TR" sz="1700" dirty="0" smtClean="0">
              <a:solidFill>
                <a:schemeClr val="bg1"/>
              </a:solidFill>
            </a:endParaRPr>
          </a:p>
          <a:p>
            <a:pPr marL="0" indent="0" algn="just">
              <a:buNone/>
            </a:pPr>
            <a:r>
              <a:rPr lang="tr-TR" sz="1700" dirty="0" smtClean="0">
                <a:solidFill>
                  <a:schemeClr val="bg1"/>
                </a:solidFill>
              </a:rPr>
              <a:t>6</a:t>
            </a:r>
            <a:r>
              <a:rPr lang="tr-TR" sz="1700" dirty="0">
                <a:solidFill>
                  <a:schemeClr val="bg1"/>
                </a:solidFill>
              </a:rPr>
              <a:t>. Kuzey Bölgesi</a:t>
            </a:r>
            <a:endParaRPr lang="en-US" sz="1700" dirty="0">
              <a:solidFill>
                <a:schemeClr val="bg1"/>
              </a:solidFill>
              <a:latin typeface="Times New Roman" pitchFamily="18" charset="0"/>
              <a:cs typeface="Times New Roman" pitchFamily="18" charset="0"/>
            </a:endParaRPr>
          </a:p>
        </p:txBody>
      </p:sp>
      <p:sp>
        <p:nvSpPr>
          <p:cNvPr id="4" name="TextBox 3"/>
          <p:cNvSpPr txBox="1"/>
          <p:nvPr/>
        </p:nvSpPr>
        <p:spPr>
          <a:xfrm>
            <a:off x="9880315" y="3878781"/>
            <a:ext cx="2311685" cy="852087"/>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8713"/>
            <a:ext cx="9404723" cy="1400530"/>
          </a:xfrm>
        </p:spPr>
        <p:txBody>
          <a:bodyPr/>
          <a:lstStyle/>
          <a:p>
            <a:r>
              <a:rPr lang="tr-TR" dirty="0" smtClean="0">
                <a:solidFill>
                  <a:srgbClr val="C00000"/>
                </a:solidFill>
              </a:rPr>
              <a:t>Yatırım İçin </a:t>
            </a:r>
            <a:r>
              <a:rPr lang="tr-TR" dirty="0">
                <a:solidFill>
                  <a:srgbClr val="C00000"/>
                </a:solidFill>
              </a:rPr>
              <a:t>P</a:t>
            </a:r>
            <a:r>
              <a:rPr lang="tr-TR" dirty="0" smtClean="0">
                <a:solidFill>
                  <a:srgbClr val="C00000"/>
                </a:solidFill>
              </a:rPr>
              <a:t>otansiyel </a:t>
            </a:r>
            <a:r>
              <a:rPr lang="tr-TR" dirty="0">
                <a:solidFill>
                  <a:srgbClr val="C00000"/>
                </a:solidFill>
              </a:rPr>
              <a:t>S</a:t>
            </a:r>
            <a:r>
              <a:rPr lang="tr-TR" dirty="0" smtClean="0">
                <a:solidFill>
                  <a:srgbClr val="C00000"/>
                </a:solidFill>
              </a:rPr>
              <a:t>ektörler</a:t>
            </a:r>
            <a:endParaRPr lang="en-US" dirty="0">
              <a:solidFill>
                <a:srgbClr val="C00000"/>
              </a:solidFill>
            </a:endParaRPr>
          </a:p>
        </p:txBody>
      </p:sp>
      <p:sp>
        <p:nvSpPr>
          <p:cNvPr id="3" name="Content Placeholder 2"/>
          <p:cNvSpPr>
            <a:spLocks noGrp="1"/>
          </p:cNvSpPr>
          <p:nvPr>
            <p:ph idx="1"/>
          </p:nvPr>
        </p:nvSpPr>
        <p:spPr>
          <a:xfrm>
            <a:off x="875201" y="1135136"/>
            <a:ext cx="8946541" cy="4983149"/>
          </a:xfrm>
        </p:spPr>
        <p:txBody>
          <a:bodyPr>
            <a:normAutofit/>
          </a:bodyPr>
          <a:lstStyle/>
          <a:p>
            <a:pPr marL="0" indent="0">
              <a:buNone/>
            </a:pPr>
            <a:r>
              <a:rPr lang="en-US" sz="3200" dirty="0" err="1" smtClean="0">
                <a:solidFill>
                  <a:srgbClr val="C00000"/>
                </a:solidFill>
              </a:rPr>
              <a:t>Sanayi</a:t>
            </a:r>
            <a:r>
              <a:rPr lang="en-US" sz="3200" dirty="0" smtClean="0">
                <a:solidFill>
                  <a:srgbClr val="C00000"/>
                </a:solidFill>
              </a:rPr>
              <a:t> </a:t>
            </a:r>
            <a:r>
              <a:rPr lang="tr-TR" sz="3200" dirty="0" smtClean="0">
                <a:solidFill>
                  <a:srgbClr val="C00000"/>
                </a:solidFill>
              </a:rPr>
              <a:t>sektörü</a:t>
            </a:r>
          </a:p>
          <a:p>
            <a:r>
              <a:rPr lang="en-US" sz="2400" dirty="0" err="1" smtClean="0">
                <a:solidFill>
                  <a:srgbClr val="C00000"/>
                </a:solidFill>
              </a:rPr>
              <a:t>Tekstil</a:t>
            </a:r>
            <a:endParaRPr lang="tr-TR" sz="2400" dirty="0" smtClean="0">
              <a:solidFill>
                <a:srgbClr val="C00000"/>
              </a:solidFill>
            </a:endParaRPr>
          </a:p>
          <a:p>
            <a:r>
              <a:rPr lang="tr-TR" sz="2400" dirty="0" smtClean="0">
                <a:solidFill>
                  <a:srgbClr val="C00000"/>
                </a:solidFill>
              </a:rPr>
              <a:t>Mobilya</a:t>
            </a:r>
            <a:endParaRPr lang="tr-TR" sz="2400"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573" y="3462547"/>
            <a:ext cx="4644606" cy="30964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629" y="1648406"/>
            <a:ext cx="5957747" cy="349103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42" y="3438923"/>
            <a:ext cx="12628345" cy="1623933"/>
          </a:xfrm>
        </p:spPr>
        <p:txBody>
          <a:bodyPr numCol="6">
            <a:normAutofit/>
          </a:bodyPr>
          <a:lstStyle/>
          <a:p>
            <a:r>
              <a:rPr lang="tr-TR" sz="1800" dirty="0">
                <a:solidFill>
                  <a:srgbClr val="C00000"/>
                </a:solidFill>
              </a:rPr>
              <a:t>Suudi </a:t>
            </a:r>
            <a:r>
              <a:rPr lang="tr-TR" sz="1800" dirty="0" smtClean="0">
                <a:solidFill>
                  <a:srgbClr val="C00000"/>
                </a:solidFill>
              </a:rPr>
              <a:t>Arabistan büyük </a:t>
            </a:r>
            <a:r>
              <a:rPr lang="tr-TR" sz="1800" dirty="0" smtClean="0">
                <a:solidFill>
                  <a:schemeClr val="accent1"/>
                </a:solidFill>
              </a:rPr>
              <a:t>bir nüfusa sahip.</a:t>
            </a:r>
          </a:p>
          <a:p>
            <a:pPr marL="0" indent="0">
              <a:buNone/>
            </a:pPr>
            <a:endParaRPr lang="en-US" dirty="0" smtClean="0">
              <a:solidFill>
                <a:schemeClr val="accent1"/>
              </a:solidFill>
            </a:endParaRPr>
          </a:p>
          <a:p>
            <a:r>
              <a:rPr lang="tr-TR" sz="1800" dirty="0" smtClean="0">
                <a:solidFill>
                  <a:schemeClr val="accent1"/>
                </a:solidFill>
              </a:rPr>
              <a:t>Tekstil ve mobilya ürünlerine çok ihtiyaç vardır</a:t>
            </a:r>
            <a:r>
              <a:rPr lang="tr-TR" sz="1800" dirty="0">
                <a:solidFill>
                  <a:schemeClr val="accent1"/>
                </a:solidFill>
              </a:rPr>
              <a:t>.</a:t>
            </a:r>
            <a:endParaRPr lang="tr-TR" sz="1800" dirty="0" smtClean="0">
              <a:solidFill>
                <a:schemeClr val="accent1"/>
              </a:solidFill>
            </a:endParaRPr>
          </a:p>
          <a:p>
            <a:endParaRPr lang="tr-TR" dirty="0" smtClean="0">
              <a:solidFill>
                <a:schemeClr val="accent1"/>
              </a:solidFill>
            </a:endParaRPr>
          </a:p>
          <a:p>
            <a:r>
              <a:rPr lang="tr-TR" sz="1800" dirty="0" smtClean="0">
                <a:solidFill>
                  <a:schemeClr val="accent1"/>
                </a:solidFill>
              </a:rPr>
              <a:t>Komşu olan ülkelere ihracat</a:t>
            </a:r>
            <a:r>
              <a:rPr lang="tr-TR" sz="1800" dirty="0">
                <a:solidFill>
                  <a:schemeClr val="accent1"/>
                </a:solidFill>
              </a:rPr>
              <a:t> </a:t>
            </a:r>
            <a:r>
              <a:rPr lang="tr-TR" sz="1800" dirty="0" smtClean="0">
                <a:solidFill>
                  <a:schemeClr val="accent1"/>
                </a:solidFill>
              </a:rPr>
              <a:t>kolayca yapabilir.</a:t>
            </a:r>
            <a:endParaRPr lang="tr-TR" dirty="0" smtClean="0">
              <a:solidFill>
                <a:schemeClr val="accent1"/>
              </a:solidFill>
            </a:endParaRPr>
          </a:p>
          <a:p>
            <a:endParaRPr lang="tr-TR" dirty="0" smtClean="0">
              <a:solidFill>
                <a:schemeClr val="accent1"/>
              </a:solidFill>
            </a:endParaRPr>
          </a:p>
          <a:p>
            <a:r>
              <a:rPr lang="tr-TR" sz="1800" dirty="0" smtClean="0">
                <a:solidFill>
                  <a:schemeClr val="accent1"/>
                </a:solidFill>
              </a:rPr>
              <a:t>Türk malı olduğu gibi Yüksek kaliteli mal almaktadır.</a:t>
            </a:r>
            <a:endParaRPr lang="tr-TR" dirty="0" smtClean="0">
              <a:solidFill>
                <a:schemeClr val="accent1"/>
              </a:solidFill>
            </a:endParaRPr>
          </a:p>
          <a:p>
            <a:r>
              <a:rPr lang="en-US" sz="1800" dirty="0" err="1" smtClean="0">
                <a:solidFill>
                  <a:schemeClr val="accent1"/>
                </a:solidFill>
              </a:rPr>
              <a:t>İyi</a:t>
            </a:r>
            <a:r>
              <a:rPr lang="en-US" sz="1800" dirty="0" smtClean="0">
                <a:solidFill>
                  <a:schemeClr val="accent1"/>
                </a:solidFill>
              </a:rPr>
              <a:t> </a:t>
            </a:r>
            <a:r>
              <a:rPr lang="en-US" sz="1800" dirty="0" err="1" smtClean="0">
                <a:solidFill>
                  <a:schemeClr val="accent1"/>
                </a:solidFill>
              </a:rPr>
              <a:t>nakliye</a:t>
            </a:r>
            <a:r>
              <a:rPr lang="en-US" sz="1800" dirty="0" smtClean="0">
                <a:solidFill>
                  <a:schemeClr val="accent1"/>
                </a:solidFill>
              </a:rPr>
              <a:t> </a:t>
            </a:r>
            <a:r>
              <a:rPr lang="en-US" sz="1800" dirty="0" err="1" smtClean="0">
                <a:solidFill>
                  <a:schemeClr val="accent1"/>
                </a:solidFill>
              </a:rPr>
              <a:t>ve</a:t>
            </a:r>
            <a:r>
              <a:rPr lang="en-US" sz="1800" dirty="0" smtClean="0">
                <a:solidFill>
                  <a:schemeClr val="accent1"/>
                </a:solidFill>
              </a:rPr>
              <a:t> </a:t>
            </a:r>
            <a:r>
              <a:rPr lang="en-US" sz="1800" dirty="0" err="1" smtClean="0">
                <a:solidFill>
                  <a:schemeClr val="accent1"/>
                </a:solidFill>
              </a:rPr>
              <a:t>lojistik</a:t>
            </a:r>
            <a:r>
              <a:rPr lang="en-US" sz="1800" dirty="0" smtClean="0">
                <a:solidFill>
                  <a:schemeClr val="accent1"/>
                </a:solidFill>
              </a:rPr>
              <a:t> </a:t>
            </a:r>
            <a:r>
              <a:rPr lang="tr-TR" sz="1800" dirty="0" smtClean="0">
                <a:solidFill>
                  <a:schemeClr val="accent1"/>
                </a:solidFill>
              </a:rPr>
              <a:t/>
            </a:r>
            <a:br>
              <a:rPr lang="tr-TR" sz="1800" dirty="0" smtClean="0">
                <a:solidFill>
                  <a:schemeClr val="accent1"/>
                </a:solidFill>
              </a:rPr>
            </a:br>
            <a:r>
              <a:rPr lang="en-US" sz="1800" dirty="0" err="1" smtClean="0">
                <a:solidFill>
                  <a:schemeClr val="accent1"/>
                </a:solidFill>
              </a:rPr>
              <a:t>hizmetleri</a:t>
            </a:r>
            <a:r>
              <a:rPr lang="tr-TR" sz="1800" dirty="0" smtClean="0">
                <a:solidFill>
                  <a:schemeClr val="accent1"/>
                </a:solidFill>
              </a:rPr>
              <a:t> vardır.</a:t>
            </a:r>
          </a:p>
          <a:p>
            <a:endParaRPr lang="en-US" dirty="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841" y="1608245"/>
            <a:ext cx="1525949" cy="1521551"/>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412423" y="1670118"/>
            <a:ext cx="1615119" cy="1397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10697" t="919" r="11840"/>
          <a:stretch>
            <a:fillRect/>
          </a:stretch>
        </p:blipFill>
        <p:spPr>
          <a:xfrm>
            <a:off x="6463115" y="1783438"/>
            <a:ext cx="1665170" cy="141903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96" y="488868"/>
            <a:ext cx="2325845" cy="296870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249" y="1608245"/>
            <a:ext cx="2212486" cy="138280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C00000"/>
                </a:solidFill>
              </a:rPr>
              <a:t>İhracat </a:t>
            </a:r>
            <a:r>
              <a:rPr lang="tr-TR" dirty="0" smtClean="0">
                <a:solidFill>
                  <a:srgbClr val="C00000"/>
                </a:solidFill>
              </a:rPr>
              <a:t>Önerisi</a:t>
            </a:r>
            <a:endParaRPr lang="en-US" dirty="0"/>
          </a:p>
        </p:txBody>
      </p:sp>
      <p:sp>
        <p:nvSpPr>
          <p:cNvPr id="3" name="Content Placeholder 2"/>
          <p:cNvSpPr>
            <a:spLocks noGrp="1"/>
          </p:cNvSpPr>
          <p:nvPr>
            <p:ph idx="1"/>
          </p:nvPr>
        </p:nvSpPr>
        <p:spPr>
          <a:xfrm>
            <a:off x="250257" y="1152983"/>
            <a:ext cx="9342395" cy="6431724"/>
          </a:xfrm>
        </p:spPr>
        <p:txBody>
          <a:bodyPr>
            <a:normAutofit/>
          </a:bodyPr>
          <a:lstStyle/>
          <a:p>
            <a:pPr lvl="1"/>
            <a:r>
              <a:rPr lang="en-US" sz="2400" dirty="0" err="1" smtClean="0">
                <a:solidFill>
                  <a:srgbClr val="C00000"/>
                </a:solidFill>
              </a:rPr>
              <a:t>Tekstil</a:t>
            </a:r>
            <a:r>
              <a:rPr lang="en-US" sz="2400" dirty="0" smtClean="0">
                <a:solidFill>
                  <a:srgbClr val="C00000"/>
                </a:solidFill>
              </a:rPr>
              <a:t> </a:t>
            </a:r>
            <a:r>
              <a:rPr lang="tr-TR" sz="2400" dirty="0" smtClean="0">
                <a:solidFill>
                  <a:srgbClr val="C00000"/>
                </a:solidFill>
              </a:rPr>
              <a:t>ürünleri</a:t>
            </a:r>
            <a:endParaRPr lang="tr-TR" sz="3200" dirty="0" smtClean="0">
              <a:solidFill>
                <a:srgbClr val="C00000"/>
              </a:solidFill>
            </a:endParaRPr>
          </a:p>
          <a:p>
            <a:pPr marL="0" indent="0">
              <a:lnSpc>
                <a:spcPct val="160000"/>
              </a:lnSpc>
              <a:buNone/>
            </a:pPr>
            <a:r>
              <a:rPr lang="en-US" b="1" dirty="0" smtClean="0">
                <a:solidFill>
                  <a:schemeClr val="accent1"/>
                </a:solidFill>
              </a:rPr>
              <a:t>           </a:t>
            </a:r>
            <a:r>
              <a:rPr lang="tr-TR" b="1" dirty="0" smtClean="0">
                <a:solidFill>
                  <a:schemeClr val="accent1"/>
                </a:solidFill>
              </a:rPr>
              <a:t>Bebe Elbise</a:t>
            </a:r>
            <a:endParaRPr lang="en-US" b="1" dirty="0" smtClean="0">
              <a:solidFill>
                <a:schemeClr val="accent1"/>
              </a:solidFill>
            </a:endParaRPr>
          </a:p>
          <a:p>
            <a:pPr marL="0" indent="0">
              <a:lnSpc>
                <a:spcPct val="160000"/>
              </a:lnSpc>
              <a:buNone/>
            </a:pPr>
            <a:r>
              <a:rPr lang="tr-TR" sz="1800" dirty="0" smtClean="0">
                <a:solidFill>
                  <a:schemeClr val="bg1"/>
                </a:solidFill>
              </a:rPr>
              <a:t/>
            </a:r>
            <a:br>
              <a:rPr lang="tr-TR" sz="1800" dirty="0" smtClean="0">
                <a:solidFill>
                  <a:schemeClr val="bg1"/>
                </a:solidFill>
              </a:rPr>
            </a:br>
            <a:r>
              <a:rPr lang="en-US" sz="1800" b="1" dirty="0" smtClean="0">
                <a:solidFill>
                  <a:schemeClr val="bg1"/>
                </a:solidFill>
              </a:rPr>
              <a:t>T</a:t>
            </a:r>
            <a:r>
              <a:rPr lang="tr-TR" sz="1800" b="1" dirty="0" smtClean="0">
                <a:solidFill>
                  <a:schemeClr val="bg1"/>
                </a:solidFill>
              </a:rPr>
              <a:t>ürkiye</a:t>
            </a:r>
            <a:r>
              <a:rPr lang="en-US" sz="1800" b="1" dirty="0" smtClean="0">
                <a:solidFill>
                  <a:schemeClr val="bg1"/>
                </a:solidFill>
              </a:rPr>
              <a:t> </a:t>
            </a:r>
            <a:r>
              <a:rPr lang="en-US" sz="1800" b="1" dirty="0" err="1" smtClean="0">
                <a:solidFill>
                  <a:schemeClr val="bg1"/>
                </a:solidFill>
              </a:rPr>
              <a:t>fiyatı</a:t>
            </a:r>
            <a:r>
              <a:rPr lang="tr-TR" sz="1800" b="1" dirty="0" smtClean="0">
                <a:solidFill>
                  <a:schemeClr val="bg1"/>
                </a:solidFill>
              </a:rPr>
              <a:t>:</a:t>
            </a:r>
            <a:r>
              <a:rPr lang="en-US" sz="1800" b="1" dirty="0">
                <a:solidFill>
                  <a:schemeClr val="bg1"/>
                </a:solidFill>
              </a:rPr>
              <a:t> </a:t>
            </a:r>
            <a:r>
              <a:rPr lang="en-US" sz="1800" dirty="0" smtClean="0">
                <a:solidFill>
                  <a:schemeClr val="bg1"/>
                </a:solidFill>
              </a:rPr>
              <a:t>60</a:t>
            </a:r>
            <a:r>
              <a:rPr lang="tr-TR" sz="1800" dirty="0" smtClean="0">
                <a:solidFill>
                  <a:schemeClr val="bg1"/>
                </a:solidFill>
              </a:rPr>
              <a:t>-100 TL</a:t>
            </a:r>
            <a:r>
              <a:rPr lang="en-US" sz="1800" dirty="0" smtClean="0">
                <a:solidFill>
                  <a:schemeClr val="bg1"/>
                </a:solidFill>
              </a:rPr>
              <a:t>/</a:t>
            </a:r>
            <a:r>
              <a:rPr lang="en-US" sz="1800" dirty="0" err="1" smtClean="0">
                <a:solidFill>
                  <a:schemeClr val="bg1"/>
                </a:solidFill>
              </a:rPr>
              <a:t>adet</a:t>
            </a:r>
            <a:r>
              <a:rPr lang="tr-TR" sz="1800" dirty="0" smtClean="0">
                <a:solidFill>
                  <a:schemeClr val="bg1"/>
                </a:solidFill>
              </a:rPr>
              <a:t/>
            </a:r>
            <a:br>
              <a:rPr lang="tr-TR" sz="1800" dirty="0" smtClean="0">
                <a:solidFill>
                  <a:schemeClr val="bg1"/>
                </a:solidFill>
              </a:rPr>
            </a:br>
            <a:r>
              <a:rPr lang="tr-TR" sz="1800" b="1" dirty="0" smtClean="0">
                <a:solidFill>
                  <a:schemeClr val="bg1"/>
                </a:solidFill>
              </a:rPr>
              <a:t>Arabistan </a:t>
            </a:r>
            <a:r>
              <a:rPr lang="en-US" sz="1800" b="1" dirty="0" err="1" smtClean="0">
                <a:solidFill>
                  <a:schemeClr val="bg1"/>
                </a:solidFill>
              </a:rPr>
              <a:t>fiyatı</a:t>
            </a:r>
            <a:r>
              <a:rPr lang="tr-TR" sz="1800" b="1" dirty="0" smtClean="0">
                <a:solidFill>
                  <a:schemeClr val="bg1"/>
                </a:solidFill>
              </a:rPr>
              <a:t>:</a:t>
            </a:r>
            <a:r>
              <a:rPr lang="en-US" sz="1800" b="1" dirty="0" smtClean="0">
                <a:solidFill>
                  <a:schemeClr val="bg1"/>
                </a:solidFill>
              </a:rPr>
              <a:t> </a:t>
            </a:r>
            <a:r>
              <a:rPr lang="en-US" sz="1800" dirty="0" smtClean="0">
                <a:solidFill>
                  <a:schemeClr val="bg1"/>
                </a:solidFill>
              </a:rPr>
              <a:t>250-300</a:t>
            </a:r>
            <a:r>
              <a:rPr lang="tr-TR" sz="1800" dirty="0" smtClean="0">
                <a:solidFill>
                  <a:schemeClr val="bg1"/>
                </a:solidFill>
              </a:rPr>
              <a:t> TL / adet</a:t>
            </a:r>
            <a:r>
              <a:rPr lang="en-US" sz="1800" dirty="0" smtClean="0">
                <a:solidFill>
                  <a:srgbClr val="C00000"/>
                </a:solidFill>
              </a:rPr>
              <a:t/>
            </a:r>
            <a:br>
              <a:rPr lang="en-US" sz="1800" dirty="0" smtClean="0">
                <a:solidFill>
                  <a:srgbClr val="C00000"/>
                </a:solidFill>
              </a:rPr>
            </a:br>
            <a:r>
              <a:rPr lang="tr-TR" sz="1800" b="1" dirty="0" smtClean="0">
                <a:solidFill>
                  <a:schemeClr val="bg1"/>
                </a:solidFill>
              </a:rPr>
              <a:t>G</a:t>
            </a:r>
            <a:r>
              <a:rPr lang="en-US" sz="1800" b="1" dirty="0" err="1" smtClean="0">
                <a:solidFill>
                  <a:schemeClr val="bg1"/>
                </a:solidFill>
              </a:rPr>
              <a:t>ümrük</a:t>
            </a:r>
            <a:r>
              <a:rPr lang="en-US" sz="1800" b="1" dirty="0" smtClean="0">
                <a:solidFill>
                  <a:schemeClr val="bg1"/>
                </a:solidFill>
              </a:rPr>
              <a:t> </a:t>
            </a:r>
            <a:r>
              <a:rPr lang="en-US" sz="1800" b="1" dirty="0" err="1" smtClean="0">
                <a:solidFill>
                  <a:schemeClr val="bg1"/>
                </a:solidFill>
              </a:rPr>
              <a:t>vergisi</a:t>
            </a:r>
            <a:r>
              <a:rPr lang="tr-TR" sz="1800" b="1" dirty="0" smtClean="0">
                <a:solidFill>
                  <a:schemeClr val="bg1"/>
                </a:solidFill>
              </a:rPr>
              <a:t>:   </a:t>
            </a:r>
            <a:r>
              <a:rPr lang="en-US" sz="1800" dirty="0" smtClean="0">
                <a:solidFill>
                  <a:schemeClr val="bg1"/>
                </a:solidFill>
              </a:rPr>
              <a:t>%</a:t>
            </a:r>
            <a:r>
              <a:rPr lang="ar-EG" sz="1800" dirty="0" smtClean="0">
                <a:solidFill>
                  <a:schemeClr val="bg1"/>
                </a:solidFill>
              </a:rPr>
              <a:t>5</a:t>
            </a:r>
            <a:r>
              <a:rPr lang="en-US" sz="1800" dirty="0" smtClean="0">
                <a:solidFill>
                  <a:schemeClr val="bg1"/>
                </a:solidFill>
              </a:rPr>
              <a:t/>
            </a:r>
            <a:br>
              <a:rPr lang="en-US" sz="1800" dirty="0" smtClean="0">
                <a:solidFill>
                  <a:schemeClr val="bg1"/>
                </a:solidFill>
              </a:rPr>
            </a:br>
            <a:r>
              <a:rPr lang="en-US" sz="1800" b="1" dirty="0" smtClean="0">
                <a:solidFill>
                  <a:schemeClr val="bg1"/>
                </a:solidFill>
              </a:rPr>
              <a:t>KDV</a:t>
            </a:r>
            <a:r>
              <a:rPr lang="tr-TR" sz="1800" b="1" dirty="0" smtClean="0">
                <a:solidFill>
                  <a:schemeClr val="bg1"/>
                </a:solidFill>
              </a:rPr>
              <a:t>:                     </a:t>
            </a:r>
            <a:r>
              <a:rPr lang="en-US" sz="1800" dirty="0" smtClean="0">
                <a:solidFill>
                  <a:schemeClr val="bg1"/>
                </a:solidFill>
              </a:rPr>
              <a:t>%8</a:t>
            </a:r>
            <a:r>
              <a:rPr lang="tr-TR" sz="1800" dirty="0" smtClean="0">
                <a:solidFill>
                  <a:schemeClr val="bg1"/>
                </a:solidFill>
              </a:rPr>
              <a:t>                   </a:t>
            </a:r>
            <a:endParaRPr lang="tr-TR" sz="1600" dirty="0" smtClean="0">
              <a:solidFill>
                <a:schemeClr val="bg1"/>
              </a:solidFill>
            </a:endParaRPr>
          </a:p>
          <a:p>
            <a:pPr marL="0" indent="0">
              <a:lnSpc>
                <a:spcPct val="160000"/>
              </a:lnSpc>
              <a:buNone/>
            </a:pPr>
            <a:r>
              <a:rPr lang="en-US" sz="1800" b="1" dirty="0" smtClean="0">
                <a:solidFill>
                  <a:schemeClr val="bg1"/>
                </a:solidFill>
              </a:rPr>
              <a:t>ORTALAMA MAL</a:t>
            </a:r>
            <a:r>
              <a:rPr lang="tr-TR" sz="1800" b="1" dirty="0" smtClean="0">
                <a:solidFill>
                  <a:schemeClr val="bg1"/>
                </a:solidFill>
              </a:rPr>
              <a:t>İYET</a:t>
            </a:r>
            <a:r>
              <a:rPr lang="tr-TR" sz="1800" dirty="0" smtClean="0">
                <a:solidFill>
                  <a:schemeClr val="bg1"/>
                </a:solidFill>
              </a:rPr>
              <a:t>: 116 TL</a:t>
            </a:r>
            <a:br>
              <a:rPr lang="tr-TR" sz="1800" dirty="0" smtClean="0">
                <a:solidFill>
                  <a:schemeClr val="bg1"/>
                </a:solidFill>
              </a:rPr>
            </a:br>
            <a:r>
              <a:rPr lang="tr-TR" sz="1800" dirty="0" smtClean="0">
                <a:solidFill>
                  <a:schemeClr val="bg1"/>
                </a:solidFill>
              </a:rPr>
              <a:t>       </a:t>
            </a:r>
            <a:r>
              <a:rPr lang="tr-TR" sz="1800" b="1" dirty="0" smtClean="0">
                <a:solidFill>
                  <a:schemeClr val="bg1"/>
                </a:solidFill>
              </a:rPr>
              <a:t>ORTALAMA KÂR: </a:t>
            </a:r>
            <a:r>
              <a:rPr lang="tr-TR" sz="1800" dirty="0" smtClean="0">
                <a:solidFill>
                  <a:schemeClr val="bg1"/>
                </a:solidFill>
              </a:rPr>
              <a:t>184 TL</a:t>
            </a:r>
            <a:endParaRPr lang="tr-TR" sz="1800" dirty="0">
              <a:solidFill>
                <a:schemeClr val="bg1"/>
              </a:solidFill>
            </a:endParaRPr>
          </a:p>
          <a:p>
            <a:pPr marL="0" indent="0">
              <a:lnSpc>
                <a:spcPct val="160000"/>
              </a:lnSpc>
              <a:buNone/>
            </a:pPr>
            <a:r>
              <a:rPr lang="en-US" sz="1400" dirty="0"/>
              <a:t/>
            </a:r>
            <a:br>
              <a:rPr lang="en-US" sz="1400" dirty="0"/>
            </a:br>
            <a:r>
              <a:rPr lang="en-US" sz="1400" dirty="0"/>
              <a:t>KDV  %8</a:t>
            </a:r>
          </a:p>
          <a:p>
            <a:endParaRPr lang="en-US" sz="24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245" y="60384"/>
            <a:ext cx="4992178" cy="66562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2247" y="227527"/>
            <a:ext cx="3237474" cy="1400530"/>
          </a:xfrm>
        </p:spPr>
        <p:txBody>
          <a:bodyPr/>
          <a:lstStyle/>
          <a:p>
            <a:r>
              <a:rPr lang="tr-TR" sz="4400" dirty="0" smtClean="0">
                <a:solidFill>
                  <a:schemeClr val="accent1"/>
                </a:solidFill>
              </a:rPr>
              <a:t>İçerik</a:t>
            </a:r>
            <a:endParaRPr lang="en-US" dirty="0">
              <a:solidFill>
                <a:schemeClr val="accent1"/>
              </a:solidFill>
            </a:endParaRPr>
          </a:p>
        </p:txBody>
      </p:sp>
      <p:sp>
        <p:nvSpPr>
          <p:cNvPr id="3" name="Content Placeholder 2"/>
          <p:cNvSpPr>
            <a:spLocks noGrp="1"/>
          </p:cNvSpPr>
          <p:nvPr>
            <p:ph idx="1"/>
          </p:nvPr>
        </p:nvSpPr>
        <p:spPr>
          <a:xfrm>
            <a:off x="7166112" y="1033669"/>
            <a:ext cx="4936434" cy="5983357"/>
          </a:xfrm>
        </p:spPr>
        <p:txBody>
          <a:bodyPr>
            <a:normAutofit/>
          </a:bodyPr>
          <a:lstStyle/>
          <a:p>
            <a:r>
              <a:rPr lang="tr-TR" sz="1800" dirty="0" smtClean="0">
                <a:solidFill>
                  <a:schemeClr val="accent1"/>
                </a:solidFill>
              </a:rPr>
              <a:t>Genel Bilgiler</a:t>
            </a:r>
          </a:p>
          <a:p>
            <a:r>
              <a:rPr lang="tr-TR" sz="1800" dirty="0" smtClean="0">
                <a:solidFill>
                  <a:schemeClr val="accent1"/>
                </a:solidFill>
              </a:rPr>
              <a:t>Coğrafi </a:t>
            </a:r>
            <a:r>
              <a:rPr lang="tr-TR" sz="1800" dirty="0">
                <a:solidFill>
                  <a:schemeClr val="accent1"/>
                </a:solidFill>
              </a:rPr>
              <a:t>K</a:t>
            </a:r>
            <a:r>
              <a:rPr lang="tr-TR" sz="1800" dirty="0" smtClean="0">
                <a:solidFill>
                  <a:schemeClr val="accent1"/>
                </a:solidFill>
              </a:rPr>
              <a:t>onum</a:t>
            </a:r>
          </a:p>
          <a:p>
            <a:r>
              <a:rPr lang="tr-TR" sz="1800" dirty="0">
                <a:solidFill>
                  <a:srgbClr val="C00000"/>
                </a:solidFill>
              </a:rPr>
              <a:t>Doğal Kaynakları ve Çevre</a:t>
            </a:r>
            <a:endParaRPr lang="tr-TR" sz="1800" dirty="0" smtClean="0">
              <a:solidFill>
                <a:schemeClr val="accent1"/>
              </a:solidFill>
            </a:endParaRPr>
          </a:p>
          <a:p>
            <a:r>
              <a:rPr lang="tr-TR" sz="1800" dirty="0" smtClean="0">
                <a:solidFill>
                  <a:schemeClr val="accent1"/>
                </a:solidFill>
              </a:rPr>
              <a:t>Genel Ekonomik </a:t>
            </a:r>
            <a:r>
              <a:rPr lang="tr-TR" sz="1800" dirty="0">
                <a:solidFill>
                  <a:schemeClr val="accent1"/>
                </a:solidFill>
              </a:rPr>
              <a:t>G</a:t>
            </a:r>
            <a:r>
              <a:rPr lang="tr-TR" sz="1800" dirty="0" smtClean="0">
                <a:solidFill>
                  <a:schemeClr val="accent1"/>
                </a:solidFill>
              </a:rPr>
              <a:t>örünüm</a:t>
            </a:r>
          </a:p>
          <a:p>
            <a:r>
              <a:rPr lang="tr-TR" sz="1800" dirty="0" smtClean="0">
                <a:solidFill>
                  <a:schemeClr val="accent1"/>
                </a:solidFill>
              </a:rPr>
              <a:t>Dünya Sıralaması</a:t>
            </a:r>
          </a:p>
          <a:p>
            <a:r>
              <a:rPr lang="tr-TR" sz="1800" dirty="0" smtClean="0">
                <a:solidFill>
                  <a:schemeClr val="accent1"/>
                </a:solidFill>
              </a:rPr>
              <a:t>Dış Ticaret</a:t>
            </a:r>
          </a:p>
          <a:p>
            <a:r>
              <a:rPr lang="tr-TR" sz="1800" dirty="0" smtClean="0">
                <a:solidFill>
                  <a:schemeClr val="accent1"/>
                </a:solidFill>
              </a:rPr>
              <a:t>İthalatında ve İhracatında </a:t>
            </a:r>
            <a:r>
              <a:rPr lang="tr-TR" sz="1800" dirty="0">
                <a:solidFill>
                  <a:schemeClr val="accent1"/>
                </a:solidFill>
              </a:rPr>
              <a:t>B</a:t>
            </a:r>
            <a:r>
              <a:rPr lang="tr-TR" sz="1800" dirty="0" smtClean="0">
                <a:solidFill>
                  <a:schemeClr val="accent1"/>
                </a:solidFill>
              </a:rPr>
              <a:t>aşlıca Ülkeler, Ürünler ve Fiyatlandırma</a:t>
            </a:r>
          </a:p>
          <a:p>
            <a:r>
              <a:rPr lang="tr-TR" sz="1800" dirty="0" smtClean="0">
                <a:solidFill>
                  <a:schemeClr val="accent1"/>
                </a:solidFill>
              </a:rPr>
              <a:t>Türkiye’nin </a:t>
            </a:r>
            <a:r>
              <a:rPr lang="tr-TR" sz="1800" dirty="0">
                <a:solidFill>
                  <a:srgbClr val="C00000"/>
                </a:solidFill>
              </a:rPr>
              <a:t>Arabistan</a:t>
            </a:r>
            <a:r>
              <a:rPr lang="tr-TR" sz="1800" dirty="0" smtClean="0">
                <a:solidFill>
                  <a:schemeClr val="accent1"/>
                </a:solidFill>
              </a:rPr>
              <a:t> ile Ticareti</a:t>
            </a:r>
          </a:p>
          <a:p>
            <a:r>
              <a:rPr lang="tr-TR" sz="1800" dirty="0" smtClean="0">
                <a:solidFill>
                  <a:schemeClr val="accent1"/>
                </a:solidFill>
              </a:rPr>
              <a:t>Türkiye’nin </a:t>
            </a:r>
            <a:r>
              <a:rPr lang="tr-TR" sz="1800" dirty="0" smtClean="0">
                <a:solidFill>
                  <a:srgbClr val="C00000"/>
                </a:solidFill>
              </a:rPr>
              <a:t>Arabistana</a:t>
            </a:r>
            <a:r>
              <a:rPr lang="tr-TR" sz="1800" dirty="0" smtClean="0">
                <a:solidFill>
                  <a:schemeClr val="accent1"/>
                </a:solidFill>
              </a:rPr>
              <a:t> ile İthalatında ve İhracatında </a:t>
            </a:r>
            <a:r>
              <a:rPr lang="en-US" sz="1800" dirty="0" smtClean="0">
                <a:solidFill>
                  <a:schemeClr val="accent1"/>
                </a:solidFill>
              </a:rPr>
              <a:t>B</a:t>
            </a:r>
            <a:r>
              <a:rPr lang="tr-TR" sz="1800" dirty="0" smtClean="0">
                <a:solidFill>
                  <a:schemeClr val="accent1"/>
                </a:solidFill>
              </a:rPr>
              <a:t>aşlıca </a:t>
            </a:r>
            <a:r>
              <a:rPr lang="tr-TR" sz="1800" dirty="0">
                <a:solidFill>
                  <a:schemeClr val="accent1"/>
                </a:solidFill>
              </a:rPr>
              <a:t>Ü</a:t>
            </a:r>
            <a:r>
              <a:rPr lang="tr-TR" sz="1800" dirty="0" smtClean="0">
                <a:solidFill>
                  <a:schemeClr val="accent1"/>
                </a:solidFill>
              </a:rPr>
              <a:t>rün </a:t>
            </a:r>
            <a:r>
              <a:rPr lang="tr-TR" sz="1800" dirty="0">
                <a:solidFill>
                  <a:schemeClr val="accent1"/>
                </a:solidFill>
              </a:rPr>
              <a:t>G</a:t>
            </a:r>
            <a:r>
              <a:rPr lang="tr-TR" sz="1800" dirty="0" smtClean="0">
                <a:solidFill>
                  <a:schemeClr val="accent1"/>
                </a:solidFill>
              </a:rPr>
              <a:t>rupları</a:t>
            </a:r>
          </a:p>
          <a:p>
            <a:r>
              <a:rPr lang="tr-TR" sz="1800" dirty="0" smtClean="0">
                <a:solidFill>
                  <a:schemeClr val="accent1"/>
                </a:solidFill>
              </a:rPr>
              <a:t>Teşvikler</a:t>
            </a:r>
          </a:p>
          <a:p>
            <a:r>
              <a:rPr lang="tr-TR" sz="1800" dirty="0" smtClean="0">
                <a:solidFill>
                  <a:schemeClr val="accent1"/>
                </a:solidFill>
              </a:rPr>
              <a:t>Yatırım İçin </a:t>
            </a:r>
            <a:r>
              <a:rPr lang="tr-TR" sz="1800" dirty="0">
                <a:solidFill>
                  <a:schemeClr val="accent1"/>
                </a:solidFill>
              </a:rPr>
              <a:t>P</a:t>
            </a:r>
            <a:r>
              <a:rPr lang="tr-TR" sz="1800" dirty="0" smtClean="0">
                <a:solidFill>
                  <a:schemeClr val="accent1"/>
                </a:solidFill>
              </a:rPr>
              <a:t>otansiyel </a:t>
            </a:r>
            <a:r>
              <a:rPr lang="tr-TR" sz="1800" dirty="0">
                <a:solidFill>
                  <a:schemeClr val="accent1"/>
                </a:solidFill>
              </a:rPr>
              <a:t>S</a:t>
            </a:r>
            <a:r>
              <a:rPr lang="tr-TR" sz="1800" dirty="0" smtClean="0">
                <a:solidFill>
                  <a:schemeClr val="accent1"/>
                </a:solidFill>
              </a:rPr>
              <a:t>ektörler</a:t>
            </a:r>
          </a:p>
          <a:p>
            <a:r>
              <a:rPr lang="tr-TR" sz="1800" dirty="0" smtClean="0">
                <a:solidFill>
                  <a:schemeClr val="accent1"/>
                </a:solidFill>
              </a:rPr>
              <a:t>İhracat Önerileri</a:t>
            </a:r>
          </a:p>
          <a:p>
            <a:r>
              <a:rPr lang="tr-TR" sz="1800" dirty="0" smtClean="0">
                <a:solidFill>
                  <a:schemeClr val="accent1"/>
                </a:solidFill>
              </a:rPr>
              <a:t>İthalat Önerileri</a:t>
            </a:r>
          </a:p>
          <a:p>
            <a:endParaRPr lang="tr-TR" sz="1800" dirty="0" smtClean="0">
              <a:solidFill>
                <a:schemeClr val="accent1"/>
              </a:solidFill>
            </a:endParaRPr>
          </a:p>
          <a:p>
            <a:endParaRPr lang="tr-TR" sz="1800" dirty="0">
              <a:solidFill>
                <a:schemeClr val="accent1"/>
              </a:solidFill>
            </a:endParaRPr>
          </a:p>
          <a:p>
            <a:endParaRPr lang="tr-TR" sz="1800" dirty="0">
              <a:solidFill>
                <a:schemeClr val="accent1"/>
              </a:solidFill>
            </a:endParaRPr>
          </a:p>
          <a:p>
            <a:endParaRPr lang="en-US" sz="1800" dirty="0">
              <a:solidFill>
                <a:schemeClr val="accent1"/>
              </a:solidFill>
            </a:endParaRPr>
          </a:p>
          <a:p>
            <a:endParaRPr lang="tr-TR" sz="1800" dirty="0">
              <a:solidFill>
                <a:schemeClr val="accent1"/>
              </a:solidFill>
            </a:endParaRPr>
          </a:p>
          <a:p>
            <a:endParaRPr lang="en-US" sz="1800" dirty="0">
              <a:solidFill>
                <a:schemeClr val="accent1"/>
              </a:solidFill>
            </a:endParaRPr>
          </a:p>
          <a:p>
            <a:endParaRPr lang="tr-TR" sz="1800" dirty="0" smtClean="0">
              <a:solidFill>
                <a:schemeClr val="accent1"/>
              </a:solidFill>
            </a:endParaRPr>
          </a:p>
          <a:p>
            <a:endParaRPr lang="en-US" sz="1800"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98" y="450784"/>
            <a:ext cx="6033330" cy="60899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152983"/>
            <a:ext cx="8946541" cy="4195481"/>
          </a:xfrm>
        </p:spPr>
        <p:txBody>
          <a:bodyPr>
            <a:normAutofit/>
          </a:bodyPr>
          <a:lstStyle/>
          <a:p>
            <a:r>
              <a:rPr lang="en-US" sz="2400" dirty="0" smtClean="0">
                <a:solidFill>
                  <a:srgbClr val="C00000"/>
                </a:solidFill>
              </a:rPr>
              <a:t>Mob</a:t>
            </a:r>
            <a:r>
              <a:rPr lang="tr-TR" sz="2400" dirty="0" smtClean="0">
                <a:solidFill>
                  <a:srgbClr val="C00000"/>
                </a:solidFill>
              </a:rPr>
              <a:t>ilya ürünleri</a:t>
            </a:r>
          </a:p>
          <a:p>
            <a:endParaRPr lang="tr-TR" dirty="0" smtClean="0">
              <a:solidFill>
                <a:schemeClr val="bg1"/>
              </a:solidFill>
            </a:endParaRPr>
          </a:p>
          <a:p>
            <a:pPr marL="0" indent="0">
              <a:lnSpc>
                <a:spcPct val="150000"/>
              </a:lnSpc>
              <a:buNone/>
            </a:pPr>
            <a:r>
              <a:rPr lang="en-US" sz="1800" b="1" dirty="0" smtClean="0">
                <a:solidFill>
                  <a:schemeClr val="bg1"/>
                </a:solidFill>
              </a:rPr>
              <a:t>T</a:t>
            </a:r>
            <a:r>
              <a:rPr lang="tr-TR" sz="1800" b="1" dirty="0" smtClean="0">
                <a:solidFill>
                  <a:schemeClr val="bg1"/>
                </a:solidFill>
              </a:rPr>
              <a:t>ürkiye</a:t>
            </a:r>
            <a:r>
              <a:rPr lang="en-US" sz="1800" b="1" dirty="0" smtClean="0">
                <a:solidFill>
                  <a:schemeClr val="bg1"/>
                </a:solidFill>
              </a:rPr>
              <a:t> </a:t>
            </a:r>
            <a:r>
              <a:rPr lang="en-US" sz="1800" b="1" dirty="0" err="1">
                <a:solidFill>
                  <a:schemeClr val="bg1"/>
                </a:solidFill>
              </a:rPr>
              <a:t>fiyatı</a:t>
            </a:r>
            <a:r>
              <a:rPr lang="tr-TR" sz="1800" b="1" dirty="0" smtClean="0">
                <a:solidFill>
                  <a:schemeClr val="bg1"/>
                </a:solidFill>
              </a:rPr>
              <a:t>:</a:t>
            </a:r>
            <a:r>
              <a:rPr lang="tr-TR" sz="1800" b="1" dirty="0">
                <a:solidFill>
                  <a:schemeClr val="bg1"/>
                </a:solidFill>
              </a:rPr>
              <a:t> </a:t>
            </a:r>
            <a:r>
              <a:rPr lang="tr-TR" sz="1800" b="1" dirty="0" smtClean="0">
                <a:solidFill>
                  <a:schemeClr val="bg1"/>
                </a:solidFill>
              </a:rPr>
              <a:t>          </a:t>
            </a:r>
            <a:r>
              <a:rPr lang="tr-TR" sz="1800" dirty="0" smtClean="0">
                <a:solidFill>
                  <a:schemeClr val="bg1"/>
                </a:solidFill>
              </a:rPr>
              <a:t>8000-12000 TL</a:t>
            </a:r>
            <a:r>
              <a:rPr lang="en-US" sz="1800" dirty="0">
                <a:solidFill>
                  <a:schemeClr val="bg1"/>
                </a:solidFill>
              </a:rPr>
              <a:t/>
            </a:r>
            <a:br>
              <a:rPr lang="en-US" sz="1800" dirty="0">
                <a:solidFill>
                  <a:schemeClr val="bg1"/>
                </a:solidFill>
              </a:rPr>
            </a:br>
            <a:r>
              <a:rPr lang="tr-TR" sz="1800" b="1" dirty="0" smtClean="0">
                <a:solidFill>
                  <a:schemeClr val="bg1"/>
                </a:solidFill>
              </a:rPr>
              <a:t>Arabistan </a:t>
            </a:r>
            <a:r>
              <a:rPr lang="en-US" sz="1800" b="1" dirty="0" err="1" smtClean="0">
                <a:solidFill>
                  <a:schemeClr val="bg1"/>
                </a:solidFill>
              </a:rPr>
              <a:t>fiyatı</a:t>
            </a:r>
            <a:r>
              <a:rPr lang="tr-TR" sz="1800" b="1" dirty="0">
                <a:solidFill>
                  <a:schemeClr val="bg1"/>
                </a:solidFill>
              </a:rPr>
              <a:t>: </a:t>
            </a:r>
            <a:r>
              <a:rPr lang="tr-TR" sz="1800" b="1" dirty="0" smtClean="0">
                <a:solidFill>
                  <a:schemeClr val="bg1"/>
                </a:solidFill>
              </a:rPr>
              <a:t>    </a:t>
            </a:r>
            <a:r>
              <a:rPr lang="tr-TR" sz="1800" dirty="0" smtClean="0">
                <a:solidFill>
                  <a:schemeClr val="bg1"/>
                </a:solidFill>
              </a:rPr>
              <a:t>16000-25000 TL</a:t>
            </a:r>
            <a:br>
              <a:rPr lang="tr-TR" sz="1800" dirty="0" smtClean="0">
                <a:solidFill>
                  <a:schemeClr val="bg1"/>
                </a:solidFill>
              </a:rPr>
            </a:br>
            <a:r>
              <a:rPr lang="tr-TR" sz="1800" dirty="0" smtClean="0">
                <a:solidFill>
                  <a:schemeClr val="bg1"/>
                </a:solidFill>
              </a:rPr>
              <a:t>                                 </a:t>
            </a:r>
            <a:r>
              <a:rPr lang="tr-TR" sz="1800" dirty="0">
                <a:solidFill>
                  <a:srgbClr val="C00000"/>
                </a:solidFill>
              </a:rPr>
              <a:t/>
            </a:r>
            <a:br>
              <a:rPr lang="tr-TR" sz="1800" dirty="0">
                <a:solidFill>
                  <a:srgbClr val="C00000"/>
                </a:solidFill>
              </a:rPr>
            </a:br>
            <a:r>
              <a:rPr lang="tr-TR" sz="1800" b="1" dirty="0" smtClean="0">
                <a:solidFill>
                  <a:schemeClr val="bg1"/>
                </a:solidFill>
              </a:rPr>
              <a:t>G</a:t>
            </a:r>
            <a:r>
              <a:rPr lang="en-US" sz="1800" b="1" dirty="0" err="1">
                <a:solidFill>
                  <a:schemeClr val="bg1"/>
                </a:solidFill>
              </a:rPr>
              <a:t>ümrük</a:t>
            </a:r>
            <a:r>
              <a:rPr lang="en-US" sz="1800" b="1" dirty="0">
                <a:solidFill>
                  <a:schemeClr val="bg1"/>
                </a:solidFill>
              </a:rPr>
              <a:t> </a:t>
            </a:r>
            <a:r>
              <a:rPr lang="en-US" sz="1800" b="1" dirty="0" err="1">
                <a:solidFill>
                  <a:schemeClr val="bg1"/>
                </a:solidFill>
              </a:rPr>
              <a:t>vergisi</a:t>
            </a:r>
            <a:r>
              <a:rPr lang="tr-TR" sz="1800" b="1" dirty="0">
                <a:solidFill>
                  <a:schemeClr val="bg1"/>
                </a:solidFill>
              </a:rPr>
              <a:t>:   </a:t>
            </a:r>
            <a:r>
              <a:rPr lang="en-US" sz="1800" dirty="0" smtClean="0">
                <a:solidFill>
                  <a:schemeClr val="bg1"/>
                </a:solidFill>
              </a:rPr>
              <a:t>%</a:t>
            </a:r>
            <a:r>
              <a:rPr lang="ar-EG" sz="1800" dirty="0" smtClean="0">
                <a:solidFill>
                  <a:schemeClr val="bg1"/>
                </a:solidFill>
              </a:rPr>
              <a:t>5</a:t>
            </a:r>
            <a:r>
              <a:rPr lang="en-US" sz="1800" dirty="0">
                <a:solidFill>
                  <a:schemeClr val="bg1"/>
                </a:solidFill>
              </a:rPr>
              <a:t/>
            </a:r>
            <a:br>
              <a:rPr lang="en-US" sz="1800" dirty="0">
                <a:solidFill>
                  <a:schemeClr val="bg1"/>
                </a:solidFill>
              </a:rPr>
            </a:br>
            <a:r>
              <a:rPr lang="en-US" sz="1800" b="1" dirty="0">
                <a:solidFill>
                  <a:schemeClr val="bg1"/>
                </a:solidFill>
              </a:rPr>
              <a:t>KDV</a:t>
            </a:r>
            <a:r>
              <a:rPr lang="tr-TR" sz="1800" b="1" dirty="0">
                <a:solidFill>
                  <a:schemeClr val="bg1"/>
                </a:solidFill>
              </a:rPr>
              <a:t>:                     </a:t>
            </a:r>
            <a:r>
              <a:rPr lang="en-US" sz="1800" dirty="0" smtClean="0">
                <a:solidFill>
                  <a:schemeClr val="bg1"/>
                </a:solidFill>
              </a:rPr>
              <a:t>%</a:t>
            </a:r>
            <a:r>
              <a:rPr lang="tr-TR" sz="1800" dirty="0" smtClean="0">
                <a:solidFill>
                  <a:schemeClr val="bg1"/>
                </a:solidFill>
              </a:rPr>
              <a:t>1</a:t>
            </a:r>
            <a:r>
              <a:rPr lang="en-US" sz="1800" dirty="0" smtClean="0">
                <a:solidFill>
                  <a:schemeClr val="bg1"/>
                </a:solidFill>
              </a:rPr>
              <a:t>8</a:t>
            </a:r>
            <a:r>
              <a:rPr lang="tr-TR" sz="1800" dirty="0" smtClean="0">
                <a:solidFill>
                  <a:schemeClr val="bg1"/>
                </a:solidFill>
              </a:rPr>
              <a:t> </a:t>
            </a:r>
          </a:p>
          <a:p>
            <a:pPr marL="0" indent="0">
              <a:buNone/>
            </a:pPr>
            <a:r>
              <a:rPr lang="tr-TR" sz="1800" b="1" dirty="0" smtClean="0">
                <a:solidFill>
                  <a:schemeClr val="bg1"/>
                </a:solidFill>
              </a:rPr>
              <a:t>KÂR Ortalama: 6000 TL</a:t>
            </a:r>
            <a:r>
              <a:rPr lang="tr-TR" dirty="0"/>
              <a:t/>
            </a:r>
            <a:br>
              <a:rPr lang="tr-TR" dirty="0"/>
            </a:br>
            <a:endParaRPr lang="en-US" dirty="0"/>
          </a:p>
        </p:txBody>
      </p:sp>
      <p:sp>
        <p:nvSpPr>
          <p:cNvPr id="2" name="Title 1"/>
          <p:cNvSpPr>
            <a:spLocks noGrp="1"/>
          </p:cNvSpPr>
          <p:nvPr>
            <p:ph type="title"/>
          </p:nvPr>
        </p:nvSpPr>
        <p:spPr>
          <a:xfrm>
            <a:off x="646111" y="452718"/>
            <a:ext cx="9404723" cy="609687"/>
          </a:xfrm>
        </p:spPr>
        <p:txBody>
          <a:bodyPr/>
          <a:lstStyle/>
          <a:p>
            <a:r>
              <a:rPr lang="tr-TR" dirty="0">
                <a:solidFill>
                  <a:srgbClr val="C00000"/>
                </a:solidFill>
              </a:rPr>
              <a:t>İhracat </a:t>
            </a:r>
            <a:r>
              <a:rPr lang="tr-TR" dirty="0" smtClean="0">
                <a:solidFill>
                  <a:srgbClr val="C00000"/>
                </a:solidFill>
              </a:rPr>
              <a:t>Önerisi</a:t>
            </a:r>
            <a:endParaRPr lang="en-US" dirty="0"/>
          </a:p>
        </p:txBody>
      </p:sp>
      <p:sp>
        <p:nvSpPr>
          <p:cNvPr id="5" name="TextBox 4"/>
          <p:cNvSpPr txBox="1"/>
          <p:nvPr/>
        </p:nvSpPr>
        <p:spPr>
          <a:xfrm>
            <a:off x="925349" y="1621765"/>
            <a:ext cx="2337759" cy="646331"/>
          </a:xfrm>
          <a:prstGeom prst="rect">
            <a:avLst/>
          </a:prstGeom>
          <a:noFill/>
        </p:spPr>
        <p:txBody>
          <a:bodyPr wrap="square" rtlCol="0">
            <a:spAutoFit/>
          </a:bodyPr>
          <a:lstStyle/>
          <a:p>
            <a:r>
              <a:rPr lang="tr-TR" b="1" dirty="0" smtClean="0">
                <a:solidFill>
                  <a:schemeClr val="accent1"/>
                </a:solidFill>
              </a:rPr>
              <a:t>Koltuk Takımı</a:t>
            </a:r>
            <a:endParaRPr lang="en-US" b="1" dirty="0">
              <a:solidFill>
                <a:schemeClr val="accent1"/>
              </a:solidFill>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145" y="1371600"/>
            <a:ext cx="7405469" cy="438557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C00000"/>
                </a:solidFill>
              </a:rPr>
              <a:t>İhracat Önerisi</a:t>
            </a:r>
            <a:endParaRPr lang="en-US" dirty="0">
              <a:solidFill>
                <a:srgbClr val="C00000"/>
              </a:solidFill>
            </a:endParaRPr>
          </a:p>
        </p:txBody>
      </p:sp>
      <p:sp>
        <p:nvSpPr>
          <p:cNvPr id="3" name="Content Placeholder 2"/>
          <p:cNvSpPr>
            <a:spLocks noGrp="1"/>
          </p:cNvSpPr>
          <p:nvPr>
            <p:ph idx="1"/>
          </p:nvPr>
        </p:nvSpPr>
        <p:spPr>
          <a:xfrm>
            <a:off x="413887" y="1152983"/>
            <a:ext cx="6824312" cy="4635519"/>
          </a:xfrm>
        </p:spPr>
        <p:txBody>
          <a:bodyPr>
            <a:normAutofit/>
          </a:bodyPr>
          <a:lstStyle/>
          <a:p>
            <a:r>
              <a:rPr lang="tr-TR" sz="2800" dirty="0" smtClean="0">
                <a:solidFill>
                  <a:srgbClr val="C00000"/>
                </a:solidFill>
                <a:latin typeface="Times New Roman" pitchFamily="18" charset="0"/>
                <a:cs typeface="Times New Roman" pitchFamily="18" charset="0"/>
              </a:rPr>
              <a:t>Organik Bal</a:t>
            </a:r>
            <a:endParaRPr lang="en-US" sz="2800" dirty="0" smtClean="0">
              <a:solidFill>
                <a:srgbClr val="C00000"/>
              </a:solidFill>
              <a:latin typeface="Times New Roman" pitchFamily="18" charset="0"/>
              <a:cs typeface="Times New Roman" pitchFamily="18" charset="0"/>
            </a:endParaRPr>
          </a:p>
          <a:p>
            <a:pPr marL="0" indent="0">
              <a:buNone/>
            </a:pPr>
            <a:endParaRPr lang="tr-TR" sz="2400" dirty="0" smtClean="0">
              <a:solidFill>
                <a:srgbClr val="C00000"/>
              </a:solidFill>
            </a:endParaRPr>
          </a:p>
          <a:p>
            <a:pPr marL="0" indent="0">
              <a:lnSpc>
                <a:spcPct val="160000"/>
              </a:lnSpc>
              <a:buNone/>
            </a:pPr>
            <a:r>
              <a:rPr lang="en-US" sz="1800" b="1" dirty="0" smtClean="0">
                <a:solidFill>
                  <a:schemeClr val="bg1"/>
                </a:solidFill>
              </a:rPr>
              <a:t>T</a:t>
            </a:r>
            <a:r>
              <a:rPr lang="tr-TR" sz="1800" b="1" dirty="0">
                <a:solidFill>
                  <a:schemeClr val="bg1"/>
                </a:solidFill>
              </a:rPr>
              <a:t>ürkiye</a:t>
            </a:r>
            <a:r>
              <a:rPr lang="en-US" sz="1800" b="1" dirty="0">
                <a:solidFill>
                  <a:schemeClr val="bg1"/>
                </a:solidFill>
              </a:rPr>
              <a:t> </a:t>
            </a:r>
            <a:r>
              <a:rPr lang="en-US" sz="1800" b="1" dirty="0" err="1">
                <a:solidFill>
                  <a:schemeClr val="bg1"/>
                </a:solidFill>
              </a:rPr>
              <a:t>fiyatı</a:t>
            </a:r>
            <a:r>
              <a:rPr lang="tr-TR" sz="1800" b="1" dirty="0">
                <a:solidFill>
                  <a:schemeClr val="bg1"/>
                </a:solidFill>
              </a:rPr>
              <a:t>:</a:t>
            </a:r>
            <a:r>
              <a:rPr lang="en-US" sz="1800" b="1" dirty="0">
                <a:solidFill>
                  <a:schemeClr val="bg1"/>
                </a:solidFill>
              </a:rPr>
              <a:t> </a:t>
            </a:r>
            <a:r>
              <a:rPr lang="tr-TR" sz="1800" dirty="0" smtClean="0">
                <a:solidFill>
                  <a:schemeClr val="bg1"/>
                </a:solidFill>
              </a:rPr>
              <a:t>90-250 </a:t>
            </a:r>
            <a:r>
              <a:rPr lang="tr-TR" sz="1800" dirty="0">
                <a:solidFill>
                  <a:schemeClr val="bg1"/>
                </a:solidFill>
              </a:rPr>
              <a:t>TL</a:t>
            </a:r>
            <a:r>
              <a:rPr lang="en-US" sz="1800" dirty="0">
                <a:solidFill>
                  <a:schemeClr val="bg1"/>
                </a:solidFill>
              </a:rPr>
              <a:t>/</a:t>
            </a:r>
            <a:r>
              <a:rPr lang="en-US" sz="1800" dirty="0" err="1">
                <a:solidFill>
                  <a:schemeClr val="bg1"/>
                </a:solidFill>
              </a:rPr>
              <a:t>adet</a:t>
            </a:r>
            <a:r>
              <a:rPr lang="tr-TR" sz="1800" dirty="0">
                <a:solidFill>
                  <a:schemeClr val="bg1"/>
                </a:solidFill>
              </a:rPr>
              <a:t/>
            </a:r>
            <a:br>
              <a:rPr lang="tr-TR" sz="1800" dirty="0">
                <a:solidFill>
                  <a:schemeClr val="bg1"/>
                </a:solidFill>
              </a:rPr>
            </a:br>
            <a:r>
              <a:rPr lang="tr-TR" sz="1800" b="1" dirty="0">
                <a:solidFill>
                  <a:schemeClr val="bg1"/>
                </a:solidFill>
              </a:rPr>
              <a:t>Arabistan </a:t>
            </a:r>
            <a:r>
              <a:rPr lang="en-US" sz="1800" b="1" dirty="0" err="1">
                <a:solidFill>
                  <a:schemeClr val="bg1"/>
                </a:solidFill>
              </a:rPr>
              <a:t>fiyatı</a:t>
            </a:r>
            <a:r>
              <a:rPr lang="tr-TR" sz="1800" b="1" dirty="0">
                <a:solidFill>
                  <a:schemeClr val="bg1"/>
                </a:solidFill>
              </a:rPr>
              <a:t>:</a:t>
            </a:r>
            <a:r>
              <a:rPr lang="en-US" sz="1800" b="1" dirty="0">
                <a:solidFill>
                  <a:schemeClr val="bg1"/>
                </a:solidFill>
              </a:rPr>
              <a:t> </a:t>
            </a:r>
            <a:r>
              <a:rPr lang="tr-TR" sz="1800" dirty="0" smtClean="0">
                <a:solidFill>
                  <a:schemeClr val="bg1"/>
                </a:solidFill>
              </a:rPr>
              <a:t>160</a:t>
            </a:r>
            <a:r>
              <a:rPr lang="en-US" sz="1800" dirty="0" smtClean="0">
                <a:solidFill>
                  <a:schemeClr val="bg1"/>
                </a:solidFill>
              </a:rPr>
              <a:t>-</a:t>
            </a:r>
            <a:r>
              <a:rPr lang="tr-TR" sz="1800" dirty="0" smtClean="0">
                <a:solidFill>
                  <a:schemeClr val="bg1"/>
                </a:solidFill>
              </a:rPr>
              <a:t>5</a:t>
            </a:r>
            <a:r>
              <a:rPr lang="en-US" sz="1800" dirty="0" smtClean="0">
                <a:solidFill>
                  <a:schemeClr val="bg1"/>
                </a:solidFill>
              </a:rPr>
              <a:t>00</a:t>
            </a:r>
            <a:r>
              <a:rPr lang="tr-TR" sz="1800" dirty="0" smtClean="0">
                <a:solidFill>
                  <a:schemeClr val="bg1"/>
                </a:solidFill>
              </a:rPr>
              <a:t> </a:t>
            </a:r>
            <a:r>
              <a:rPr lang="tr-TR" sz="1800" dirty="0">
                <a:solidFill>
                  <a:schemeClr val="bg1"/>
                </a:solidFill>
              </a:rPr>
              <a:t>TL / adet</a:t>
            </a:r>
            <a:r>
              <a:rPr lang="en-US" sz="1800" dirty="0">
                <a:solidFill>
                  <a:srgbClr val="C00000"/>
                </a:solidFill>
              </a:rPr>
              <a:t/>
            </a:r>
            <a:br>
              <a:rPr lang="en-US" sz="1800" dirty="0">
                <a:solidFill>
                  <a:srgbClr val="C00000"/>
                </a:solidFill>
              </a:rPr>
            </a:br>
            <a:r>
              <a:rPr lang="tr-TR" sz="1800" b="1" dirty="0">
                <a:solidFill>
                  <a:schemeClr val="bg1"/>
                </a:solidFill>
              </a:rPr>
              <a:t>G</a:t>
            </a:r>
            <a:r>
              <a:rPr lang="en-US" sz="1800" b="1" dirty="0" err="1">
                <a:solidFill>
                  <a:schemeClr val="bg1"/>
                </a:solidFill>
              </a:rPr>
              <a:t>ümrük</a:t>
            </a:r>
            <a:r>
              <a:rPr lang="en-US" sz="1800" b="1" dirty="0">
                <a:solidFill>
                  <a:schemeClr val="bg1"/>
                </a:solidFill>
              </a:rPr>
              <a:t> </a:t>
            </a:r>
            <a:r>
              <a:rPr lang="en-US" sz="1800" b="1" dirty="0" err="1">
                <a:solidFill>
                  <a:schemeClr val="bg1"/>
                </a:solidFill>
              </a:rPr>
              <a:t>vergisi</a:t>
            </a:r>
            <a:r>
              <a:rPr lang="tr-TR" sz="1800" b="1" dirty="0">
                <a:solidFill>
                  <a:schemeClr val="bg1"/>
                </a:solidFill>
              </a:rPr>
              <a:t>:   </a:t>
            </a:r>
            <a:r>
              <a:rPr lang="en-US" sz="1800" dirty="0">
                <a:solidFill>
                  <a:schemeClr val="bg1"/>
                </a:solidFill>
              </a:rPr>
              <a:t>%</a:t>
            </a:r>
            <a:r>
              <a:rPr lang="ar-EG" sz="1800" dirty="0">
                <a:solidFill>
                  <a:schemeClr val="bg1"/>
                </a:solidFill>
              </a:rPr>
              <a:t>5</a:t>
            </a:r>
            <a:r>
              <a:rPr lang="en-US" sz="1800" dirty="0">
                <a:solidFill>
                  <a:schemeClr val="bg1"/>
                </a:solidFill>
              </a:rPr>
              <a:t/>
            </a:r>
            <a:br>
              <a:rPr lang="en-US" sz="1800" dirty="0">
                <a:solidFill>
                  <a:schemeClr val="bg1"/>
                </a:solidFill>
              </a:rPr>
            </a:br>
            <a:r>
              <a:rPr lang="en-US" sz="1800" b="1" dirty="0">
                <a:solidFill>
                  <a:schemeClr val="bg1"/>
                </a:solidFill>
              </a:rPr>
              <a:t>KDV</a:t>
            </a:r>
            <a:r>
              <a:rPr lang="tr-TR" sz="1800" b="1" dirty="0">
                <a:solidFill>
                  <a:schemeClr val="bg1"/>
                </a:solidFill>
              </a:rPr>
              <a:t>:                     </a:t>
            </a:r>
            <a:r>
              <a:rPr lang="en-US" sz="1800" dirty="0" smtClean="0">
                <a:solidFill>
                  <a:schemeClr val="bg1"/>
                </a:solidFill>
              </a:rPr>
              <a:t>%</a:t>
            </a:r>
            <a:r>
              <a:rPr lang="tr-TR" sz="1800" dirty="0">
                <a:solidFill>
                  <a:schemeClr val="bg1"/>
                </a:solidFill>
              </a:rPr>
              <a:t>1</a:t>
            </a:r>
            <a:r>
              <a:rPr lang="tr-TR" sz="1800" dirty="0" smtClean="0">
                <a:solidFill>
                  <a:schemeClr val="bg1"/>
                </a:solidFill>
              </a:rPr>
              <a:t>                  </a:t>
            </a:r>
            <a:endParaRPr lang="tr-TR" sz="1600" dirty="0">
              <a:solidFill>
                <a:schemeClr val="bg1"/>
              </a:solidFill>
            </a:endParaRPr>
          </a:p>
          <a:p>
            <a:pPr marL="0" indent="0">
              <a:lnSpc>
                <a:spcPct val="160000"/>
              </a:lnSpc>
              <a:buNone/>
            </a:pPr>
            <a:r>
              <a:rPr lang="tr-TR" sz="1800" b="1" dirty="0" smtClean="0">
                <a:solidFill>
                  <a:schemeClr val="bg1"/>
                </a:solidFill>
              </a:rPr>
              <a:t>ORTALAMA </a:t>
            </a:r>
            <a:r>
              <a:rPr lang="tr-TR" sz="1800" b="1" dirty="0">
                <a:solidFill>
                  <a:schemeClr val="bg1"/>
                </a:solidFill>
              </a:rPr>
              <a:t>KÂR</a:t>
            </a:r>
            <a:r>
              <a:rPr lang="tr-TR" sz="1800" b="1" dirty="0" smtClean="0">
                <a:solidFill>
                  <a:schemeClr val="bg1"/>
                </a:solidFill>
              </a:rPr>
              <a:t>: %</a:t>
            </a:r>
            <a:r>
              <a:rPr lang="tr-TR" sz="1800" dirty="0" smtClean="0">
                <a:solidFill>
                  <a:schemeClr val="bg1"/>
                </a:solidFill>
              </a:rPr>
              <a:t> 35-40</a:t>
            </a:r>
          </a:p>
          <a:p>
            <a:endParaRPr lang="en-US" sz="18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062" y="1440610"/>
            <a:ext cx="4970950" cy="477304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C00000"/>
                </a:solidFill>
              </a:rPr>
              <a:t>İthalat </a:t>
            </a:r>
            <a:r>
              <a:rPr lang="tr-TR" dirty="0" smtClean="0">
                <a:solidFill>
                  <a:srgbClr val="C00000"/>
                </a:solidFill>
              </a:rPr>
              <a:t>Önerisi</a:t>
            </a:r>
            <a:endParaRPr lang="en-US" dirty="0"/>
          </a:p>
        </p:txBody>
      </p:sp>
      <p:sp>
        <p:nvSpPr>
          <p:cNvPr id="3" name="Content Placeholder 2"/>
          <p:cNvSpPr>
            <a:spLocks noGrp="1"/>
          </p:cNvSpPr>
          <p:nvPr>
            <p:ph idx="1"/>
          </p:nvPr>
        </p:nvSpPr>
        <p:spPr>
          <a:xfrm>
            <a:off x="105878" y="1152983"/>
            <a:ext cx="6083165" cy="5313459"/>
          </a:xfrm>
        </p:spPr>
        <p:txBody>
          <a:bodyPr>
            <a:normAutofit/>
          </a:bodyPr>
          <a:lstStyle/>
          <a:p>
            <a:pPr lvl="1"/>
            <a:r>
              <a:rPr lang="tr-TR" sz="2400" dirty="0" smtClean="0">
                <a:solidFill>
                  <a:srgbClr val="C00000"/>
                </a:solidFill>
              </a:rPr>
              <a:t>Hurma çeşitleri</a:t>
            </a:r>
            <a:br>
              <a:rPr lang="tr-TR" sz="2400" dirty="0" smtClean="0">
                <a:solidFill>
                  <a:srgbClr val="C00000"/>
                </a:solidFill>
              </a:rPr>
            </a:br>
            <a:endParaRPr lang="tr-TR" sz="2000" dirty="0" smtClean="0">
              <a:solidFill>
                <a:schemeClr val="bg1"/>
              </a:solidFill>
            </a:endParaRPr>
          </a:p>
          <a:p>
            <a:pPr>
              <a:lnSpc>
                <a:spcPct val="150000"/>
              </a:lnSpc>
            </a:pPr>
            <a:r>
              <a:rPr lang="tr-TR" dirty="0" smtClean="0">
                <a:solidFill>
                  <a:schemeClr val="bg1"/>
                </a:solidFill>
              </a:rPr>
              <a:t>Hurma </a:t>
            </a:r>
            <a:r>
              <a:rPr lang="en-US" sz="2000" dirty="0" smtClean="0">
                <a:solidFill>
                  <a:schemeClr val="bg1"/>
                </a:solidFill>
              </a:rPr>
              <a:t>, </a:t>
            </a:r>
            <a:r>
              <a:rPr lang="tr-TR" dirty="0" smtClean="0">
                <a:solidFill>
                  <a:schemeClr val="bg1"/>
                </a:solidFill>
              </a:rPr>
              <a:t>Tatlı </a:t>
            </a:r>
            <a:r>
              <a:rPr lang="tr-TR" dirty="0">
                <a:solidFill>
                  <a:schemeClr val="bg1"/>
                </a:solidFill>
              </a:rPr>
              <a:t>bir lezzete sahip olan hurma bol miktarda lif ve A,C, B1 ve B2 vitamini içeriği ile özellikle kansere karşı iyi gelen besinler arasında gösterilir. Vitamin ve mineral kaynağının yüksek olduğu bu meyve özellikle İnsan vücudundaki şeker seviyesini düzenleyici özellik taşımaktadır. </a:t>
            </a:r>
            <a:endParaRPr lang="tr-TR" dirty="0" smtClean="0">
              <a:solidFill>
                <a:schemeClr val="bg1"/>
              </a:solidFill>
            </a:endParaRPr>
          </a:p>
          <a:p>
            <a:pPr>
              <a:lnSpc>
                <a:spcPct val="150000"/>
              </a:lnSpc>
            </a:pPr>
            <a:r>
              <a:rPr lang="tr-TR" sz="1900" b="1" dirty="0" smtClean="0">
                <a:solidFill>
                  <a:schemeClr val="bg1"/>
                </a:solidFill>
              </a:rPr>
              <a:t>Gümrük Vergisi: </a:t>
            </a:r>
            <a:r>
              <a:rPr lang="tr-TR" sz="1900" dirty="0" smtClean="0">
                <a:solidFill>
                  <a:schemeClr val="bg1"/>
                </a:solidFill>
              </a:rPr>
              <a:t>%5</a:t>
            </a:r>
            <a:br>
              <a:rPr lang="tr-TR" sz="1900" dirty="0" smtClean="0">
                <a:solidFill>
                  <a:schemeClr val="bg1"/>
                </a:solidFill>
              </a:rPr>
            </a:br>
            <a:r>
              <a:rPr lang="tr-TR" sz="1900" b="1" dirty="0" smtClean="0">
                <a:solidFill>
                  <a:schemeClr val="bg1"/>
                </a:solidFill>
              </a:rPr>
              <a:t>KDV:</a:t>
            </a:r>
            <a:r>
              <a:rPr lang="tr-TR" sz="1900" dirty="0" smtClean="0">
                <a:solidFill>
                  <a:schemeClr val="bg1"/>
                </a:solidFill>
              </a:rPr>
              <a:t> %</a:t>
            </a:r>
            <a:r>
              <a:rPr lang="tr-TR" sz="1900" dirty="0">
                <a:solidFill>
                  <a:schemeClr val="bg1"/>
                </a:solidFill>
              </a:rPr>
              <a:t>1</a:t>
            </a:r>
            <a:endParaRPr lang="en-US" sz="19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809" y="1387606"/>
            <a:ext cx="5771515" cy="38530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605" y="368313"/>
            <a:ext cx="9404723" cy="736587"/>
          </a:xfrm>
        </p:spPr>
        <p:txBody>
          <a:bodyPr/>
          <a:lstStyle/>
          <a:p>
            <a:pPr algn="ctr"/>
            <a:r>
              <a:rPr lang="tr-TR" dirty="0" smtClean="0">
                <a:solidFill>
                  <a:srgbClr val="C00000"/>
                </a:solidFill>
              </a:rPr>
              <a:t>Dikkatiniz İçin </a:t>
            </a:r>
            <a:r>
              <a:rPr lang="tr-TR" dirty="0">
                <a:solidFill>
                  <a:srgbClr val="C00000"/>
                </a:solidFill>
              </a:rPr>
              <a:t>T</a:t>
            </a:r>
            <a:r>
              <a:rPr lang="tr-TR" dirty="0" smtClean="0">
                <a:solidFill>
                  <a:srgbClr val="C00000"/>
                </a:solidFill>
              </a:rPr>
              <a:t>eşekkür </a:t>
            </a:r>
            <a:r>
              <a:rPr lang="tr-TR" dirty="0">
                <a:solidFill>
                  <a:srgbClr val="C00000"/>
                </a:solidFill>
              </a:rPr>
              <a:t>E</a:t>
            </a:r>
            <a:r>
              <a:rPr lang="tr-TR" dirty="0" smtClean="0">
                <a:solidFill>
                  <a:srgbClr val="C00000"/>
                </a:solidFill>
              </a:rPr>
              <a:t>derim</a:t>
            </a:r>
            <a:endParaRPr lang="en-US" dirty="0">
              <a:solidFill>
                <a:srgbClr val="C00000"/>
              </a:solidFill>
            </a:endParaRPr>
          </a:p>
        </p:txBody>
      </p:sp>
      <p:sp>
        <p:nvSpPr>
          <p:cNvPr id="6" name="TextBox 5"/>
          <p:cNvSpPr txBox="1"/>
          <p:nvPr/>
        </p:nvSpPr>
        <p:spPr>
          <a:xfrm>
            <a:off x="2724436" y="1736023"/>
            <a:ext cx="6705371" cy="2862322"/>
          </a:xfrm>
          <a:prstGeom prst="rect">
            <a:avLst/>
          </a:prstGeom>
          <a:noFill/>
          <a:ln>
            <a:noFill/>
          </a:ln>
        </p:spPr>
        <p:txBody>
          <a:bodyPr wrap="square" rtlCol="0">
            <a:spAutoFit/>
          </a:bodyPr>
          <a:lstStyle/>
          <a:p>
            <a:r>
              <a:rPr lang="tr-TR" sz="2000" b="1" dirty="0">
                <a:solidFill>
                  <a:srgbClr val="C00000"/>
                </a:solidFill>
              </a:rPr>
              <a:t>İSİM : Rudaina KADI</a:t>
            </a:r>
          </a:p>
          <a:p>
            <a:endParaRPr lang="tr-TR" sz="2000" dirty="0">
              <a:solidFill>
                <a:srgbClr val="C00000"/>
              </a:solidFill>
            </a:endParaRPr>
          </a:p>
          <a:p>
            <a:r>
              <a:rPr lang="tr-TR" sz="2000" b="1" dirty="0">
                <a:solidFill>
                  <a:srgbClr val="C00000"/>
                </a:solidFill>
              </a:rPr>
              <a:t>ÜNİVERSİTE : Bursa Uludağ Ünversitesi </a:t>
            </a:r>
          </a:p>
          <a:p>
            <a:endParaRPr lang="tr-TR" sz="2000" dirty="0">
              <a:solidFill>
                <a:srgbClr val="C00000"/>
              </a:solidFill>
            </a:endParaRPr>
          </a:p>
          <a:p>
            <a:r>
              <a:rPr lang="tr-TR" sz="2000" b="1" dirty="0">
                <a:solidFill>
                  <a:srgbClr val="C00000"/>
                </a:solidFill>
              </a:rPr>
              <a:t>BÖLÜM : Gıda Mühendisliği</a:t>
            </a:r>
          </a:p>
          <a:p>
            <a:endParaRPr lang="tr-TR" sz="2000" dirty="0">
              <a:solidFill>
                <a:srgbClr val="C00000"/>
              </a:solidFill>
            </a:endParaRPr>
          </a:p>
          <a:p>
            <a:r>
              <a:rPr lang="tr-TR" sz="2000" b="1" dirty="0">
                <a:solidFill>
                  <a:srgbClr val="C00000"/>
                </a:solidFill>
              </a:rPr>
              <a:t>TELEFON : 5399216657</a:t>
            </a:r>
          </a:p>
          <a:p>
            <a:endParaRPr lang="tr-TR" sz="2000" dirty="0">
              <a:solidFill>
                <a:srgbClr val="C00000"/>
              </a:solidFill>
            </a:endParaRPr>
          </a:p>
          <a:p>
            <a:r>
              <a:rPr lang="tr-TR" sz="2000" b="1" dirty="0">
                <a:solidFill>
                  <a:srgbClr val="C00000"/>
                </a:solidFill>
              </a:rPr>
              <a:t>E MAİL : </a:t>
            </a:r>
            <a:r>
              <a:rPr lang="tr-TR" sz="2000" b="1" dirty="0">
                <a:solidFill>
                  <a:srgbClr val="C00000"/>
                </a:solidFill>
                <a:hlinkClick r:id="rId2"/>
              </a:rPr>
              <a:t>rodenh.k@gmail.com</a:t>
            </a:r>
            <a:r>
              <a:rPr lang="tr-TR" sz="2000" b="1" dirty="0">
                <a:solidFill>
                  <a:srgbClr val="C00000"/>
                </a:solidFill>
              </a:rPr>
              <a:t> </a:t>
            </a:r>
            <a:endParaRPr lang="tr-TR" sz="2000" dirty="0">
              <a:solidFill>
                <a:srgbClr val="C0000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423" y="5393243"/>
            <a:ext cx="3863098" cy="1434411"/>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026" y="5552833"/>
            <a:ext cx="2485781" cy="11152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4503405" cy="750440"/>
          </a:xfrm>
        </p:spPr>
        <p:txBody>
          <a:bodyPr/>
          <a:lstStyle/>
          <a:p>
            <a:r>
              <a:rPr lang="tr-TR" dirty="0" smtClean="0">
                <a:solidFill>
                  <a:srgbClr val="CC0000"/>
                </a:solidFill>
              </a:rPr>
              <a:t>Genel Bilgiler</a:t>
            </a:r>
            <a:endParaRPr lang="en-US" dirty="0">
              <a:solidFill>
                <a:srgbClr val="CC0000"/>
              </a:solidFill>
            </a:endParaRPr>
          </a:p>
        </p:txBody>
      </p:sp>
      <p:sp>
        <p:nvSpPr>
          <p:cNvPr id="3" name="Content Placeholder 2"/>
          <p:cNvSpPr>
            <a:spLocks noGrp="1"/>
          </p:cNvSpPr>
          <p:nvPr>
            <p:ph idx="1"/>
          </p:nvPr>
        </p:nvSpPr>
        <p:spPr>
          <a:xfrm>
            <a:off x="487295" y="1475874"/>
            <a:ext cx="11159273" cy="5252185"/>
          </a:xfrm>
        </p:spPr>
        <p:txBody>
          <a:bodyPr>
            <a:normAutofit/>
          </a:bodyPr>
          <a:lstStyle/>
          <a:p>
            <a:r>
              <a:rPr lang="tr-TR" b="1" dirty="0">
                <a:solidFill>
                  <a:srgbClr val="CC0000"/>
                </a:solidFill>
                <a:latin typeface="Times New Roman" pitchFamily="18" charset="0"/>
                <a:cs typeface="Times New Roman" pitchFamily="18" charset="0"/>
              </a:rPr>
              <a:t>Resmi adı</a:t>
            </a:r>
            <a:r>
              <a:rPr lang="en-US" b="1" dirty="0">
                <a:solidFill>
                  <a:srgbClr val="CC0000"/>
                </a:solidFill>
                <a:latin typeface="Times New Roman" pitchFamily="18" charset="0"/>
                <a:cs typeface="Times New Roman" pitchFamily="18" charset="0"/>
              </a:rPr>
              <a:t> : </a:t>
            </a:r>
            <a:r>
              <a:rPr lang="tr-TR" dirty="0">
                <a:solidFill>
                  <a:schemeClr val="bg1"/>
                </a:solidFill>
                <a:latin typeface="Times New Roman" pitchFamily="18" charset="0"/>
                <a:cs typeface="Times New Roman" pitchFamily="18" charset="0"/>
              </a:rPr>
              <a:t>Suudi Arabistan Krallığı </a:t>
            </a:r>
          </a:p>
          <a:p>
            <a:r>
              <a:rPr lang="tr-TR" b="1" dirty="0" smtClean="0">
                <a:solidFill>
                  <a:srgbClr val="CC0000"/>
                </a:solidFill>
                <a:latin typeface="Times New Roman" pitchFamily="18" charset="0"/>
                <a:cs typeface="Times New Roman" pitchFamily="18" charset="0"/>
              </a:rPr>
              <a:t>Başkenti</a:t>
            </a:r>
            <a:r>
              <a:rPr lang="en-US" b="1" dirty="0" smtClean="0">
                <a:solidFill>
                  <a:srgbClr val="CC0000"/>
                </a:solidFill>
                <a:latin typeface="Times New Roman" pitchFamily="18" charset="0"/>
                <a:cs typeface="Times New Roman" pitchFamily="18" charset="0"/>
              </a:rPr>
              <a:t> </a:t>
            </a:r>
            <a:r>
              <a:rPr lang="en-US" b="1" dirty="0">
                <a:solidFill>
                  <a:srgbClr val="CC0000"/>
                </a:solidFill>
                <a:latin typeface="Times New Roman" pitchFamily="18" charset="0"/>
                <a:cs typeface="Times New Roman" pitchFamily="18" charset="0"/>
              </a:rPr>
              <a:t>:</a:t>
            </a:r>
            <a:r>
              <a:rPr lang="tr-TR" b="1" dirty="0">
                <a:solidFill>
                  <a:srgbClr val="CC0000"/>
                </a:solidFill>
                <a:latin typeface="Times New Roman" pitchFamily="18" charset="0"/>
                <a:cs typeface="Times New Roman" pitchFamily="18" charset="0"/>
              </a:rPr>
              <a:t> </a:t>
            </a:r>
            <a:r>
              <a:rPr lang="tr-TR" dirty="0">
                <a:solidFill>
                  <a:schemeClr val="bg1"/>
                </a:solidFill>
                <a:latin typeface="Times New Roman" pitchFamily="18" charset="0"/>
                <a:cs typeface="Times New Roman" pitchFamily="18" charset="0"/>
              </a:rPr>
              <a:t>Riyad</a:t>
            </a:r>
            <a:endParaRPr lang="en-US" dirty="0">
              <a:solidFill>
                <a:schemeClr val="bg1"/>
              </a:solidFill>
              <a:latin typeface="Times New Roman" pitchFamily="18" charset="0"/>
              <a:cs typeface="Times New Roman" pitchFamily="18" charset="0"/>
            </a:endParaRPr>
          </a:p>
          <a:p>
            <a:r>
              <a:rPr lang="tr-TR" b="1" dirty="0">
                <a:solidFill>
                  <a:srgbClr val="C00000"/>
                </a:solidFill>
                <a:latin typeface="Times New Roman" pitchFamily="18" charset="0"/>
                <a:cs typeface="Times New Roman" pitchFamily="18" charset="0"/>
              </a:rPr>
              <a:t>Anadili </a:t>
            </a:r>
            <a:r>
              <a:rPr lang="en-US" b="1" dirty="0">
                <a:solidFill>
                  <a:srgbClr val="C00000"/>
                </a:solidFill>
                <a:latin typeface="Times New Roman" pitchFamily="18" charset="0"/>
                <a:cs typeface="Times New Roman" pitchFamily="18" charset="0"/>
              </a:rPr>
              <a:t>: </a:t>
            </a:r>
            <a:r>
              <a:rPr lang="tr-TR" dirty="0">
                <a:solidFill>
                  <a:schemeClr val="bg1"/>
                </a:solidFill>
                <a:latin typeface="Times New Roman" pitchFamily="18" charset="0"/>
                <a:cs typeface="Times New Roman" pitchFamily="18" charset="0"/>
              </a:rPr>
              <a:t>Arapça </a:t>
            </a:r>
          </a:p>
          <a:p>
            <a:r>
              <a:rPr lang="tr-TR" b="1" dirty="0">
                <a:solidFill>
                  <a:srgbClr val="C00000"/>
                </a:solidFill>
                <a:latin typeface="Times New Roman" pitchFamily="18" charset="0"/>
                <a:cs typeface="Times New Roman" pitchFamily="18" charset="0"/>
              </a:rPr>
              <a:t>Yönetim şekli </a:t>
            </a:r>
            <a:r>
              <a:rPr lang="en-US" b="1" dirty="0">
                <a:solidFill>
                  <a:srgbClr val="C00000"/>
                </a:solidFill>
                <a:latin typeface="Times New Roman" pitchFamily="18" charset="0"/>
                <a:cs typeface="Times New Roman" pitchFamily="18" charset="0"/>
              </a:rPr>
              <a:t>:</a:t>
            </a:r>
            <a:r>
              <a:rPr lang="tr-TR" b="1" dirty="0">
                <a:solidFill>
                  <a:srgbClr val="C00000"/>
                </a:solidFill>
                <a:latin typeface="Times New Roman" pitchFamily="18" charset="0"/>
                <a:cs typeface="Times New Roman" pitchFamily="18" charset="0"/>
              </a:rPr>
              <a:t> </a:t>
            </a:r>
            <a:r>
              <a:rPr lang="tr-TR" dirty="0" smtClean="0">
                <a:solidFill>
                  <a:schemeClr val="bg1"/>
                </a:solidFill>
                <a:latin typeface="Times New Roman" pitchFamily="18" charset="0"/>
                <a:cs typeface="Times New Roman" pitchFamily="18" charset="0"/>
              </a:rPr>
              <a:t>Mutlak Monarşi </a:t>
            </a:r>
            <a:endParaRPr lang="tr-TR" dirty="0">
              <a:latin typeface="Times New Roman" pitchFamily="18" charset="0"/>
              <a:cs typeface="Times New Roman" pitchFamily="18" charset="0"/>
            </a:endParaRPr>
          </a:p>
          <a:p>
            <a:r>
              <a:rPr lang="tr-TR" b="1" dirty="0">
                <a:solidFill>
                  <a:srgbClr val="CC0000"/>
                </a:solidFill>
                <a:latin typeface="Times New Roman" pitchFamily="18" charset="0"/>
                <a:cs typeface="Times New Roman" pitchFamily="18" charset="0"/>
              </a:rPr>
              <a:t>Toplam nüfüs</a:t>
            </a:r>
            <a:r>
              <a:rPr lang="en-US" b="1" dirty="0">
                <a:solidFill>
                  <a:srgbClr val="CC0000"/>
                </a:solidFill>
                <a:latin typeface="Times New Roman" pitchFamily="18" charset="0"/>
                <a:cs typeface="Times New Roman" pitchFamily="18" charset="0"/>
              </a:rPr>
              <a:t> : </a:t>
            </a:r>
            <a:r>
              <a:rPr lang="tr-TR" dirty="0">
                <a:solidFill>
                  <a:schemeClr val="bg1"/>
                </a:solidFill>
                <a:latin typeface="Times New Roman" pitchFamily="18" charset="0"/>
                <a:cs typeface="Times New Roman" pitchFamily="18" charset="0"/>
              </a:rPr>
              <a:t>32,552,336</a:t>
            </a:r>
            <a:r>
              <a:rPr lang="ar-AE" dirty="0">
                <a:solidFill>
                  <a:schemeClr val="bg1"/>
                </a:solidFill>
                <a:latin typeface="Times New Roman" pitchFamily="18" charset="0"/>
                <a:cs typeface="Times New Roman" pitchFamily="18" charset="0"/>
              </a:rPr>
              <a:t>  </a:t>
            </a:r>
            <a:r>
              <a:rPr lang="tr-TR" dirty="0">
                <a:solidFill>
                  <a:schemeClr val="bg1"/>
                </a:solidFill>
                <a:latin typeface="Times New Roman" pitchFamily="18" charset="0"/>
                <a:cs typeface="Times New Roman" pitchFamily="18" charset="0"/>
              </a:rPr>
              <a:t> milyon </a:t>
            </a:r>
            <a:endParaRPr lang="tr-TR" b="1" dirty="0">
              <a:solidFill>
                <a:schemeClr val="bg1"/>
              </a:solidFill>
              <a:latin typeface="Times New Roman" pitchFamily="18" charset="0"/>
              <a:cs typeface="Times New Roman" pitchFamily="18" charset="0"/>
            </a:endParaRPr>
          </a:p>
          <a:p>
            <a:r>
              <a:rPr lang="tr-TR" b="1" dirty="0">
                <a:solidFill>
                  <a:srgbClr val="CC0000"/>
                </a:solidFill>
                <a:latin typeface="Times New Roman" pitchFamily="18" charset="0"/>
                <a:cs typeface="Times New Roman" pitchFamily="18" charset="0"/>
              </a:rPr>
              <a:t>Yüzölçümü</a:t>
            </a:r>
            <a:r>
              <a:rPr lang="en-US" b="1" dirty="0">
                <a:solidFill>
                  <a:srgbClr val="CC0000"/>
                </a:solidFill>
                <a:latin typeface="Times New Roman" pitchFamily="18" charset="0"/>
                <a:cs typeface="Times New Roman" pitchFamily="18" charset="0"/>
              </a:rPr>
              <a:t> :</a:t>
            </a:r>
            <a:r>
              <a:rPr lang="tr-TR" b="1" dirty="0">
                <a:solidFill>
                  <a:srgbClr val="CC0000"/>
                </a:solidFill>
                <a:latin typeface="Times New Roman" pitchFamily="18" charset="0"/>
                <a:cs typeface="Times New Roman" pitchFamily="18" charset="0"/>
              </a:rPr>
              <a:t> </a:t>
            </a:r>
            <a:r>
              <a:rPr lang="tr-TR" dirty="0">
                <a:solidFill>
                  <a:schemeClr val="bg1"/>
                </a:solidFill>
                <a:latin typeface="Times New Roman" pitchFamily="18" charset="0"/>
                <a:cs typeface="Times New Roman" pitchFamily="18" charset="0"/>
              </a:rPr>
              <a:t>2.149.690 km</a:t>
            </a:r>
            <a:r>
              <a:rPr lang="tr-TR" baseline="30000" dirty="0">
                <a:solidFill>
                  <a:schemeClr val="bg1"/>
                </a:solidFill>
                <a:latin typeface="Times New Roman" pitchFamily="18" charset="0"/>
                <a:cs typeface="Times New Roman" pitchFamily="18" charset="0"/>
              </a:rPr>
              <a:t>2</a:t>
            </a:r>
          </a:p>
          <a:p>
            <a:r>
              <a:rPr lang="tr-TR" b="1" dirty="0">
                <a:solidFill>
                  <a:srgbClr val="CC0000"/>
                </a:solidFill>
                <a:latin typeface="Times New Roman" pitchFamily="18" charset="0"/>
                <a:cs typeface="Times New Roman" pitchFamily="18" charset="0"/>
              </a:rPr>
              <a:t>Para birimi</a:t>
            </a:r>
            <a:r>
              <a:rPr lang="en-US" b="1" dirty="0">
                <a:solidFill>
                  <a:srgbClr val="CC0000"/>
                </a:solidFill>
                <a:latin typeface="Times New Roman" pitchFamily="18" charset="0"/>
                <a:cs typeface="Times New Roman" pitchFamily="18" charset="0"/>
              </a:rPr>
              <a:t> : </a:t>
            </a:r>
            <a:r>
              <a:rPr lang="tr-TR" dirty="0">
                <a:solidFill>
                  <a:schemeClr val="bg1"/>
                </a:solidFill>
                <a:latin typeface="Times New Roman" pitchFamily="18" charset="0"/>
                <a:cs typeface="Times New Roman" pitchFamily="18" charset="0"/>
              </a:rPr>
              <a:t>Suudi Arabistan Riyali</a:t>
            </a:r>
            <a:endParaRPr lang="tr-TR" b="1" dirty="0" smtClean="0">
              <a:solidFill>
                <a:schemeClr val="bg1"/>
              </a:solidFill>
              <a:latin typeface="Times New Roman" pitchFamily="18" charset="0"/>
              <a:cs typeface="Times New Roman" pitchFamily="18" charset="0"/>
            </a:endParaRPr>
          </a:p>
          <a:p>
            <a:pPr marL="0" indent="0">
              <a:buNone/>
            </a:pPr>
            <a:r>
              <a:rPr lang="tr-TR" b="1" dirty="0">
                <a:solidFill>
                  <a:srgbClr val="CC0000"/>
                </a:solidFill>
                <a:latin typeface="Times New Roman" pitchFamily="18" charset="0"/>
                <a:cs typeface="Times New Roman" pitchFamily="18" charset="0"/>
              </a:rPr>
              <a:t> </a:t>
            </a:r>
            <a:r>
              <a:rPr lang="tr-TR" b="1" dirty="0" smtClean="0">
                <a:solidFill>
                  <a:srgbClr val="CC0000"/>
                </a:solidFill>
                <a:latin typeface="Times New Roman" pitchFamily="18" charset="0"/>
                <a:cs typeface="Times New Roman" pitchFamily="18" charset="0"/>
              </a:rPr>
              <a:t>                            </a:t>
            </a:r>
            <a:r>
              <a:rPr lang="tr-TR" dirty="0" smtClean="0">
                <a:solidFill>
                  <a:schemeClr val="bg1"/>
                </a:solidFill>
                <a:latin typeface="Times New Roman" pitchFamily="18" charset="0"/>
                <a:cs typeface="Times New Roman" pitchFamily="18" charset="0"/>
              </a:rPr>
              <a:t>1 SAR = </a:t>
            </a:r>
            <a:r>
              <a:rPr lang="tr-TR" dirty="0">
                <a:solidFill>
                  <a:schemeClr val="bg1"/>
                </a:solidFill>
                <a:latin typeface="Times New Roman" pitchFamily="18" charset="0"/>
                <a:cs typeface="Times New Roman" pitchFamily="18" charset="0"/>
              </a:rPr>
              <a:t>4,62 TL</a:t>
            </a:r>
          </a:p>
          <a:p>
            <a:pPr marL="0" indent="0">
              <a:buNone/>
            </a:pPr>
            <a:r>
              <a:rPr lang="tr-TR" dirty="0">
                <a:solidFill>
                  <a:schemeClr val="bg1"/>
                </a:solidFill>
              </a:rPr>
              <a:t>                            </a:t>
            </a:r>
            <a:r>
              <a:rPr lang="tr-TR" dirty="0" smtClean="0">
                <a:solidFill>
                  <a:schemeClr val="bg1"/>
                </a:solidFill>
              </a:rPr>
              <a:t>  </a:t>
            </a:r>
            <a:endParaRPr lang="tr-TR"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292" y="1048580"/>
            <a:ext cx="9855837" cy="1477328"/>
          </a:xfrm>
          <a:prstGeom prst="rect">
            <a:avLst/>
          </a:prstGeom>
          <a:noFill/>
        </p:spPr>
        <p:txBody>
          <a:bodyPr wrap="square" rtlCol="0">
            <a:spAutoFit/>
          </a:bodyPr>
          <a:lstStyle/>
          <a:p>
            <a:pPr marL="285750" indent="-285750">
              <a:buFont typeface="Wingdings" pitchFamily="2" charset="2"/>
              <a:buChar char="ü"/>
            </a:pPr>
            <a:r>
              <a:rPr lang="tr-TR" dirty="0">
                <a:solidFill>
                  <a:schemeClr val="bg1"/>
                </a:solidFill>
                <a:latin typeface="Times New Roman" pitchFamily="18" charset="0"/>
                <a:cs typeface="Times New Roman" pitchFamily="18" charset="0"/>
              </a:rPr>
              <a:t>Arap yarımadasında yer alan Suudi Arabistan’ın güney ve güneydoğusunda Yemen, Umman ve Birleşik Arap Emirlikleri’nin bulunması sebebiyle Hint okyanusu ve Umman Körfeziyle deniz sınırları bulunmamaktadır. Ülkenin doğusunda Katar yer almaktadır. Batıda Kızıldeniz ve doğuda Basra Körfezi’ne deniz kıyısı vardır. Suudi Arabistan, kuzeyinde Kuveyt, Irak ve Ürdün ile kara sınırına sahiptir.</a:t>
            </a:r>
          </a:p>
        </p:txBody>
      </p:sp>
      <p:sp>
        <p:nvSpPr>
          <p:cNvPr id="2" name="Title 1"/>
          <p:cNvSpPr>
            <a:spLocks noGrp="1"/>
          </p:cNvSpPr>
          <p:nvPr>
            <p:ph type="title"/>
          </p:nvPr>
        </p:nvSpPr>
        <p:spPr>
          <a:xfrm>
            <a:off x="758406" y="200200"/>
            <a:ext cx="4615699" cy="735503"/>
          </a:xfrm>
        </p:spPr>
        <p:txBody>
          <a:bodyPr/>
          <a:lstStyle/>
          <a:p>
            <a:r>
              <a:rPr lang="tr-TR" dirty="0" smtClean="0">
                <a:solidFill>
                  <a:srgbClr val="CC0000"/>
                </a:solidFill>
              </a:rPr>
              <a:t>Coğrafi Konum</a:t>
            </a:r>
            <a:endParaRPr lang="en-US" dirty="0">
              <a:solidFill>
                <a:srgbClr val="CC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72" y="3144851"/>
            <a:ext cx="9810572" cy="33992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52" y="461263"/>
            <a:ext cx="7443591" cy="625312"/>
          </a:xfrm>
        </p:spPr>
        <p:txBody>
          <a:bodyPr/>
          <a:lstStyle/>
          <a:p>
            <a:r>
              <a:rPr lang="tr-TR" dirty="0" smtClean="0">
                <a:solidFill>
                  <a:srgbClr val="C00000"/>
                </a:solidFill>
              </a:rPr>
              <a:t>Doğal Kaynakları ve Çevre</a:t>
            </a:r>
            <a:endParaRPr lang="en-US" dirty="0">
              <a:solidFill>
                <a:srgbClr val="C00000"/>
              </a:solidFill>
            </a:endParaRPr>
          </a:p>
        </p:txBody>
      </p:sp>
      <p:sp>
        <p:nvSpPr>
          <p:cNvPr id="3" name="Content Placeholder 2"/>
          <p:cNvSpPr>
            <a:spLocks noGrp="1"/>
          </p:cNvSpPr>
          <p:nvPr>
            <p:ph idx="1"/>
          </p:nvPr>
        </p:nvSpPr>
        <p:spPr>
          <a:xfrm>
            <a:off x="346511" y="1427746"/>
            <a:ext cx="11309684" cy="2033805"/>
          </a:xfrm>
        </p:spPr>
        <p:txBody>
          <a:bodyPr>
            <a:normAutofit/>
          </a:bodyPr>
          <a:lstStyle/>
          <a:p>
            <a:pPr marL="0" indent="0" algn="just">
              <a:buNone/>
            </a:pPr>
            <a:r>
              <a:rPr lang="tr-TR" sz="2400" dirty="0">
                <a:solidFill>
                  <a:schemeClr val="bg1"/>
                </a:solidFill>
                <a:latin typeface="Times New Roman" pitchFamily="18" charset="0"/>
                <a:cs typeface="Times New Roman" pitchFamily="18" charset="0"/>
              </a:rPr>
              <a:t>Suudi Arabistan dünyada en fazla kanıtlanmış petrol rezervlerine sahip </a:t>
            </a:r>
            <a:r>
              <a:rPr lang="tr-TR" sz="2400" dirty="0" smtClean="0">
                <a:solidFill>
                  <a:schemeClr val="bg1"/>
                </a:solidFill>
                <a:latin typeface="Times New Roman" pitchFamily="18" charset="0"/>
                <a:cs typeface="Times New Roman" pitchFamily="18" charset="0"/>
              </a:rPr>
              <a:t>ülkedir </a:t>
            </a:r>
          </a:p>
          <a:p>
            <a:pPr marL="0" indent="0" algn="just">
              <a:buNone/>
            </a:pPr>
            <a:r>
              <a:rPr lang="tr-TR" sz="2400" dirty="0" smtClean="0">
                <a:solidFill>
                  <a:schemeClr val="bg1"/>
                </a:solidFill>
                <a:latin typeface="Times New Roman" pitchFamily="18" charset="0"/>
                <a:cs typeface="Times New Roman" pitchFamily="18" charset="0"/>
              </a:rPr>
              <a:t>Suudi </a:t>
            </a:r>
            <a:r>
              <a:rPr lang="tr-TR" sz="2400" dirty="0">
                <a:solidFill>
                  <a:schemeClr val="bg1"/>
                </a:solidFill>
                <a:latin typeface="Times New Roman" pitchFamily="18" charset="0"/>
                <a:cs typeface="Times New Roman" pitchFamily="18" charset="0"/>
              </a:rPr>
              <a:t>Arabistan’da altın gümüş, bakır çinko, boksit, magnezit ve fosfot yatakları da bulunmaktadır. </a:t>
            </a:r>
            <a:endParaRPr lang="en-US" sz="2400" dirty="0">
              <a:solidFill>
                <a:schemeClr val="bg1"/>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593" y="3911372"/>
            <a:ext cx="4072271" cy="23954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80" y="3911372"/>
            <a:ext cx="3754452" cy="23954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890" y="3911372"/>
            <a:ext cx="3857002" cy="23954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723" y="689528"/>
            <a:ext cx="7519321" cy="933169"/>
          </a:xfrm>
        </p:spPr>
        <p:txBody>
          <a:bodyPr/>
          <a:lstStyle/>
          <a:p>
            <a:r>
              <a:rPr lang="en-US" dirty="0" smtClean="0">
                <a:solidFill>
                  <a:srgbClr val="CC0000"/>
                </a:solidFill>
              </a:rPr>
              <a:t>Genel </a:t>
            </a:r>
            <a:r>
              <a:rPr lang="tr-TR" dirty="0">
                <a:solidFill>
                  <a:srgbClr val="CC0000"/>
                </a:solidFill>
              </a:rPr>
              <a:t>E</a:t>
            </a:r>
            <a:r>
              <a:rPr lang="en-US" dirty="0" smtClean="0">
                <a:solidFill>
                  <a:srgbClr val="CC0000"/>
                </a:solidFill>
              </a:rPr>
              <a:t>konom</a:t>
            </a:r>
            <a:r>
              <a:rPr lang="tr-TR" dirty="0" err="1" smtClean="0">
                <a:solidFill>
                  <a:srgbClr val="CC0000"/>
                </a:solidFill>
              </a:rPr>
              <a:t>ik</a:t>
            </a:r>
            <a:r>
              <a:rPr lang="tr-TR" dirty="0" smtClean="0">
                <a:solidFill>
                  <a:srgbClr val="CC0000"/>
                </a:solidFill>
              </a:rPr>
              <a:t> Tablo</a:t>
            </a:r>
            <a:endParaRPr lang="en-US" dirty="0">
              <a:solidFill>
                <a:srgbClr val="CC0000"/>
              </a:solidFill>
            </a:endParaRPr>
          </a:p>
        </p:txBody>
      </p:sp>
      <p:graphicFrame>
        <p:nvGraphicFramePr>
          <p:cNvPr id="9" name="Content Placeholder 8"/>
          <p:cNvGraphicFramePr>
            <a:graphicFrameLocks noGrp="1"/>
          </p:cNvGraphicFramePr>
          <p:nvPr>
            <p:ph idx="1"/>
          </p:nvPr>
        </p:nvGraphicFramePr>
        <p:xfrm>
          <a:off x="1318661" y="2194560"/>
          <a:ext cx="7363326" cy="3108960"/>
        </p:xfrm>
        <a:graphic>
          <a:graphicData uri="http://schemas.openxmlformats.org/drawingml/2006/table">
            <a:tbl>
              <a:tblPr/>
              <a:tblGrid>
                <a:gridCol w="7363326">
                  <a:extLst>
                    <a:ext uri="{9D8B030D-6E8A-4147-A177-3AD203B41FA5}">
                      <a16:colId xmlns:a16="http://schemas.microsoft.com/office/drawing/2014/main" val="20000"/>
                    </a:ext>
                  </a:extLst>
                </a:gridCol>
              </a:tblGrid>
              <a:tr h="3108960">
                <a:tc>
                  <a:txBody>
                    <a:bodyPr/>
                    <a:lstStyle/>
                    <a:p>
                      <a:endParaRPr lang="en-US" dirty="0">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09052847"/>
              </p:ext>
            </p:extLst>
          </p:nvPr>
        </p:nvGraphicFramePr>
        <p:xfrm>
          <a:off x="1213849" y="2512193"/>
          <a:ext cx="8507666" cy="3600000"/>
        </p:xfrm>
        <a:graphic>
          <a:graphicData uri="http://schemas.openxmlformats.org/drawingml/2006/table">
            <a:tbl>
              <a:tblPr firstRow="1" bandRow="1">
                <a:tableStyleId>{5940675A-B579-460E-94D1-54222C63F5DA}</a:tableStyleId>
              </a:tblPr>
              <a:tblGrid>
                <a:gridCol w="3116132">
                  <a:extLst>
                    <a:ext uri="{9D8B030D-6E8A-4147-A177-3AD203B41FA5}">
                      <a16:colId xmlns:a16="http://schemas.microsoft.com/office/drawing/2014/main" val="20000"/>
                    </a:ext>
                  </a:extLst>
                </a:gridCol>
                <a:gridCol w="1797178">
                  <a:extLst>
                    <a:ext uri="{9D8B030D-6E8A-4147-A177-3AD203B41FA5}">
                      <a16:colId xmlns:a16="http://schemas.microsoft.com/office/drawing/2014/main" val="20001"/>
                    </a:ext>
                  </a:extLst>
                </a:gridCol>
                <a:gridCol w="1797178">
                  <a:extLst>
                    <a:ext uri="{9D8B030D-6E8A-4147-A177-3AD203B41FA5}">
                      <a16:colId xmlns:a16="http://schemas.microsoft.com/office/drawing/2014/main" val="20002"/>
                    </a:ext>
                  </a:extLst>
                </a:gridCol>
                <a:gridCol w="1797178">
                  <a:extLst>
                    <a:ext uri="{9D8B030D-6E8A-4147-A177-3AD203B41FA5}">
                      <a16:colId xmlns:a16="http://schemas.microsoft.com/office/drawing/2014/main" val="20003"/>
                    </a:ext>
                  </a:extLst>
                </a:gridCol>
              </a:tblGrid>
              <a:tr h="720000">
                <a:tc>
                  <a:txBody>
                    <a:bodyPr/>
                    <a:lstStyle/>
                    <a:p>
                      <a:pPr algn="l"/>
                      <a:r>
                        <a:rPr lang="tr-TR" dirty="0" smtClean="0">
                          <a:solidFill>
                            <a:srgbClr val="CC0000"/>
                          </a:solidFill>
                        </a:rPr>
                        <a:t>GSYH  </a:t>
                      </a:r>
                      <a:br>
                        <a:rPr lang="tr-TR" dirty="0" smtClean="0">
                          <a:solidFill>
                            <a:srgbClr val="CC0000"/>
                          </a:solidFill>
                        </a:rPr>
                      </a:br>
                      <a:r>
                        <a:rPr lang="tr-TR" dirty="0" smtClean="0">
                          <a:solidFill>
                            <a:srgbClr val="CC0000"/>
                          </a:solidFill>
                        </a:rPr>
                        <a:t>(</a:t>
                      </a:r>
                      <a:r>
                        <a:rPr lang="en-US" dirty="0" smtClean="0">
                          <a:solidFill>
                            <a:srgbClr val="CC0000"/>
                          </a:solidFill>
                        </a:rPr>
                        <a:t>$ m</a:t>
                      </a:r>
                      <a:r>
                        <a:rPr lang="tr-TR" dirty="0" smtClean="0">
                          <a:solidFill>
                            <a:srgbClr val="CC0000"/>
                          </a:solidFill>
                        </a:rPr>
                        <a:t>ilyar)</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tr-TR" dirty="0" smtClean="0">
                          <a:solidFill>
                            <a:srgbClr val="CC0000"/>
                          </a:solidFill>
                        </a:rPr>
                        <a:t>700,12</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tr-TR" dirty="0" smtClean="0">
                          <a:solidFill>
                            <a:srgbClr val="CC0000"/>
                          </a:solidFill>
                        </a:rPr>
                        <a:t>740</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tr-TR" dirty="0" smtClean="0">
                          <a:solidFill>
                            <a:srgbClr val="CC0000"/>
                          </a:solidFill>
                        </a:rPr>
                        <a:t>780</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720000">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tr-TR" dirty="0" smtClean="0">
                          <a:solidFill>
                            <a:srgbClr val="CC0000"/>
                          </a:solidFill>
                        </a:rPr>
                        <a:t>Kişi başına GSYH </a:t>
                      </a:r>
                      <a:r>
                        <a:rPr lang="en-US" baseline="0" dirty="0" smtClean="0">
                          <a:solidFill>
                            <a:srgbClr val="CC0000"/>
                          </a:solidFill>
                        </a:rPr>
                        <a:t> </a:t>
                      </a:r>
                      <a:r>
                        <a:rPr lang="tr-TR" sz="1800" dirty="0" smtClean="0">
                          <a:solidFill>
                            <a:srgbClr val="CC0000"/>
                          </a:solidFill>
                        </a:rPr>
                        <a:t>(</a:t>
                      </a:r>
                      <a:r>
                        <a:rPr lang="en-US" sz="1800" dirty="0" smtClean="0">
                          <a:solidFill>
                            <a:srgbClr val="CC0000"/>
                          </a:solidFill>
                        </a:rPr>
                        <a:t>$</a:t>
                      </a:r>
                      <a:r>
                        <a:rPr lang="tr-TR" sz="1800" dirty="0" smtClean="0">
                          <a:solidFill>
                            <a:srgbClr val="CC0000"/>
                          </a:solidFill>
                        </a:rPr>
                        <a:t>)</a:t>
                      </a:r>
                      <a:endParaRPr lang="en-US" sz="1800" dirty="0" smtClean="0">
                        <a:solidFill>
                          <a:srgbClr val="CC0000"/>
                        </a:solidFill>
                      </a:endParaRPr>
                    </a:p>
                    <a:p>
                      <a:pPr algn="l"/>
                      <a:endParaRPr lang="en-US" dirty="0">
                        <a:solidFill>
                          <a:srgbClr val="CC0000"/>
                        </a:solidFill>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ar-EG" dirty="0" smtClean="0">
                          <a:solidFill>
                            <a:srgbClr val="CC0000"/>
                          </a:solidFill>
                        </a:rPr>
                        <a:t>19946</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ar-EG" dirty="0" smtClean="0">
                          <a:solidFill>
                            <a:srgbClr val="CC0000"/>
                          </a:solidFill>
                        </a:rPr>
                        <a:t>20067</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ar-EG" dirty="0" smtClean="0">
                          <a:solidFill>
                            <a:srgbClr val="CC0000"/>
                          </a:solidFill>
                        </a:rPr>
                        <a:t>18691</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720000">
                <a:tc>
                  <a:txBody>
                    <a:bodyPr/>
                    <a:lstStyle/>
                    <a:p>
                      <a:pPr algn="l"/>
                      <a:r>
                        <a:rPr lang="tr-TR" dirty="0" smtClean="0">
                          <a:solidFill>
                            <a:srgbClr val="CC0000"/>
                          </a:solidFill>
                        </a:rPr>
                        <a:t>Enflasyon oranları</a:t>
                      </a:r>
                    </a:p>
                    <a:p>
                      <a:pPr algn="l"/>
                      <a:endParaRPr lang="en-US" dirty="0">
                        <a:solidFill>
                          <a:srgbClr val="CC0000"/>
                        </a:solidFill>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solidFill>
                            <a:srgbClr val="CC0000"/>
                          </a:solidFill>
                        </a:rPr>
                        <a:t>%6</a:t>
                      </a:r>
                      <a:r>
                        <a:rPr lang="tr-TR" baseline="0" dirty="0" smtClean="0">
                          <a:solidFill>
                            <a:srgbClr val="CC0000"/>
                          </a:solidFill>
                        </a:rPr>
                        <a:t>,2</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solidFill>
                            <a:srgbClr val="CC0000"/>
                          </a:solidFill>
                        </a:rPr>
                        <a:t>%</a:t>
                      </a:r>
                      <a:r>
                        <a:rPr lang="tr-TR" dirty="0" smtClean="0">
                          <a:solidFill>
                            <a:srgbClr val="CC0000"/>
                          </a:solidFill>
                        </a:rPr>
                        <a:t>5,8</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solidFill>
                            <a:srgbClr val="CC0000"/>
                          </a:solidFill>
                        </a:rPr>
                        <a:t>%</a:t>
                      </a:r>
                      <a:r>
                        <a:rPr lang="tr-TR" dirty="0" smtClean="0">
                          <a:solidFill>
                            <a:srgbClr val="CC0000"/>
                          </a:solidFill>
                        </a:rPr>
                        <a:t>2,2</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720000">
                <a:tc>
                  <a:txBody>
                    <a:bodyPr/>
                    <a:lstStyle/>
                    <a:p>
                      <a:pPr algn="l"/>
                      <a:r>
                        <a:rPr lang="tr-TR" dirty="0" smtClean="0">
                          <a:solidFill>
                            <a:srgbClr val="CC0000"/>
                          </a:solidFill>
                        </a:rPr>
                        <a:t>İşsizlik oranları</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solidFill>
                            <a:srgbClr val="CC0000"/>
                          </a:solidFill>
                        </a:rPr>
                        <a:t>%</a:t>
                      </a:r>
                      <a:r>
                        <a:rPr lang="tr-TR" dirty="0" smtClean="0">
                          <a:solidFill>
                            <a:srgbClr val="CC0000"/>
                          </a:solidFill>
                        </a:rPr>
                        <a:t>8,5</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solidFill>
                            <a:srgbClr val="CC0000"/>
                          </a:solidFill>
                        </a:rPr>
                        <a:t>%</a:t>
                      </a:r>
                      <a:r>
                        <a:rPr lang="tr-TR" dirty="0" smtClean="0">
                          <a:solidFill>
                            <a:srgbClr val="CC0000"/>
                          </a:solidFill>
                        </a:rPr>
                        <a:t>6,6</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solidFill>
                            <a:srgbClr val="CC0000"/>
                          </a:solidFill>
                        </a:rPr>
                        <a:t>%</a:t>
                      </a:r>
                      <a:r>
                        <a:rPr lang="tr-TR" dirty="0" smtClean="0">
                          <a:solidFill>
                            <a:srgbClr val="CC0000"/>
                          </a:solidFill>
                        </a:rPr>
                        <a:t>6,9</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720000">
                <a:tc>
                  <a:txBody>
                    <a:bodyPr/>
                    <a:lstStyle/>
                    <a:p>
                      <a:pPr algn="l"/>
                      <a:r>
                        <a:rPr lang="tr-TR" dirty="0" smtClean="0">
                          <a:solidFill>
                            <a:srgbClr val="CC0000"/>
                          </a:solidFill>
                        </a:rPr>
                        <a:t>Büyüme oranları</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tr-TR" dirty="0" smtClean="0">
                          <a:solidFill>
                            <a:srgbClr val="CC0000"/>
                          </a:solidFill>
                        </a:rPr>
                        <a:t>% -4,8</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tr-TR" dirty="0" smtClean="0">
                          <a:solidFill>
                            <a:srgbClr val="CC0000"/>
                          </a:solidFill>
                        </a:rPr>
                        <a:t>% 2,1</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tr-TR" dirty="0" smtClean="0">
                          <a:solidFill>
                            <a:srgbClr val="CC0000"/>
                          </a:solidFill>
                        </a:rPr>
                        <a:t>% 2,60</a:t>
                      </a:r>
                      <a:endParaRPr lang="en-US" dirty="0">
                        <a:solidFill>
                          <a:srgbClr val="CC000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TextBox 11"/>
          <p:cNvSpPr txBox="1"/>
          <p:nvPr/>
        </p:nvSpPr>
        <p:spPr>
          <a:xfrm>
            <a:off x="4549542" y="2112083"/>
            <a:ext cx="4947386" cy="400110"/>
          </a:xfrm>
          <a:prstGeom prst="rect">
            <a:avLst/>
          </a:prstGeom>
          <a:noFill/>
        </p:spPr>
        <p:txBody>
          <a:bodyPr wrap="square" rtlCol="0">
            <a:spAutoFit/>
          </a:bodyPr>
          <a:lstStyle/>
          <a:p>
            <a:r>
              <a:rPr lang="tr-TR" sz="2000" b="1" dirty="0" smtClean="0">
                <a:solidFill>
                  <a:srgbClr val="CC0000"/>
                </a:solidFill>
              </a:rPr>
              <a:t>     2020                2021                  2022</a:t>
            </a:r>
            <a:endParaRPr lang="en-US" sz="2000" b="1" dirty="0">
              <a:solidFill>
                <a:srgbClr val="CC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C00000"/>
                </a:solidFill>
                <a:latin typeface="Times New Roman" pitchFamily="18" charset="0"/>
                <a:cs typeface="Times New Roman" pitchFamily="18" charset="0"/>
              </a:rPr>
              <a:t>Dünya Sıralaması</a:t>
            </a:r>
            <a:endParaRPr lang="en-US" dirty="0">
              <a:solidFill>
                <a:srgbClr val="C00000"/>
              </a:solidFill>
              <a:latin typeface="Times New Roman" pitchFamily="18" charset="0"/>
              <a:cs typeface="Times New Roman" pitchFamily="18" charset="0"/>
            </a:endParaRPr>
          </a:p>
        </p:txBody>
      </p:sp>
      <p:sp>
        <p:nvSpPr>
          <p:cNvPr id="15" name="TextBox 14"/>
          <p:cNvSpPr txBox="1"/>
          <p:nvPr/>
        </p:nvSpPr>
        <p:spPr>
          <a:xfrm>
            <a:off x="646111" y="1279529"/>
            <a:ext cx="8633861" cy="461665"/>
          </a:xfrm>
          <a:prstGeom prst="rect">
            <a:avLst/>
          </a:prstGeom>
          <a:noFill/>
        </p:spPr>
        <p:txBody>
          <a:bodyPr wrap="square" rtlCol="0">
            <a:spAutoFit/>
          </a:bodyPr>
          <a:lstStyle/>
          <a:p>
            <a:r>
              <a:rPr lang="tr-TR" sz="2400" dirty="0" smtClean="0">
                <a:solidFill>
                  <a:srgbClr val="C00000"/>
                </a:solidFill>
                <a:latin typeface="Times New Roman" pitchFamily="18" charset="0"/>
                <a:cs typeface="Times New Roman" pitchFamily="18" charset="0"/>
              </a:rPr>
              <a:t>İş yapma kolaylığı ve ekonomik serbestlik</a:t>
            </a:r>
            <a:endParaRPr lang="en-US" sz="2400" dirty="0">
              <a:solidFill>
                <a:srgbClr val="C00000"/>
              </a:solidFill>
              <a:latin typeface="Times New Roman" pitchFamily="18" charset="0"/>
              <a:cs typeface="Times New Roman" pitchFamily="18" charset="0"/>
            </a:endParaRPr>
          </a:p>
        </p:txBody>
      </p:sp>
      <p:sp>
        <p:nvSpPr>
          <p:cNvPr id="6" name="TextBox 5"/>
          <p:cNvSpPr txBox="1"/>
          <p:nvPr/>
        </p:nvSpPr>
        <p:spPr>
          <a:xfrm>
            <a:off x="723114" y="1914525"/>
            <a:ext cx="6829425" cy="2369880"/>
          </a:xfrm>
          <a:prstGeom prst="rect">
            <a:avLst/>
          </a:prstGeom>
          <a:noFill/>
        </p:spPr>
        <p:txBody>
          <a:bodyPr wrap="square" rtlCol="0">
            <a:spAutoFit/>
          </a:bodyPr>
          <a:lstStyle/>
          <a:p>
            <a:r>
              <a:rPr lang="en-US" sz="2800" dirty="0" err="1" smtClean="0">
                <a:solidFill>
                  <a:schemeClr val="bg1"/>
                </a:solidFill>
                <a:latin typeface="Times New Roman" pitchFamily="18" charset="0"/>
                <a:cs typeface="Times New Roman" pitchFamily="18" charset="0"/>
              </a:rPr>
              <a:t>Suudi</a:t>
            </a:r>
            <a:r>
              <a:rPr lang="en-US" sz="2800" dirty="0" smtClean="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Arabistan, </a:t>
            </a:r>
            <a:r>
              <a:rPr lang="en-US" sz="2800" dirty="0" err="1">
                <a:solidFill>
                  <a:schemeClr val="bg1"/>
                </a:solidFill>
                <a:latin typeface="Times New Roman" pitchFamily="18" charset="0"/>
                <a:cs typeface="Times New Roman" pitchFamily="18" charset="0"/>
              </a:rPr>
              <a:t>bir</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önceki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yıla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göre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endekste</a:t>
            </a:r>
            <a:r>
              <a:rPr lang="en-US" sz="2800" dirty="0">
                <a:solidFill>
                  <a:schemeClr val="bg1"/>
                </a:solidFill>
                <a:latin typeface="Times New Roman" pitchFamily="18" charset="0"/>
                <a:cs typeface="Times New Roman" pitchFamily="18" charset="0"/>
              </a:rPr>
              <a:t> 8 </a:t>
            </a:r>
            <a:r>
              <a:rPr lang="en-US" sz="2800" dirty="0" err="1">
                <a:solidFill>
                  <a:schemeClr val="bg1"/>
                </a:solidFill>
                <a:latin typeface="Times New Roman" pitchFamily="18" charset="0"/>
                <a:cs typeface="Times New Roman" pitchFamily="18" charset="0"/>
              </a:rPr>
              <a:t>sıra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yükselerek</a:t>
            </a:r>
            <a:r>
              <a:rPr lang="en-US" sz="2800" dirty="0">
                <a:solidFill>
                  <a:schemeClr val="bg1"/>
                </a:solidFill>
                <a:latin typeface="Times New Roman" pitchFamily="18" charset="0"/>
                <a:cs typeface="Times New Roman" pitchFamily="18" charset="0"/>
              </a:rPr>
              <a:t>, en </a:t>
            </a:r>
            <a:r>
              <a:rPr lang="en-US" sz="2800" dirty="0" err="1">
                <a:solidFill>
                  <a:schemeClr val="bg1"/>
                </a:solidFill>
                <a:latin typeface="Times New Roman" pitchFamily="18" charset="0"/>
                <a:cs typeface="Times New Roman" pitchFamily="18" charset="0"/>
              </a:rPr>
              <a:t>iyi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ikinci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performansı</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elde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etti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ve</a:t>
            </a:r>
            <a:r>
              <a:rPr lang="en-US" sz="2800" dirty="0">
                <a:solidFill>
                  <a:schemeClr val="bg1"/>
                </a:solidFill>
                <a:latin typeface="Times New Roman" pitchFamily="18" charset="0"/>
                <a:cs typeface="Times New Roman" pitchFamily="18" charset="0"/>
              </a:rPr>
              <a:t> 63 </a:t>
            </a:r>
            <a:r>
              <a:rPr lang="en-US" sz="2800" dirty="0" err="1">
                <a:solidFill>
                  <a:schemeClr val="bg1"/>
                </a:solidFill>
                <a:latin typeface="Times New Roman" pitchFamily="18" charset="0"/>
                <a:cs typeface="Times New Roman" pitchFamily="18" charset="0"/>
              </a:rPr>
              <a:t>ülke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arasında</a:t>
            </a:r>
            <a:r>
              <a:rPr lang="en-US" sz="2800" dirty="0">
                <a:solidFill>
                  <a:schemeClr val="bg1"/>
                </a:solidFill>
                <a:latin typeface="Times New Roman" pitchFamily="18" charset="0"/>
                <a:cs typeface="Times New Roman" pitchFamily="18" charset="0"/>
              </a:rPr>
              <a:t> en </a:t>
            </a:r>
            <a:r>
              <a:rPr lang="en-US" sz="2800" dirty="0" err="1">
                <a:solidFill>
                  <a:schemeClr val="bg1"/>
                </a:solidFill>
                <a:latin typeface="Times New Roman" pitchFamily="18" charset="0"/>
                <a:cs typeface="Times New Roman" pitchFamily="18" charset="0"/>
              </a:rPr>
              <a:t>rekabetçi</a:t>
            </a:r>
            <a:r>
              <a:rPr lang="en-US" sz="2800" dirty="0">
                <a:solidFill>
                  <a:schemeClr val="bg1"/>
                </a:solidFill>
                <a:latin typeface="Times New Roman" pitchFamily="18" charset="0"/>
                <a:cs typeface="Times New Roman" pitchFamily="18" charset="0"/>
              </a:rPr>
              <a:t> 24. </a:t>
            </a:r>
            <a:r>
              <a:rPr lang="en-US" sz="2800" dirty="0" err="1">
                <a:solidFill>
                  <a:schemeClr val="bg1"/>
                </a:solidFill>
                <a:latin typeface="Times New Roman" pitchFamily="18" charset="0"/>
                <a:cs typeface="Times New Roman" pitchFamily="18" charset="0"/>
              </a:rPr>
              <a:t>ekonomi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olarak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yer</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aldı</a:t>
            </a:r>
            <a:r>
              <a:rPr lang="en-US" sz="2800" dirty="0">
                <a:solidFill>
                  <a:schemeClr val="bg1"/>
                </a:solidFill>
                <a:latin typeface="Times New Roman" pitchFamily="18" charset="0"/>
                <a:cs typeface="Times New Roman" pitchFamily="18" charset="0"/>
              </a:rPr>
              <a:t>.</a:t>
            </a:r>
            <a:r>
              <a:rPr lang="en-US" dirty="0">
                <a:solidFill>
                  <a:srgbClr val="C00000"/>
                </a:solidFill>
                <a:latin typeface="Times New Roman" pitchFamily="18" charset="0"/>
                <a:cs typeface="Times New Roman" pitchFamily="18" charset="0"/>
              </a:rPr>
              <a:t/>
            </a:r>
            <a:br>
              <a:rPr lang="en-US" dirty="0">
                <a:solidFill>
                  <a:srgbClr val="C00000"/>
                </a:solidFill>
                <a:latin typeface="Times New Roman" pitchFamily="18" charset="0"/>
                <a:cs typeface="Times New Roman" pitchFamily="18" charset="0"/>
              </a:rPr>
            </a:br>
            <a:r>
              <a:rPr lang="en-US" dirty="0">
                <a:solidFill>
                  <a:srgbClr val="C00000"/>
                </a:solidFill>
              </a:rPr>
              <a:t/>
            </a:r>
            <a:br>
              <a:rPr lang="en-US" dirty="0">
                <a:solidFill>
                  <a:srgbClr val="C00000"/>
                </a:solidFill>
              </a:rPr>
            </a:br>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758" y="3383274"/>
            <a:ext cx="5104197" cy="30777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t>
            </a:r>
            <a:r>
              <a:rPr lang="tr-TR" dirty="0" smtClean="0">
                <a:solidFill>
                  <a:srgbClr val="C00000"/>
                </a:solidFill>
              </a:rPr>
              <a:t>ış Ticaret</a:t>
            </a:r>
            <a:endParaRPr lang="en-US"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3410178"/>
              </p:ext>
            </p:extLst>
          </p:nvPr>
        </p:nvGraphicFramePr>
        <p:xfrm>
          <a:off x="1116647" y="1162507"/>
          <a:ext cx="10895648" cy="69851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C00000"/>
                </a:solidFill>
              </a:rPr>
              <a:t>İthalatında Başlıca </a:t>
            </a:r>
            <a:r>
              <a:rPr lang="tr-TR" dirty="0">
                <a:solidFill>
                  <a:srgbClr val="C00000"/>
                </a:solidFill>
              </a:rPr>
              <a:t>Ü</a:t>
            </a:r>
            <a:r>
              <a:rPr lang="tr-TR" dirty="0" smtClean="0">
                <a:solidFill>
                  <a:srgbClr val="C00000"/>
                </a:solidFill>
              </a:rPr>
              <a:t>lkeler</a:t>
            </a:r>
            <a:endParaRPr lang="en-US"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1724826"/>
              </p:ext>
            </p:extLst>
          </p:nvPr>
        </p:nvGraphicFramePr>
        <p:xfrm>
          <a:off x="568960" y="1351280"/>
          <a:ext cx="11348720" cy="4897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5302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1475</TotalTime>
  <Words>743</Words>
  <Application>Microsoft Office PowerPoint</Application>
  <PresentationFormat>Geniş ekran</PresentationFormat>
  <Paragraphs>145</Paragraphs>
  <Slides>23</Slides>
  <Notes>2</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23</vt:i4>
      </vt:variant>
    </vt:vector>
  </HeadingPairs>
  <TitlesOfParts>
    <vt:vector size="32" baseType="lpstr">
      <vt:lpstr>Arial</vt:lpstr>
      <vt:lpstr>Calibri</vt:lpstr>
      <vt:lpstr>Century Gothic</vt:lpstr>
      <vt:lpstr>Times New Roman</vt:lpstr>
      <vt:lpstr>Wingdings</vt:lpstr>
      <vt:lpstr>Wingdings 3</vt:lpstr>
      <vt:lpstr>Ion</vt:lpstr>
      <vt:lpstr>1_Ion</vt:lpstr>
      <vt:lpstr>2_Ion</vt:lpstr>
      <vt:lpstr>PowerPoint Sunusu</vt:lpstr>
      <vt:lpstr>İçerik</vt:lpstr>
      <vt:lpstr>Genel Bilgiler</vt:lpstr>
      <vt:lpstr>Coğrafi Konum</vt:lpstr>
      <vt:lpstr>Doğal Kaynakları ve Çevre</vt:lpstr>
      <vt:lpstr>Genel Ekonomik Tablo</vt:lpstr>
      <vt:lpstr>Dünya Sıralaması</vt:lpstr>
      <vt:lpstr>Dış Ticaret</vt:lpstr>
      <vt:lpstr>İthalatında Başlıca Ülkeler</vt:lpstr>
      <vt:lpstr>İthalatında Başlıca Ürünler (2018)</vt:lpstr>
      <vt:lpstr>İhracatında Başlıca Ülkeler</vt:lpstr>
      <vt:lpstr>İhracatında Başlıca Ürünler (2018)</vt:lpstr>
      <vt:lpstr>Türkiye’nin arabistan ile Ticareti</vt:lpstr>
      <vt:lpstr>Türkiye’nin Arabistana En Çok İhraç Ettiği Ürünler (2018)</vt:lpstr>
      <vt:lpstr>Türkiye’nin Arabistan’dan En Çok İthal Ettiği Ürünler (2018)</vt:lpstr>
      <vt:lpstr>Teşvikler</vt:lpstr>
      <vt:lpstr>Yatırım İçin Potansiyel Sektörler</vt:lpstr>
      <vt:lpstr>PowerPoint Sunusu</vt:lpstr>
      <vt:lpstr>İhracat Önerisi</vt:lpstr>
      <vt:lpstr>İhracat Önerisi</vt:lpstr>
      <vt:lpstr>İhracat Önerisi</vt:lpstr>
      <vt:lpstr>İthalat Önerisi</vt:lpstr>
      <vt:lpstr>Dikkatiniz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BBB</cp:lastModifiedBy>
  <cp:revision>289</cp:revision>
  <dcterms:created xsi:type="dcterms:W3CDTF">2022-03-07T14:36:00Z</dcterms:created>
  <dcterms:modified xsi:type="dcterms:W3CDTF">2022-06-24T06:16:28Z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0B52B49AA0B94DA9AFF410C8575BEE01</vt:lpwstr>
  </property>
  <property fmtid="{D5CDD505-2E9C-101B-9397-08002B2CF9AE}" pid="3" name="KSOProductBuildVer">
    <vt:lpwstr>1033-11.2.0.11156</vt:lpwstr>
  </property>
</Properties>
</file>