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3.jpg" ContentType="image/jpg"/>
  <Override PartName="/ppt/media/image14.jpg" ContentType="image/jpg"/>
  <Override PartName="/ppt/media/image35.jpg" ContentType="image/jpg"/>
  <Override PartName="/ppt/media/image36.jpg" ContentType="image/jpg"/>
  <Override PartName="/ppt/media/image37.jpg" ContentType="image/jpg"/>
  <Override PartName="/ppt/media/image38.jpg" ContentType="image/jpg"/>
  <Override PartName="/ppt/media/image40.jpg" ContentType="image/jpg"/>
  <Override PartName="/ppt/media/image4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2" r:id="rId7"/>
    <p:sldId id="263" r:id="rId8"/>
    <p:sldId id="264" r:id="rId9"/>
    <p:sldId id="265" r:id="rId10"/>
    <p:sldId id="268" r:id="rId11"/>
    <p:sldId id="267" r:id="rId12"/>
    <p:sldId id="270" r:id="rId13"/>
    <p:sldId id="269" r:id="rId14"/>
    <p:sldId id="274" r:id="rId15"/>
    <p:sldId id="277" r:id="rId16"/>
    <p:sldId id="271" r:id="rId17"/>
    <p:sldId id="272" r:id="rId18"/>
    <p:sldId id="273" r:id="rId19"/>
    <p:sldId id="275" r:id="rId20"/>
    <p:sldId id="276" r:id="rId21"/>
    <p:sldId id="287" r:id="rId22"/>
    <p:sldId id="278" r:id="rId23"/>
    <p:sldId id="279" r:id="rId24"/>
    <p:sldId id="281" r:id="rId25"/>
    <p:sldId id="280" r:id="rId26"/>
    <p:sldId id="282" r:id="rId27"/>
    <p:sldId id="283" r:id="rId28"/>
    <p:sldId id="284" r:id="rId29"/>
    <p:sldId id="285" r:id="rId30"/>
    <p:sldId id="286" r:id="rId31"/>
    <p:sldId id="288" r:id="rId32"/>
    <p:sldId id="289" r:id="rId33"/>
    <p:sldId id="290" r:id="rId34"/>
    <p:sldId id="291"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280" autoAdjust="0"/>
  </p:normalViewPr>
  <p:slideViewPr>
    <p:cSldViewPr snapToGrid="0">
      <p:cViewPr varScale="1">
        <p:scale>
          <a:sx n="68" d="100"/>
          <a:sy n="68" d="100"/>
        </p:scale>
        <p:origin x="82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2BF259-C77D-443C-815B-5781F7067D30}"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5D41022-335B-4022-917A-7ABFE1AFBF4C}">
      <dgm:prSet phldrT="[Metin]" phldr="1"/>
      <dgm:spPr/>
      <dgm:t>
        <a:bodyPr/>
        <a:lstStyle/>
        <a:p>
          <a:endParaRPr lang="tr-TR" dirty="0"/>
        </a:p>
      </dgm:t>
    </dgm:pt>
    <dgm:pt modelId="{4564EF65-D951-4BEB-BAA5-625B5FE48414}" type="sibTrans" cxnId="{88F2DA87-42D4-4B5E-8894-54BA18312EB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7000" r="-47000"/>
          </a:stretch>
        </a:blipFill>
      </dgm:spPr>
      <dgm:t>
        <a:bodyPr/>
        <a:lstStyle/>
        <a:p>
          <a:endParaRPr lang="tr-TR">
            <a:solidFill>
              <a:schemeClr val="tx1"/>
            </a:solidFill>
          </a:endParaRPr>
        </a:p>
      </dgm:t>
    </dgm:pt>
    <dgm:pt modelId="{5CC63D23-EFE2-4CFF-8661-DB5763501C63}" type="parTrans" cxnId="{88F2DA87-42D4-4B5E-8894-54BA18312EB5}">
      <dgm:prSet/>
      <dgm:spPr/>
      <dgm:t>
        <a:bodyPr/>
        <a:lstStyle/>
        <a:p>
          <a:endParaRPr lang="tr-TR"/>
        </a:p>
      </dgm:t>
    </dgm:pt>
    <dgm:pt modelId="{E255688D-2CE8-4352-9928-9C5155EAB76C}" type="pres">
      <dgm:prSet presAssocID="{EE2BF259-C77D-443C-815B-5781F7067D30}" presName="Name0" presStyleCnt="0">
        <dgm:presLayoutVars>
          <dgm:chMax val="7"/>
          <dgm:chPref val="7"/>
          <dgm:dir/>
        </dgm:presLayoutVars>
      </dgm:prSet>
      <dgm:spPr/>
    </dgm:pt>
    <dgm:pt modelId="{B94A6A6E-6C5F-4E5B-88EF-E9BECAEB6B1A}" type="pres">
      <dgm:prSet presAssocID="{EE2BF259-C77D-443C-815B-5781F7067D30}" presName="Name1" presStyleCnt="0"/>
      <dgm:spPr/>
    </dgm:pt>
    <dgm:pt modelId="{6018325D-2757-419E-AF41-4917145A1622}" type="pres">
      <dgm:prSet presAssocID="{4564EF65-D951-4BEB-BAA5-625B5FE48414}" presName="picture_1" presStyleCnt="0"/>
      <dgm:spPr/>
    </dgm:pt>
    <dgm:pt modelId="{38948991-C089-4591-A796-20D06CCB8D20}" type="pres">
      <dgm:prSet presAssocID="{4564EF65-D951-4BEB-BAA5-625B5FE48414}" presName="pictureRepeatNode" presStyleLbl="alignImgPlace1" presStyleIdx="0" presStyleCnt="1" custScaleX="200000" custScaleY="124922" custLinFactNeighborX="2527" custLinFactNeighborY="2762"/>
      <dgm:spPr/>
      <dgm:t>
        <a:bodyPr/>
        <a:lstStyle/>
        <a:p>
          <a:endParaRPr lang="tr-TR"/>
        </a:p>
      </dgm:t>
    </dgm:pt>
    <dgm:pt modelId="{E69522E3-351C-4DF7-A9F3-150DE151898D}" type="pres">
      <dgm:prSet presAssocID="{25D41022-335B-4022-917A-7ABFE1AFBF4C}" presName="text_1" presStyleLbl="node1" presStyleIdx="0" presStyleCnt="0" custScaleX="52433" custScaleY="37711" custLinFactX="-94526" custLinFactY="-100000" custLinFactNeighborX="-100000" custLinFactNeighborY="-160321">
        <dgm:presLayoutVars>
          <dgm:bulletEnabled val="1"/>
        </dgm:presLayoutVars>
      </dgm:prSet>
      <dgm:spPr/>
      <dgm:t>
        <a:bodyPr/>
        <a:lstStyle/>
        <a:p>
          <a:endParaRPr lang="tr-TR"/>
        </a:p>
      </dgm:t>
    </dgm:pt>
  </dgm:ptLst>
  <dgm:cxnLst>
    <dgm:cxn modelId="{07D95A4B-7CF9-4DB2-AB2A-197EF575E381}" type="presOf" srcId="{25D41022-335B-4022-917A-7ABFE1AFBF4C}" destId="{E69522E3-351C-4DF7-A9F3-150DE151898D}" srcOrd="0" destOrd="0" presId="urn:microsoft.com/office/officeart/2008/layout/CircularPictureCallout"/>
    <dgm:cxn modelId="{22979B06-68AB-434F-96C0-74070047507B}" type="presOf" srcId="{EE2BF259-C77D-443C-815B-5781F7067D30}" destId="{E255688D-2CE8-4352-9928-9C5155EAB76C}" srcOrd="0" destOrd="0" presId="urn:microsoft.com/office/officeart/2008/layout/CircularPictureCallout"/>
    <dgm:cxn modelId="{88F2DA87-42D4-4B5E-8894-54BA18312EB5}" srcId="{EE2BF259-C77D-443C-815B-5781F7067D30}" destId="{25D41022-335B-4022-917A-7ABFE1AFBF4C}" srcOrd="0" destOrd="0" parTransId="{5CC63D23-EFE2-4CFF-8661-DB5763501C63}" sibTransId="{4564EF65-D951-4BEB-BAA5-625B5FE48414}"/>
    <dgm:cxn modelId="{0737DAEA-3D29-4AB4-AFB4-80513A6185E8}" type="presOf" srcId="{4564EF65-D951-4BEB-BAA5-625B5FE48414}" destId="{38948991-C089-4591-A796-20D06CCB8D20}" srcOrd="0" destOrd="0" presId="urn:microsoft.com/office/officeart/2008/layout/CircularPictureCallout"/>
    <dgm:cxn modelId="{E76FB8E4-4AB9-417C-950A-A5596396D20B}" type="presParOf" srcId="{E255688D-2CE8-4352-9928-9C5155EAB76C}" destId="{B94A6A6E-6C5F-4E5B-88EF-E9BECAEB6B1A}" srcOrd="0" destOrd="0" presId="urn:microsoft.com/office/officeart/2008/layout/CircularPictureCallout"/>
    <dgm:cxn modelId="{EDFF47CB-1887-4CFD-960C-3A49686158A4}" type="presParOf" srcId="{B94A6A6E-6C5F-4E5B-88EF-E9BECAEB6B1A}" destId="{6018325D-2757-419E-AF41-4917145A1622}" srcOrd="0" destOrd="0" presId="urn:microsoft.com/office/officeart/2008/layout/CircularPictureCallout"/>
    <dgm:cxn modelId="{AE659E46-B496-41C5-AA5D-022432E280F8}" type="presParOf" srcId="{6018325D-2757-419E-AF41-4917145A1622}" destId="{38948991-C089-4591-A796-20D06CCB8D20}" srcOrd="0" destOrd="0" presId="urn:microsoft.com/office/officeart/2008/layout/CircularPictureCallout"/>
    <dgm:cxn modelId="{628FF108-3F75-4448-AC37-7BB2864581E6}" type="presParOf" srcId="{B94A6A6E-6C5F-4E5B-88EF-E9BECAEB6B1A}" destId="{E69522E3-351C-4DF7-A9F3-150DE151898D}"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48991-C089-4591-A796-20D06CCB8D20}">
      <dsp:nvSpPr>
        <dsp:cNvPr id="0" name=""/>
        <dsp:cNvSpPr/>
      </dsp:nvSpPr>
      <dsp:spPr>
        <a:xfrm>
          <a:off x="0" y="16"/>
          <a:ext cx="9561093" cy="59719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9522E3-351C-4DF7-A9F3-150DE151898D}">
      <dsp:nvSpPr>
        <dsp:cNvPr id="0" name=""/>
        <dsp:cNvSpPr/>
      </dsp:nvSpPr>
      <dsp:spPr>
        <a:xfrm>
          <a:off x="0" y="0"/>
          <a:ext cx="1604213" cy="5949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822450">
            <a:lnSpc>
              <a:spcPct val="90000"/>
            </a:lnSpc>
            <a:spcBef>
              <a:spcPct val="0"/>
            </a:spcBef>
            <a:spcAft>
              <a:spcPct val="35000"/>
            </a:spcAft>
          </a:pPr>
          <a:endParaRPr lang="tr-TR" sz="4100" kern="1200" dirty="0"/>
        </a:p>
      </dsp:txBody>
      <dsp:txXfrm>
        <a:off x="0" y="0"/>
        <a:ext cx="1604213" cy="59492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7BBC9-8E03-4043-BD5A-AEC59B90AF29}" type="datetimeFigureOut">
              <a:rPr lang="tr-TR" smtClean="0"/>
              <a:t>24.06.2022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E96A6-B45B-4ADE-B5D6-8B036F180046}" type="slidenum">
              <a:rPr lang="tr-TR" smtClean="0"/>
              <a:t>‹#›</a:t>
            </a:fld>
            <a:endParaRPr lang="tr-TR"/>
          </a:p>
        </p:txBody>
      </p:sp>
    </p:spTree>
    <p:extLst>
      <p:ext uri="{BB962C8B-B14F-4D97-AF65-F5344CB8AC3E}">
        <p14:creationId xmlns:p14="http://schemas.microsoft.com/office/powerpoint/2010/main" val="359955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B8E96A6-B45B-4ADE-B5D6-8B036F180046}" type="slidenum">
              <a:rPr lang="tr-TR" smtClean="0"/>
              <a:t>1</a:t>
            </a:fld>
            <a:endParaRPr lang="tr-TR"/>
          </a:p>
        </p:txBody>
      </p:sp>
    </p:spTree>
    <p:extLst>
      <p:ext uri="{BB962C8B-B14F-4D97-AF65-F5344CB8AC3E}">
        <p14:creationId xmlns:p14="http://schemas.microsoft.com/office/powerpoint/2010/main" val="42531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562086F-A30D-46C8-B3C2-8CD9B37E44A4}" type="datetimeFigureOut">
              <a:rPr lang="tr-TR" smtClean="0"/>
              <a:t>23.06.2022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67437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62086F-A30D-46C8-B3C2-8CD9B37E44A4}" type="datetimeFigureOut">
              <a:rPr lang="tr-TR" smtClean="0"/>
              <a:t>23.06.2022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90816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62086F-A30D-46C8-B3C2-8CD9B37E44A4}" type="datetimeFigureOut">
              <a:rPr lang="tr-TR" smtClean="0"/>
              <a:t>23.06.2022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213970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562086F-A30D-46C8-B3C2-8CD9B37E44A4}" type="datetimeFigureOut">
              <a:rPr lang="tr-TR" smtClean="0"/>
              <a:t>23.06.2022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350695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562086F-A30D-46C8-B3C2-8CD9B37E44A4}" type="datetimeFigureOut">
              <a:rPr lang="tr-TR" smtClean="0"/>
              <a:t>23.06.2022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3833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562086F-A30D-46C8-B3C2-8CD9B37E44A4}" type="datetimeFigureOut">
              <a:rPr lang="tr-TR" smtClean="0"/>
              <a:t>23.06.2022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285965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562086F-A30D-46C8-B3C2-8CD9B37E44A4}" type="datetimeFigureOut">
              <a:rPr lang="tr-TR" smtClean="0"/>
              <a:t>23.06.2022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396256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562086F-A30D-46C8-B3C2-8CD9B37E44A4}" type="datetimeFigureOut">
              <a:rPr lang="tr-TR" smtClean="0"/>
              <a:t>23.06.2022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207926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562086F-A30D-46C8-B3C2-8CD9B37E44A4}" type="datetimeFigureOut">
              <a:rPr lang="tr-TR" smtClean="0"/>
              <a:t>23.06.2022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59270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562086F-A30D-46C8-B3C2-8CD9B37E44A4}" type="datetimeFigureOut">
              <a:rPr lang="tr-TR" smtClean="0"/>
              <a:t>23.06.2022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312720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562086F-A30D-46C8-B3C2-8CD9B37E44A4}" type="datetimeFigureOut">
              <a:rPr lang="tr-TR" smtClean="0"/>
              <a:t>23.06.2022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2FDFB4A-9B44-451A-AF9B-79669C3B084C}" type="slidenum">
              <a:rPr lang="tr-TR" smtClean="0"/>
              <a:t>‹#›</a:t>
            </a:fld>
            <a:endParaRPr lang="tr-TR"/>
          </a:p>
        </p:txBody>
      </p:sp>
    </p:spTree>
    <p:extLst>
      <p:ext uri="{BB962C8B-B14F-4D97-AF65-F5344CB8AC3E}">
        <p14:creationId xmlns:p14="http://schemas.microsoft.com/office/powerpoint/2010/main" val="48835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2086F-A30D-46C8-B3C2-8CD9B37E44A4}" type="datetimeFigureOut">
              <a:rPr lang="tr-TR" smtClean="0"/>
              <a:t>23.06.2022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DFB4A-9B44-451A-AF9B-79669C3B084C}" type="slidenum">
              <a:rPr lang="tr-TR" smtClean="0"/>
              <a:t>‹#›</a:t>
            </a:fld>
            <a:endParaRPr lang="tr-TR"/>
          </a:p>
        </p:txBody>
      </p:sp>
    </p:spTree>
    <p:extLst>
      <p:ext uri="{BB962C8B-B14F-4D97-AF65-F5344CB8AC3E}">
        <p14:creationId xmlns:p14="http://schemas.microsoft.com/office/powerpoint/2010/main" val="3104955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32013" y="259308"/>
            <a:ext cx="11696132" cy="6346208"/>
          </a:xfrm>
        </p:spPr>
        <p:txBody>
          <a:bodyPr/>
          <a:lstStyle/>
          <a:p>
            <a:pPr algn="l"/>
            <a:endParaRPr lang="tr-TR" dirty="0"/>
          </a:p>
        </p:txBody>
      </p:sp>
      <p:sp>
        <p:nvSpPr>
          <p:cNvPr id="3" name="Alt Başlık 2"/>
          <p:cNvSpPr>
            <a:spLocks noGrp="1"/>
          </p:cNvSpPr>
          <p:nvPr>
            <p:ph type="subTitle" idx="1"/>
          </p:nvPr>
        </p:nvSpPr>
        <p:spPr>
          <a:xfrm>
            <a:off x="900752" y="1665027"/>
            <a:ext cx="5336274" cy="3657600"/>
          </a:xfrm>
        </p:spPr>
        <p:txBody>
          <a:bodyPr>
            <a:normAutofit/>
          </a:bodyPr>
          <a:lstStyle/>
          <a:p>
            <a:r>
              <a:rPr lang="tr-TR" sz="3200" dirty="0" smtClean="0">
                <a:latin typeface="Adobe Garamond Pro Bold" panose="02020702060506020403" pitchFamily="18" charset="-94"/>
                <a:ea typeface="Adobe Gothic Std B" panose="020B0800000000000000" pitchFamily="34" charset="-128"/>
              </a:rPr>
              <a:t>BURSA</a:t>
            </a:r>
          </a:p>
          <a:p>
            <a:r>
              <a:rPr lang="tr-TR" sz="2800" dirty="0" smtClean="0">
                <a:latin typeface="Adobe Garamond Pro Bold" panose="02020702060506020403" pitchFamily="18" charset="-94"/>
              </a:rPr>
              <a:t>GENÇ TİCARET KÖPRÜSÜ </a:t>
            </a:r>
          </a:p>
          <a:p>
            <a:endParaRPr lang="tr-TR" dirty="0"/>
          </a:p>
          <a:p>
            <a:pPr algn="l"/>
            <a:r>
              <a:rPr lang="tr-TR" sz="2800" dirty="0" smtClean="0"/>
              <a:t>2</a:t>
            </a:r>
            <a:r>
              <a:rPr lang="tr-TR" b="1" dirty="0" smtClean="0"/>
              <a:t> ÜLKE SUNUM YARIŞMASI</a:t>
            </a:r>
          </a:p>
          <a:p>
            <a:pPr algn="l"/>
            <a:r>
              <a:rPr lang="tr-TR" b="1" dirty="0" smtClean="0"/>
              <a:t>Ülke</a:t>
            </a:r>
            <a:r>
              <a:rPr lang="tr-TR" sz="2800" b="1" dirty="0" smtClean="0"/>
              <a:t>:</a:t>
            </a:r>
            <a:r>
              <a:rPr lang="tr-TR" b="1" dirty="0" smtClean="0"/>
              <a:t> TACİKİSTAN</a:t>
            </a:r>
          </a:p>
          <a:p>
            <a:pPr algn="l"/>
            <a:r>
              <a:rPr lang="tr-TR" b="1" dirty="0" smtClean="0"/>
              <a:t>Yarışmacı</a:t>
            </a:r>
            <a:r>
              <a:rPr lang="tr-TR" sz="2800" b="1" dirty="0" smtClean="0"/>
              <a:t>:</a:t>
            </a:r>
            <a:r>
              <a:rPr lang="tr-TR" b="1" dirty="0" smtClean="0"/>
              <a:t> CELALETTİN KOMİLOV</a:t>
            </a:r>
          </a:p>
          <a:p>
            <a:pPr algn="l"/>
            <a:r>
              <a:rPr lang="tr-TR" b="1" dirty="0" smtClean="0"/>
              <a:t>Bölüm</a:t>
            </a:r>
            <a:r>
              <a:rPr lang="tr-TR" sz="2800" b="1" dirty="0" smtClean="0"/>
              <a:t>:</a:t>
            </a:r>
            <a:r>
              <a:rPr lang="tr-TR" sz="3200" b="1" dirty="0" smtClean="0"/>
              <a:t> </a:t>
            </a:r>
            <a:r>
              <a:rPr lang="tr-TR" b="1" dirty="0" smtClean="0"/>
              <a:t>Zir. Fak. BİTKİ KORUMA </a:t>
            </a:r>
            <a:endParaRPr lang="tr-TR" b="1"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753" y="470848"/>
            <a:ext cx="5192391" cy="5923128"/>
          </a:xfrm>
          <a:prstGeom prst="rect">
            <a:avLst/>
          </a:prstGeom>
        </p:spPr>
      </p:pic>
      <p:pic>
        <p:nvPicPr>
          <p:cNvPr id="7"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905" y="301827"/>
            <a:ext cx="1766351" cy="845014"/>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8073" y="301827"/>
            <a:ext cx="1628916" cy="812050"/>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8806" y="301827"/>
            <a:ext cx="1740406" cy="910941"/>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013" y="5322627"/>
            <a:ext cx="2974518" cy="1282889"/>
          </a:xfrm>
          <a:prstGeom prst="rect">
            <a:avLst/>
          </a:prstGeom>
        </p:spPr>
      </p:pic>
      <p:pic>
        <p:nvPicPr>
          <p:cNvPr id="13"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16229" y="5322627"/>
            <a:ext cx="2636072" cy="1240370"/>
          </a:xfrm>
          <a:prstGeom prst="rect">
            <a:avLst/>
          </a:prstGeom>
        </p:spPr>
      </p:pic>
    </p:spTree>
    <p:extLst>
      <p:ext uri="{BB962C8B-B14F-4D97-AF65-F5344CB8AC3E}">
        <p14:creationId xmlns:p14="http://schemas.microsoft.com/office/powerpoint/2010/main" val="3882653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7523" y="0"/>
            <a:ext cx="10515600" cy="1395266"/>
          </a:xfrm>
        </p:spPr>
        <p:txBody>
          <a:bodyPr>
            <a:normAutofit/>
          </a:bodyPr>
          <a:lstStyle/>
          <a:p>
            <a:pPr algn="ctr"/>
            <a:r>
              <a:rPr lang="tr-TR" sz="4000" dirty="0" smtClean="0">
                <a:latin typeface="Adobe Caslon Pro Bold" panose="0205070206050A020403" pitchFamily="18" charset="-94"/>
              </a:rPr>
              <a:t>İthalat</a:t>
            </a:r>
            <a:endParaRPr lang="tr-TR" sz="4000" dirty="0">
              <a:latin typeface="Adobe Caslon Pro Bold" panose="0205070206050A020403" pitchFamily="18" charset="-94"/>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32" y="773723"/>
            <a:ext cx="10515599" cy="5908433"/>
          </a:xfrm>
          <a:prstGeom prst="rect">
            <a:avLst/>
          </a:prstGeom>
        </p:spPr>
      </p:pic>
    </p:spTree>
    <p:extLst>
      <p:ext uri="{BB962C8B-B14F-4D97-AF65-F5344CB8AC3E}">
        <p14:creationId xmlns:p14="http://schemas.microsoft.com/office/powerpoint/2010/main" val="3814570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199" y="0"/>
            <a:ext cx="10515600" cy="1325563"/>
          </a:xfrm>
        </p:spPr>
        <p:txBody>
          <a:bodyPr>
            <a:normAutofit/>
          </a:bodyPr>
          <a:lstStyle/>
          <a:p>
            <a:pPr algn="ctr"/>
            <a:r>
              <a:rPr lang="tr-TR" sz="4000" dirty="0" smtClean="0">
                <a:latin typeface="Adobe Caslon Pro Bold" panose="0205070206050A020403" pitchFamily="18" charset="-94"/>
              </a:rPr>
              <a:t>İhracat</a:t>
            </a:r>
            <a:endParaRPr lang="tr-TR" sz="4000" dirty="0">
              <a:latin typeface="Adobe Caslon Pro Bold" panose="0205070206050A020403" pitchFamily="18" charset="-94"/>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4400"/>
            <a:ext cx="10515599" cy="5943601"/>
          </a:xfrm>
          <a:prstGeom prst="rect">
            <a:avLst/>
          </a:prstGeom>
        </p:spPr>
      </p:pic>
    </p:spTree>
    <p:extLst>
      <p:ext uri="{BB962C8B-B14F-4D97-AF65-F5344CB8AC3E}">
        <p14:creationId xmlns:p14="http://schemas.microsoft.com/office/powerpoint/2010/main" val="329966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53219"/>
            <a:ext cx="10515600" cy="1325563"/>
          </a:xfrm>
        </p:spPr>
        <p:txBody>
          <a:bodyPr>
            <a:normAutofit/>
          </a:bodyPr>
          <a:lstStyle/>
          <a:p>
            <a:pPr algn="ctr"/>
            <a:r>
              <a:rPr lang="tr-TR" sz="4000" b="1" spc="-5" dirty="0">
                <a:latin typeface="Adobe Caslon Pro Bold" panose="0205070206050A020403" pitchFamily="18" charset="-94"/>
                <a:cs typeface="Calibri"/>
              </a:rPr>
              <a:t>Başlıca</a:t>
            </a:r>
            <a:r>
              <a:rPr lang="tr-TR" sz="4000" b="1" spc="-20" dirty="0">
                <a:latin typeface="Adobe Caslon Pro Bold" panose="0205070206050A020403" pitchFamily="18" charset="-94"/>
                <a:cs typeface="Calibri"/>
              </a:rPr>
              <a:t> </a:t>
            </a:r>
            <a:r>
              <a:rPr lang="tr-TR" sz="4000" b="1" spc="-5" dirty="0">
                <a:latin typeface="Adobe Caslon Pro Bold" panose="0205070206050A020403" pitchFamily="18" charset="-94"/>
                <a:cs typeface="Calibri"/>
              </a:rPr>
              <a:t>Ülkeler</a:t>
            </a:r>
            <a:r>
              <a:rPr lang="tr-TR" sz="4000" b="1" spc="-15" dirty="0">
                <a:latin typeface="Adobe Caslon Pro Bold" panose="0205070206050A020403" pitchFamily="18" charset="-94"/>
                <a:cs typeface="Calibri"/>
              </a:rPr>
              <a:t> </a:t>
            </a:r>
            <a:r>
              <a:rPr lang="tr-TR" sz="4000" b="1" spc="-5" dirty="0">
                <a:latin typeface="Adobe Caslon Pro Bold" panose="0205070206050A020403" pitchFamily="18" charset="-94"/>
                <a:cs typeface="Calibri"/>
              </a:rPr>
              <a:t>İtibarı </a:t>
            </a:r>
            <a:r>
              <a:rPr lang="tr-TR" sz="4000" b="1" dirty="0">
                <a:latin typeface="Adobe Caslon Pro Bold" panose="0205070206050A020403" pitchFamily="18" charset="-94"/>
                <a:cs typeface="Calibri"/>
              </a:rPr>
              <a:t>ile</a:t>
            </a:r>
            <a:r>
              <a:rPr lang="tr-TR" sz="4000" b="1" spc="-15" dirty="0">
                <a:latin typeface="Adobe Caslon Pro Bold" panose="0205070206050A020403" pitchFamily="18" charset="-94"/>
                <a:cs typeface="Calibri"/>
              </a:rPr>
              <a:t> </a:t>
            </a:r>
            <a:r>
              <a:rPr lang="tr-TR" sz="4000" b="1" spc="-5" dirty="0">
                <a:latin typeface="Adobe Caslon Pro Bold" panose="0205070206050A020403" pitchFamily="18" charset="-94"/>
                <a:cs typeface="Calibri"/>
              </a:rPr>
              <a:t>Dış</a:t>
            </a:r>
            <a:r>
              <a:rPr lang="tr-TR" sz="4000" b="1" spc="20" dirty="0">
                <a:latin typeface="Adobe Caslon Pro Bold" panose="0205070206050A020403" pitchFamily="18" charset="-94"/>
                <a:cs typeface="Calibri"/>
              </a:rPr>
              <a:t> </a:t>
            </a:r>
            <a:r>
              <a:rPr lang="tr-TR" sz="4000" b="1" spc="-5" dirty="0">
                <a:latin typeface="Adobe Caslon Pro Bold" panose="0205070206050A020403" pitchFamily="18" charset="-94"/>
                <a:cs typeface="Calibri"/>
              </a:rPr>
              <a:t>Ticaret</a:t>
            </a:r>
            <a:r>
              <a:rPr lang="tr-TR" sz="4000" dirty="0">
                <a:latin typeface="Adobe Caslon Pro Bold" panose="0205070206050A020403" pitchFamily="18" charset="-94"/>
                <a:cs typeface="Calibri"/>
              </a:rPr>
              <a:t/>
            </a:r>
            <a:br>
              <a:rPr lang="tr-TR" sz="4000" dirty="0">
                <a:latin typeface="Adobe Caslon Pro Bold" panose="0205070206050A020403" pitchFamily="18" charset="-94"/>
                <a:cs typeface="Calibri"/>
              </a:rPr>
            </a:br>
            <a:endParaRPr lang="tr-TR" sz="4000" dirty="0">
              <a:latin typeface="Adobe Caslon Pro Bold" panose="0205070206050A020403" pitchFamily="18" charset="-94"/>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97280"/>
            <a:ext cx="10515599" cy="5760719"/>
          </a:xfrm>
          <a:prstGeom prst="rect">
            <a:avLst/>
          </a:prstGeom>
        </p:spPr>
      </p:pic>
    </p:spTree>
    <p:extLst>
      <p:ext uri="{BB962C8B-B14F-4D97-AF65-F5344CB8AC3E}">
        <p14:creationId xmlns:p14="http://schemas.microsoft.com/office/powerpoint/2010/main" val="3209064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80718"/>
            <a:ext cx="10515600" cy="1325563"/>
          </a:xfrm>
        </p:spPr>
        <p:txBody>
          <a:bodyPr>
            <a:normAutofit/>
          </a:bodyPr>
          <a:lstStyle/>
          <a:p>
            <a:pPr algn="ctr"/>
            <a:r>
              <a:rPr lang="tr-TR" sz="4000" b="1" spc="-5" dirty="0">
                <a:latin typeface="Adobe Caslon Pro Bold" panose="0205070206050A020403" pitchFamily="18" charset="-94"/>
                <a:cs typeface="Calibri"/>
              </a:rPr>
              <a:t>Başlıca</a:t>
            </a:r>
            <a:r>
              <a:rPr lang="tr-TR" sz="4000" b="1" spc="-20" dirty="0">
                <a:latin typeface="Adobe Caslon Pro Bold" panose="0205070206050A020403" pitchFamily="18" charset="-94"/>
                <a:cs typeface="Calibri"/>
              </a:rPr>
              <a:t> </a:t>
            </a:r>
            <a:r>
              <a:rPr lang="tr-TR" sz="4000" b="1" spc="-5" dirty="0">
                <a:latin typeface="Adobe Caslon Pro Bold" panose="0205070206050A020403" pitchFamily="18" charset="-94"/>
                <a:cs typeface="Calibri"/>
              </a:rPr>
              <a:t>Ülkeler</a:t>
            </a:r>
            <a:r>
              <a:rPr lang="tr-TR" sz="4000" b="1" spc="-15" dirty="0">
                <a:latin typeface="Adobe Caslon Pro Bold" panose="0205070206050A020403" pitchFamily="18" charset="-94"/>
                <a:cs typeface="Calibri"/>
              </a:rPr>
              <a:t> </a:t>
            </a:r>
            <a:r>
              <a:rPr lang="tr-TR" sz="4000" b="1" spc="-5" dirty="0">
                <a:latin typeface="Adobe Caslon Pro Bold" panose="0205070206050A020403" pitchFamily="18" charset="-94"/>
                <a:cs typeface="Calibri"/>
              </a:rPr>
              <a:t>İtibarı </a:t>
            </a:r>
            <a:r>
              <a:rPr lang="tr-TR" sz="4000" b="1" dirty="0">
                <a:latin typeface="Adobe Caslon Pro Bold" panose="0205070206050A020403" pitchFamily="18" charset="-94"/>
                <a:cs typeface="Calibri"/>
              </a:rPr>
              <a:t>ile</a:t>
            </a:r>
            <a:r>
              <a:rPr lang="tr-TR" sz="4000" b="1" spc="-15" dirty="0">
                <a:latin typeface="Adobe Caslon Pro Bold" panose="0205070206050A020403" pitchFamily="18" charset="-94"/>
                <a:cs typeface="Calibri"/>
              </a:rPr>
              <a:t> </a:t>
            </a:r>
            <a:r>
              <a:rPr lang="tr-TR" sz="4000" b="1" spc="-5" dirty="0">
                <a:latin typeface="Adobe Caslon Pro Bold" panose="0205070206050A020403" pitchFamily="18" charset="-94"/>
                <a:cs typeface="Calibri"/>
              </a:rPr>
              <a:t>Dış</a:t>
            </a:r>
            <a:r>
              <a:rPr lang="tr-TR" sz="4000" b="1" spc="20" dirty="0">
                <a:latin typeface="Adobe Caslon Pro Bold" panose="0205070206050A020403" pitchFamily="18" charset="-94"/>
                <a:cs typeface="Calibri"/>
              </a:rPr>
              <a:t> </a:t>
            </a:r>
            <a:r>
              <a:rPr lang="tr-TR" sz="4000" b="1" spc="-5" dirty="0">
                <a:latin typeface="Adobe Caslon Pro Bold" panose="0205070206050A020403" pitchFamily="18" charset="-94"/>
                <a:cs typeface="Calibri"/>
              </a:rPr>
              <a:t>Ticaret</a:t>
            </a:r>
            <a:r>
              <a:rPr lang="tr-TR" sz="4000" dirty="0">
                <a:latin typeface="Adobe Caslon Pro Bold" panose="0205070206050A020403" pitchFamily="18" charset="-94"/>
                <a:cs typeface="Calibri"/>
              </a:rPr>
              <a:t/>
            </a:r>
            <a:br>
              <a:rPr lang="tr-TR" sz="4000" dirty="0">
                <a:latin typeface="Adobe Caslon Pro Bold" panose="0205070206050A020403" pitchFamily="18" charset="-94"/>
                <a:cs typeface="Calibri"/>
              </a:rPr>
            </a:br>
            <a:endParaRPr lang="tr-TR" sz="4000" dirty="0">
              <a:latin typeface="Adobe Caslon Pro Bold" panose="0205070206050A020403" pitchFamily="18" charset="-94"/>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58129"/>
            <a:ext cx="10515600" cy="5894363"/>
          </a:xfrm>
          <a:prstGeom prst="rect">
            <a:avLst/>
          </a:prstGeom>
        </p:spPr>
      </p:pic>
    </p:spTree>
    <p:extLst>
      <p:ext uri="{BB962C8B-B14F-4D97-AF65-F5344CB8AC3E}">
        <p14:creationId xmlns:p14="http://schemas.microsoft.com/office/powerpoint/2010/main" val="3560722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2369" y="1125415"/>
            <a:ext cx="5205045" cy="6154614"/>
          </a:xfrm>
        </p:spPr>
        <p:txBody>
          <a:bodyPr>
            <a:noAutofit/>
          </a:bodyPr>
          <a:lstStyle/>
          <a:p>
            <a:r>
              <a:rPr lang="tr-TR" sz="2400" dirty="0">
                <a:latin typeface="+mn-lt"/>
              </a:rPr>
              <a:t/>
            </a:r>
            <a:br>
              <a:rPr lang="tr-TR" sz="2400" dirty="0">
                <a:latin typeface="+mn-lt"/>
              </a:rPr>
            </a:br>
            <a:r>
              <a:rPr lang="tr-TR" sz="2400" dirty="0" smtClean="0">
                <a:latin typeface="+mn-lt"/>
              </a:rPr>
              <a:t/>
            </a:r>
            <a:br>
              <a:rPr lang="tr-TR" sz="2400" dirty="0" smtClean="0">
                <a:latin typeface="+mn-lt"/>
              </a:rPr>
            </a:br>
            <a:r>
              <a:rPr lang="tr-TR" sz="2400" dirty="0" smtClean="0">
                <a:latin typeface="+mn-lt"/>
              </a:rPr>
              <a:t>Türkiye </a:t>
            </a:r>
            <a:r>
              <a:rPr lang="tr-TR" sz="2400" dirty="0">
                <a:latin typeface="+mn-lt"/>
              </a:rPr>
              <a:t>ile Tacikistan arasında imzalanan başlıca anlaşmalar; Ticaret ve Ekonomik İşbirliği Anlaşması (1993), Yatırımların Karşılıklı Teşviki ve Korunması Anlaşması (1996), Gelir Üzerinden Alınan Vergilerde Çifte Vergilendirmeyi Önleme Anlaşmasıdır (1996</a:t>
            </a:r>
            <a:r>
              <a:rPr lang="tr-TR" sz="2400" dirty="0" smtClean="0">
                <a:latin typeface="+mn-lt"/>
              </a:rPr>
              <a:t>).</a:t>
            </a:r>
            <a:br>
              <a:rPr lang="tr-TR" sz="2400" dirty="0" smtClean="0">
                <a:latin typeface="+mn-lt"/>
              </a:rPr>
            </a:br>
            <a:r>
              <a:rPr lang="tr-TR" sz="2400" dirty="0" smtClean="0">
                <a:latin typeface="+mn-lt"/>
              </a:rPr>
              <a:t/>
            </a:r>
            <a:br>
              <a:rPr lang="tr-TR" sz="2400" dirty="0" smtClean="0">
                <a:latin typeface="+mn-lt"/>
              </a:rPr>
            </a:br>
            <a:r>
              <a:rPr lang="tr-TR" sz="2400" dirty="0">
                <a:latin typeface="+mn-lt"/>
              </a:rPr>
              <a:t>Türkiye Cumhuriyeti Dışişleri Bakanlığı ile Tacikistan Cumhuriyeti Dışişleri Bakanlığı Arasında, 2017-2020 Yıllarını Kapsayan İşbirliği Planı” imzalanmıştır</a:t>
            </a:r>
            <a:r>
              <a:rPr lang="tr-TR" sz="2400" dirty="0">
                <a:latin typeface="+mn-lt"/>
              </a:rPr>
              <a:t/>
            </a:r>
            <a:br>
              <a:rPr lang="tr-TR" sz="2400" dirty="0">
                <a:latin typeface="+mn-lt"/>
              </a:rPr>
            </a:br>
            <a:r>
              <a:rPr lang="tr-TR" sz="2400" dirty="0" smtClean="0">
                <a:latin typeface="+mn-lt"/>
              </a:rPr>
              <a:t/>
            </a:r>
            <a:br>
              <a:rPr lang="tr-TR" sz="2400" dirty="0" smtClean="0">
                <a:latin typeface="+mn-lt"/>
              </a:rPr>
            </a:br>
            <a:r>
              <a:rPr lang="tr-TR" sz="2400" dirty="0" smtClean="0">
                <a:latin typeface="+mn-lt"/>
              </a:rPr>
              <a:t>18 aralık 2012 “Türkiye </a:t>
            </a:r>
            <a:r>
              <a:rPr lang="tr-TR" sz="2400" dirty="0">
                <a:latin typeface="+mn-lt"/>
              </a:rPr>
              <a:t>Cumhuriyeti ile Tacikistan Cumhuriyeti arasında İşbirliği Konseyi Kurulmasına İlişkin Ortak Açıklama” imzalanmıştır.</a:t>
            </a:r>
            <a:r>
              <a:rPr lang="tr-TR" sz="2400" dirty="0">
                <a:latin typeface="+mn-lt"/>
              </a:rPr>
              <a:t/>
            </a:r>
            <a:br>
              <a:rPr lang="tr-TR" sz="2400" dirty="0">
                <a:latin typeface="+mn-lt"/>
              </a:rPr>
            </a:br>
            <a:r>
              <a:rPr lang="tr-TR" sz="2400" dirty="0">
                <a:latin typeface="+mn-lt"/>
              </a:rPr>
              <a:t/>
            </a:r>
            <a:br>
              <a:rPr lang="tr-TR" sz="2400" dirty="0">
                <a:latin typeface="+mn-lt"/>
              </a:rPr>
            </a:br>
            <a:r>
              <a:rPr lang="tr-TR" sz="2400" dirty="0" smtClean="0">
                <a:latin typeface="+mn-lt"/>
              </a:rPr>
              <a:t/>
            </a:r>
            <a:br>
              <a:rPr lang="tr-TR" sz="2400" dirty="0" smtClean="0">
                <a:latin typeface="+mn-lt"/>
              </a:rPr>
            </a:br>
            <a:r>
              <a:rPr lang="tr-TR" sz="2400" dirty="0">
                <a:latin typeface="+mn-lt"/>
              </a:rPr>
              <a:t/>
            </a:r>
            <a:br>
              <a:rPr lang="tr-TR" sz="2400" dirty="0">
                <a:latin typeface="+mn-lt"/>
              </a:rPr>
            </a:br>
            <a:r>
              <a:rPr lang="tr-TR" sz="2400" dirty="0" smtClean="0">
                <a:latin typeface="+mn-lt"/>
              </a:rPr>
              <a:t/>
            </a:r>
            <a:br>
              <a:rPr lang="tr-TR" sz="2400" dirty="0" smtClean="0">
                <a:latin typeface="+mn-lt"/>
              </a:rPr>
            </a:br>
            <a:endParaRPr lang="tr-TR" sz="2400" dirty="0">
              <a:latin typeface="+mn-lt"/>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7414" y="1012873"/>
            <a:ext cx="6231989" cy="5725552"/>
          </a:xfrm>
          <a:prstGeom prst="rect">
            <a:avLst/>
          </a:prstGeom>
        </p:spPr>
      </p:pic>
      <p:sp>
        <p:nvSpPr>
          <p:cNvPr id="5" name="Metin kutusu 4"/>
          <p:cNvSpPr txBox="1"/>
          <p:nvPr/>
        </p:nvSpPr>
        <p:spPr>
          <a:xfrm>
            <a:off x="492370" y="286603"/>
            <a:ext cx="11437034" cy="646331"/>
          </a:xfrm>
          <a:prstGeom prst="rect">
            <a:avLst/>
          </a:prstGeom>
          <a:noFill/>
        </p:spPr>
        <p:txBody>
          <a:bodyPr wrap="square" rtlCol="0">
            <a:spAutoFit/>
          </a:bodyPr>
          <a:lstStyle/>
          <a:p>
            <a:r>
              <a:rPr lang="tr-TR" sz="3600" dirty="0" smtClean="0">
                <a:latin typeface="Adobe Caslon Pro Bold" panose="0205070206050A020403" pitchFamily="18" charset="-94"/>
              </a:rPr>
              <a:t>Tacikistan ile Türkiye  arasında yapılan ticari anlaşmalar</a:t>
            </a:r>
            <a:endParaRPr lang="tr-TR" sz="3600" dirty="0">
              <a:latin typeface="Adobe Caslon Pro Bold" panose="0205070206050A020403" pitchFamily="18" charset="-94"/>
            </a:endParaRPr>
          </a:p>
        </p:txBody>
      </p:sp>
    </p:spTree>
    <p:extLst>
      <p:ext uri="{BB962C8B-B14F-4D97-AF65-F5344CB8AC3E}">
        <p14:creationId xmlns:p14="http://schemas.microsoft.com/office/powerpoint/2010/main" val="1403830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2794" y="301995"/>
            <a:ext cx="11492132" cy="1325563"/>
          </a:xfrm>
        </p:spPr>
        <p:txBody>
          <a:bodyPr>
            <a:normAutofit/>
          </a:bodyPr>
          <a:lstStyle/>
          <a:p>
            <a:pPr algn="ctr"/>
            <a:r>
              <a:rPr lang="tr-TR" sz="3600" dirty="0">
                <a:latin typeface="Adobe Caslon Pro Bold" panose="0205070206050A020403" pitchFamily="18" charset="-94"/>
              </a:rPr>
              <a:t>Tacikistan ile Türkiye  arasında yapılan ticari anlaşmalar</a:t>
            </a:r>
            <a:br>
              <a:rPr lang="tr-TR" sz="3600" dirty="0">
                <a:latin typeface="Adobe Caslon Pro Bold" panose="0205070206050A020403" pitchFamily="18" charset="-94"/>
              </a:rPr>
            </a:br>
            <a:endParaRPr lang="tr-TR" sz="3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634" y="1627558"/>
            <a:ext cx="5914292" cy="5001753"/>
          </a:xfrm>
          <a:prstGeom prst="rect">
            <a:avLst/>
          </a:prstGeom>
        </p:spPr>
      </p:pic>
      <p:sp>
        <p:nvSpPr>
          <p:cNvPr id="5" name="Metin kutusu 4"/>
          <p:cNvSpPr txBox="1"/>
          <p:nvPr/>
        </p:nvSpPr>
        <p:spPr>
          <a:xfrm>
            <a:off x="372794" y="1627558"/>
            <a:ext cx="5205046" cy="4524315"/>
          </a:xfrm>
          <a:prstGeom prst="rect">
            <a:avLst/>
          </a:prstGeom>
          <a:noFill/>
        </p:spPr>
        <p:txBody>
          <a:bodyPr wrap="square" rtlCol="0">
            <a:spAutoFit/>
          </a:bodyPr>
          <a:lstStyle/>
          <a:p>
            <a:r>
              <a:rPr lang="tr-TR" sz="2400" dirty="0"/>
              <a:t>2020 yılında Tacikistan ile ticarette Türkiye’nin 25 milyon dolar dış ticaret fazlası verdiği </a:t>
            </a:r>
            <a:r>
              <a:rPr lang="tr-TR" sz="2400" dirty="0" smtClean="0"/>
              <a:t>gözlenmektedir</a:t>
            </a:r>
          </a:p>
          <a:p>
            <a:endParaRPr lang="tr-TR" sz="2400" dirty="0" smtClean="0"/>
          </a:p>
          <a:p>
            <a:r>
              <a:rPr lang="tr-TR" sz="2400" dirty="0"/>
              <a:t>2020 yılında ülkeye ihracatımız 174 milyon dolar olmuştur. Toplam ihracatımızdaki payı %0,1 olup 97. sıradadır</a:t>
            </a:r>
            <a:r>
              <a:rPr lang="tr-TR" sz="2400" dirty="0" smtClean="0"/>
              <a:t>.</a:t>
            </a:r>
          </a:p>
          <a:p>
            <a:endParaRPr lang="tr-TR" sz="2400" dirty="0"/>
          </a:p>
          <a:p>
            <a:r>
              <a:rPr lang="tr-TR" sz="2400" dirty="0"/>
              <a:t>Ülkeden ithalatımız ise 2020 yılında 149 milyon dolardır. Toplam ithalatımızdaki payı %0,1 olup 83. sıradadır</a:t>
            </a:r>
          </a:p>
        </p:txBody>
      </p:sp>
    </p:spTree>
    <p:extLst>
      <p:ext uri="{BB962C8B-B14F-4D97-AF65-F5344CB8AC3E}">
        <p14:creationId xmlns:p14="http://schemas.microsoft.com/office/powerpoint/2010/main" val="3786081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810065" y="970671"/>
            <a:ext cx="10515599" cy="5767189"/>
          </a:xfrm>
          <a:prstGeom prst="rect">
            <a:avLst/>
          </a:prstGeom>
        </p:spPr>
      </p:pic>
      <p:sp>
        <p:nvSpPr>
          <p:cNvPr id="2" name="Unvan 1"/>
          <p:cNvSpPr>
            <a:spLocks noGrp="1"/>
          </p:cNvSpPr>
          <p:nvPr>
            <p:ph type="title"/>
          </p:nvPr>
        </p:nvSpPr>
        <p:spPr>
          <a:xfrm>
            <a:off x="810065" y="238516"/>
            <a:ext cx="10515600" cy="1325563"/>
          </a:xfrm>
        </p:spPr>
        <p:txBody>
          <a:bodyPr>
            <a:normAutofit/>
          </a:bodyPr>
          <a:lstStyle/>
          <a:p>
            <a:pPr algn="ctr"/>
            <a:r>
              <a:rPr lang="tr-TR" sz="4000" dirty="0">
                <a:latin typeface="Adobe Caslon Pro Bold" panose="0205070206050A020403" pitchFamily="18" charset="-94"/>
              </a:rPr>
              <a:t>Türkiye’nin </a:t>
            </a:r>
            <a:r>
              <a:rPr lang="tr-TR" sz="4000" dirty="0" smtClean="0">
                <a:latin typeface="Adobe Caslon Pro Bold" panose="0205070206050A020403" pitchFamily="18" charset="-94"/>
              </a:rPr>
              <a:t>Tacikistan </a:t>
            </a:r>
            <a:r>
              <a:rPr lang="tr-TR" sz="4000" dirty="0">
                <a:latin typeface="Adobe Caslon Pro Bold" panose="0205070206050A020403" pitchFamily="18" charset="-94"/>
              </a:rPr>
              <a:t>ile Ticareti</a:t>
            </a:r>
            <a:br>
              <a:rPr lang="tr-TR" sz="4000" dirty="0">
                <a:latin typeface="Adobe Caslon Pro Bold" panose="0205070206050A020403" pitchFamily="18" charset="-94"/>
              </a:rPr>
            </a:br>
            <a:endParaRPr lang="tr-TR" sz="4000" dirty="0">
              <a:latin typeface="Adobe Caslon Pro Bold" panose="0205070206050A020403" pitchFamily="18" charset="-94"/>
            </a:endParaRPr>
          </a:p>
        </p:txBody>
      </p:sp>
    </p:spTree>
    <p:extLst>
      <p:ext uri="{BB962C8B-B14F-4D97-AF65-F5344CB8AC3E}">
        <p14:creationId xmlns:p14="http://schemas.microsoft.com/office/powerpoint/2010/main" val="2137181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7287" y="210381"/>
            <a:ext cx="11605846" cy="1325563"/>
          </a:xfrm>
        </p:spPr>
        <p:txBody>
          <a:bodyPr>
            <a:normAutofit/>
          </a:bodyPr>
          <a:lstStyle/>
          <a:p>
            <a:pPr algn="ctr"/>
            <a:r>
              <a:rPr lang="tr-TR" sz="4000" dirty="0">
                <a:latin typeface="Adobe Caslon Pro Bold" panose="0205070206050A020403" pitchFamily="18" charset="-94"/>
              </a:rPr>
              <a:t>Türkiye’nin Tacikistan’a İhracatında Başlıca Ürünler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958" y="1041009"/>
            <a:ext cx="9833316" cy="5570806"/>
          </a:xfrm>
          <a:prstGeom prst="rect">
            <a:avLst/>
          </a:prstGeom>
        </p:spPr>
      </p:pic>
    </p:spTree>
    <p:extLst>
      <p:ext uri="{BB962C8B-B14F-4D97-AF65-F5344CB8AC3E}">
        <p14:creationId xmlns:p14="http://schemas.microsoft.com/office/powerpoint/2010/main" val="452218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800" y="125974"/>
            <a:ext cx="11887200" cy="1325563"/>
          </a:xfrm>
        </p:spPr>
        <p:txBody>
          <a:bodyPr>
            <a:normAutofit/>
          </a:bodyPr>
          <a:lstStyle/>
          <a:p>
            <a:r>
              <a:rPr lang="tr-TR" sz="4000" dirty="0">
                <a:latin typeface="Adobe Caslon Pro Bold" panose="0205070206050A020403" pitchFamily="18" charset="-94"/>
              </a:rPr>
              <a:t>Türkiye’nin Tacikistan’dan İthalatında Başlıca Ürünler</a:t>
            </a:r>
          </a:p>
        </p:txBody>
      </p:sp>
      <p:pic>
        <p:nvPicPr>
          <p:cNvPr id="3" name="Resim 2"/>
          <p:cNvPicPr>
            <a:picLocks noChangeAspect="1"/>
          </p:cNvPicPr>
          <p:nvPr/>
        </p:nvPicPr>
        <p:blipFill>
          <a:blip r:embed="rId2"/>
          <a:stretch>
            <a:fillRect/>
          </a:stretch>
        </p:blipFill>
        <p:spPr>
          <a:xfrm>
            <a:off x="1111349" y="1028364"/>
            <a:ext cx="9720774" cy="5829635"/>
          </a:xfrm>
          <a:prstGeom prst="rect">
            <a:avLst/>
          </a:prstGeom>
        </p:spPr>
      </p:pic>
    </p:spTree>
    <p:extLst>
      <p:ext uri="{BB962C8B-B14F-4D97-AF65-F5344CB8AC3E}">
        <p14:creationId xmlns:p14="http://schemas.microsoft.com/office/powerpoint/2010/main" val="186057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a:latin typeface="Adobe Caslon Pro Bold" panose="0205070206050A020403" pitchFamily="18" charset="-94"/>
              </a:rPr>
              <a:t>Doğrudan Yabancı Yatırımlar</a:t>
            </a:r>
            <a:br>
              <a:rPr lang="tr-TR" sz="4000" dirty="0">
                <a:latin typeface="Adobe Caslon Pro Bold" panose="0205070206050A020403" pitchFamily="18" charset="-94"/>
              </a:rPr>
            </a:br>
            <a:endParaRPr lang="tr-TR" sz="4000" dirty="0">
              <a:latin typeface="Adobe Caslon Pro Bold" panose="0205070206050A020403" pitchFamily="18" charset="-94"/>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196" y="1690688"/>
            <a:ext cx="6499273" cy="3867170"/>
          </a:xfrm>
          <a:prstGeom prst="rect">
            <a:avLst/>
          </a:prstGeom>
        </p:spPr>
      </p:pic>
      <p:sp>
        <p:nvSpPr>
          <p:cNvPr id="4" name="Metin kutusu 3"/>
          <p:cNvSpPr txBox="1"/>
          <p:nvPr/>
        </p:nvSpPr>
        <p:spPr>
          <a:xfrm>
            <a:off x="126609" y="1337876"/>
            <a:ext cx="4937760" cy="5632311"/>
          </a:xfrm>
          <a:prstGeom prst="rect">
            <a:avLst/>
          </a:prstGeom>
          <a:noFill/>
        </p:spPr>
        <p:txBody>
          <a:bodyPr wrap="square" rtlCol="0">
            <a:spAutoFit/>
          </a:bodyPr>
          <a:lstStyle/>
          <a:p>
            <a:r>
              <a:rPr lang="tr-TR" sz="2400" dirty="0"/>
              <a:t>Tacikistan kalkınma ve ekonomik büyüme için yabancı yatırıma ihtiyaç duyan bir </a:t>
            </a:r>
            <a:r>
              <a:rPr lang="tr-TR" sz="2400" dirty="0" smtClean="0"/>
              <a:t>ülkedir.</a:t>
            </a:r>
          </a:p>
          <a:p>
            <a:endParaRPr lang="tr-TR" sz="2400" dirty="0" smtClean="0"/>
          </a:p>
          <a:p>
            <a:r>
              <a:rPr lang="tr-TR" sz="2400" dirty="0"/>
              <a:t>Tacikistan Cumhuriyeti, girişimciliğin, yerli ve yabancı yatırımcıların gelişimi için çeşitli fırsatlar sunmaktadır. </a:t>
            </a:r>
            <a:endParaRPr lang="tr-TR" sz="2400" dirty="0" smtClean="0"/>
          </a:p>
          <a:p>
            <a:endParaRPr lang="tr-TR" sz="2400" dirty="0"/>
          </a:p>
          <a:p>
            <a:r>
              <a:rPr lang="tr-TR" sz="2400" dirty="0" smtClean="0"/>
              <a:t>Yatırım </a:t>
            </a:r>
            <a:r>
              <a:rPr lang="tr-TR" sz="2400" dirty="0"/>
              <a:t>çekmek için serbest ekonomik bölgeler kurulmuştur. Halihazırda, </a:t>
            </a:r>
            <a:r>
              <a:rPr lang="tr-TR" sz="2400" dirty="0" err="1"/>
              <a:t>Khatlon</a:t>
            </a:r>
            <a:r>
              <a:rPr lang="tr-TR" sz="2400" dirty="0"/>
              <a:t> (2), </a:t>
            </a:r>
            <a:r>
              <a:rPr lang="tr-TR" sz="2400" dirty="0" err="1"/>
              <a:t>Sughd</a:t>
            </a:r>
            <a:r>
              <a:rPr lang="tr-TR" sz="2400" dirty="0"/>
              <a:t> (1) ve GBAO özerk bölgesinde (1)’da olmak üzere, ülkede 4 serbest bölge bulunmaktadır</a:t>
            </a:r>
            <a:r>
              <a:rPr lang="tr-TR" sz="2400" dirty="0" smtClean="0"/>
              <a:t>.</a:t>
            </a:r>
          </a:p>
          <a:p>
            <a:endParaRPr lang="tr-TR" sz="2400" dirty="0"/>
          </a:p>
          <a:p>
            <a:endParaRPr lang="tr-TR" sz="2400" dirty="0"/>
          </a:p>
        </p:txBody>
      </p:sp>
    </p:spTree>
    <p:extLst>
      <p:ext uri="{BB962C8B-B14F-4D97-AF65-F5344CB8AC3E}">
        <p14:creationId xmlns:p14="http://schemas.microsoft.com/office/powerpoint/2010/main" val="2389297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080" y="316427"/>
            <a:ext cx="6688541" cy="6370975"/>
          </a:xfrm>
          <a:prstGeom prst="rect">
            <a:avLst/>
          </a:prstGeom>
        </p:spPr>
      </p:pic>
      <p:sp>
        <p:nvSpPr>
          <p:cNvPr id="5" name="Metin kutusu 4"/>
          <p:cNvSpPr txBox="1"/>
          <p:nvPr/>
        </p:nvSpPr>
        <p:spPr>
          <a:xfrm>
            <a:off x="382137" y="1050878"/>
            <a:ext cx="4421875" cy="369332"/>
          </a:xfrm>
          <a:prstGeom prst="rect">
            <a:avLst/>
          </a:prstGeom>
          <a:noFill/>
        </p:spPr>
        <p:txBody>
          <a:bodyPr wrap="square" rtlCol="0">
            <a:spAutoFit/>
          </a:bodyPr>
          <a:lstStyle/>
          <a:p>
            <a:endParaRPr lang="tr-TR" dirty="0"/>
          </a:p>
        </p:txBody>
      </p:sp>
      <p:sp>
        <p:nvSpPr>
          <p:cNvPr id="7" name="Metin kutusu 6"/>
          <p:cNvSpPr txBox="1"/>
          <p:nvPr/>
        </p:nvSpPr>
        <p:spPr>
          <a:xfrm>
            <a:off x="174604" y="316426"/>
            <a:ext cx="5076967" cy="6370975"/>
          </a:xfrm>
          <a:prstGeom prst="rect">
            <a:avLst/>
          </a:prstGeom>
          <a:noFill/>
        </p:spPr>
        <p:txBody>
          <a:bodyPr wrap="square" rtlCol="0">
            <a:spAutoFit/>
          </a:bodyPr>
          <a:lstStyle/>
          <a:p>
            <a:pPr marL="342900" indent="-342900">
              <a:buFont typeface="Wingdings" panose="05000000000000000000" pitchFamily="2" charset="2"/>
              <a:buChar char="Ø"/>
            </a:pPr>
            <a:r>
              <a:rPr lang="tr-TR" sz="2400" dirty="0" smtClean="0"/>
              <a:t>Genel Bilgiler</a:t>
            </a:r>
          </a:p>
          <a:p>
            <a:pPr marL="342900" indent="-342900">
              <a:buFont typeface="Wingdings" panose="05000000000000000000" pitchFamily="2" charset="2"/>
              <a:buChar char="Ø"/>
            </a:pPr>
            <a:r>
              <a:rPr lang="tr-TR" sz="2400" dirty="0" smtClean="0"/>
              <a:t>Coğrafi Konum</a:t>
            </a:r>
          </a:p>
          <a:p>
            <a:pPr marL="342900" indent="-342900">
              <a:buFont typeface="Wingdings" panose="05000000000000000000" pitchFamily="2" charset="2"/>
              <a:buChar char="Ø"/>
            </a:pPr>
            <a:r>
              <a:rPr lang="tr-TR" sz="2400" dirty="0" smtClean="0"/>
              <a:t>Doğal Kaynakları ve Çevre</a:t>
            </a:r>
          </a:p>
          <a:p>
            <a:pPr marL="342900" indent="-342900">
              <a:buFont typeface="Wingdings" panose="05000000000000000000" pitchFamily="2" charset="2"/>
              <a:buChar char="Ø"/>
            </a:pPr>
            <a:r>
              <a:rPr lang="tr-TR" sz="2400" dirty="0" smtClean="0"/>
              <a:t>Genel Ekonomik Görünüm</a:t>
            </a:r>
          </a:p>
          <a:p>
            <a:pPr marL="342900" indent="-342900">
              <a:buFont typeface="Wingdings" panose="05000000000000000000" pitchFamily="2" charset="2"/>
              <a:buChar char="Ø"/>
            </a:pPr>
            <a:r>
              <a:rPr lang="tr-TR" sz="2400" dirty="0" smtClean="0"/>
              <a:t>Dünya </a:t>
            </a:r>
            <a:r>
              <a:rPr lang="tr-TR" sz="2400" dirty="0" smtClean="0"/>
              <a:t>Sıralaması</a:t>
            </a:r>
          </a:p>
          <a:p>
            <a:pPr marL="342900" indent="-342900">
              <a:buFont typeface="Wingdings" panose="05000000000000000000" pitchFamily="2" charset="2"/>
              <a:buChar char="Ø"/>
            </a:pPr>
            <a:r>
              <a:rPr lang="tr-TR" sz="2400" dirty="0" smtClean="0"/>
              <a:t>Dış Ticaret</a:t>
            </a:r>
          </a:p>
          <a:p>
            <a:pPr marL="342900" indent="-342900">
              <a:buFont typeface="Wingdings" panose="05000000000000000000" pitchFamily="2" charset="2"/>
              <a:buChar char="Ø"/>
            </a:pPr>
            <a:r>
              <a:rPr lang="tr-TR" sz="2400" dirty="0" smtClean="0"/>
              <a:t>İthalatında ve İhracatında Başlıca Ülkeler, Ürünler ve Fiyatlandırma</a:t>
            </a:r>
          </a:p>
          <a:p>
            <a:pPr marL="342900" indent="-342900">
              <a:buFont typeface="Wingdings" panose="05000000000000000000" pitchFamily="2" charset="2"/>
              <a:buChar char="Ø"/>
            </a:pPr>
            <a:r>
              <a:rPr lang="tr-TR" sz="2400" dirty="0" smtClean="0"/>
              <a:t>Türkiye’nin Makedonya ile Ticareti</a:t>
            </a:r>
          </a:p>
          <a:p>
            <a:pPr marL="342900" indent="-342900">
              <a:buFont typeface="Wingdings" panose="05000000000000000000" pitchFamily="2" charset="2"/>
              <a:buChar char="Ø"/>
            </a:pPr>
            <a:r>
              <a:rPr lang="tr-TR" sz="2400" dirty="0" smtClean="0"/>
              <a:t>Türkiye’nin Makedonya ile İthalatında ve İhracatında </a:t>
            </a:r>
            <a:r>
              <a:rPr lang="en-US" sz="2400" dirty="0" smtClean="0"/>
              <a:t>B</a:t>
            </a:r>
            <a:r>
              <a:rPr lang="tr-TR" sz="2400" dirty="0" err="1" smtClean="0"/>
              <a:t>aşlıca</a:t>
            </a:r>
            <a:r>
              <a:rPr lang="tr-TR" sz="2400" dirty="0" smtClean="0"/>
              <a:t> Ürün Grupları</a:t>
            </a:r>
          </a:p>
          <a:p>
            <a:pPr marL="342900" indent="-342900">
              <a:buFont typeface="Wingdings" panose="05000000000000000000" pitchFamily="2" charset="2"/>
              <a:buChar char="Ø"/>
            </a:pPr>
            <a:r>
              <a:rPr lang="tr-TR" sz="2400" dirty="0" smtClean="0"/>
              <a:t>Doğrudan Yabancı Yatırımlar</a:t>
            </a:r>
          </a:p>
          <a:p>
            <a:pPr marL="342900" indent="-342900">
              <a:buFont typeface="Wingdings" panose="05000000000000000000" pitchFamily="2" charset="2"/>
              <a:buChar char="Ø"/>
            </a:pPr>
            <a:r>
              <a:rPr lang="tr-TR" sz="2400" dirty="0" smtClean="0"/>
              <a:t>Teşvikler</a:t>
            </a:r>
          </a:p>
          <a:p>
            <a:pPr marL="342900" indent="-342900">
              <a:buFont typeface="Wingdings" panose="05000000000000000000" pitchFamily="2" charset="2"/>
              <a:buChar char="Ø"/>
            </a:pPr>
            <a:r>
              <a:rPr lang="tr-TR" sz="2400" dirty="0" smtClean="0"/>
              <a:t>Yatırım İçin Potansiyel Sektörler</a:t>
            </a:r>
          </a:p>
          <a:p>
            <a:pPr marL="342900" indent="-342900">
              <a:buFont typeface="Wingdings" panose="05000000000000000000" pitchFamily="2" charset="2"/>
              <a:buChar char="Ø"/>
            </a:pPr>
            <a:r>
              <a:rPr lang="tr-TR" sz="2400" dirty="0" smtClean="0"/>
              <a:t>İhracat Önerileri</a:t>
            </a:r>
          </a:p>
          <a:p>
            <a:pPr marL="342900" indent="-342900">
              <a:buFont typeface="Wingdings" panose="05000000000000000000" pitchFamily="2" charset="2"/>
              <a:buChar char="Ø"/>
            </a:pPr>
            <a:r>
              <a:rPr lang="tr-TR" sz="2400" dirty="0" smtClean="0"/>
              <a:t>İthalat Önerileri</a:t>
            </a:r>
          </a:p>
        </p:txBody>
      </p:sp>
    </p:spTree>
    <p:extLst>
      <p:ext uri="{BB962C8B-B14F-4D97-AF65-F5344CB8AC3E}">
        <p14:creationId xmlns:p14="http://schemas.microsoft.com/office/powerpoint/2010/main" val="177380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762000" y="210381"/>
            <a:ext cx="10515600" cy="1325563"/>
          </a:xfrm>
        </p:spPr>
        <p:txBody>
          <a:bodyPr/>
          <a:lstStyle/>
          <a:p>
            <a:pPr algn="ctr"/>
            <a:r>
              <a:rPr lang="tr-TR" dirty="0">
                <a:latin typeface="Adobe Caslon Pro Bold" panose="0205070206050A020403" pitchFamily="18" charset="-94"/>
              </a:rPr>
              <a:t>Doğrudan Yabancı Yatırımlar</a:t>
            </a:r>
            <a:br>
              <a:rPr lang="tr-TR" dirty="0">
                <a:latin typeface="Adobe Caslon Pro Bold" panose="0205070206050A020403" pitchFamily="18" charset="-94"/>
              </a:rPr>
            </a:br>
            <a:endParaRPr lang="tr-TR" dirty="0"/>
          </a:p>
        </p:txBody>
      </p:sp>
      <p:sp>
        <p:nvSpPr>
          <p:cNvPr id="6" name="İçerik Yer Tutucusu 5"/>
          <p:cNvSpPr>
            <a:spLocks noGrp="1"/>
          </p:cNvSpPr>
          <p:nvPr>
            <p:ph sz="half" idx="1"/>
          </p:nvPr>
        </p:nvSpPr>
        <p:spPr>
          <a:xfrm>
            <a:off x="266116" y="956602"/>
            <a:ext cx="5360962" cy="5753686"/>
          </a:xfrm>
        </p:spPr>
        <p:txBody>
          <a:bodyPr>
            <a:noAutofit/>
          </a:bodyPr>
          <a:lstStyle/>
          <a:p>
            <a:endParaRPr lang="tr-TR" sz="2400" dirty="0" smtClean="0"/>
          </a:p>
          <a:p>
            <a:r>
              <a:rPr lang="tr-TR" sz="2400" dirty="0"/>
              <a:t>Yatırım için öncelikli sektörler; tarım (pamuk, besicilik), sanayi (gıda işleme, tekstil), madencilik (alüminyum, altın, kömür) ve turizmdir</a:t>
            </a:r>
            <a:r>
              <a:rPr lang="tr-TR" sz="2400" dirty="0" smtClean="0"/>
              <a:t>.</a:t>
            </a:r>
          </a:p>
          <a:p>
            <a:endParaRPr lang="tr-TR" sz="2400" dirty="0" smtClean="0"/>
          </a:p>
          <a:p>
            <a:r>
              <a:rPr lang="tr-TR" sz="2400" dirty="0" smtClean="0"/>
              <a:t>Yabancı </a:t>
            </a:r>
            <a:r>
              <a:rPr lang="tr-TR" sz="2400" dirty="0"/>
              <a:t>yatırım ağırlıklı </a:t>
            </a:r>
            <a:r>
              <a:rPr lang="tr-TR" sz="2400" dirty="0" smtClean="0"/>
              <a:t>olarak </a:t>
            </a:r>
            <a:r>
              <a:rPr lang="tr-TR" sz="2400" dirty="0"/>
              <a:t>Rusya ve Çin ile Kazakistan’dan gelmektedir</a:t>
            </a:r>
            <a:r>
              <a:rPr lang="tr-TR" sz="2400" dirty="0" smtClean="0"/>
              <a:t>.</a:t>
            </a:r>
          </a:p>
          <a:p>
            <a:endParaRPr lang="tr-TR" sz="2400" dirty="0"/>
          </a:p>
          <a:p>
            <a:r>
              <a:rPr lang="tr-TR" sz="2400" dirty="0"/>
              <a:t>Tacikistan, 2020 yılında 107 milyon dolar ile doğrudan yabancı yatırım çeken ülkeler arasında 139. sıradadır. 2020 yılında yabancı sermaye </a:t>
            </a:r>
            <a:r>
              <a:rPr lang="tr-TR" sz="2400" dirty="0" err="1"/>
              <a:t>stoğu</a:t>
            </a:r>
            <a:r>
              <a:rPr lang="tr-TR" sz="2400" dirty="0"/>
              <a:t> toplam 3 milyar dolara ulaşmıştır.</a:t>
            </a:r>
          </a:p>
        </p:txBody>
      </p:sp>
      <p:pic>
        <p:nvPicPr>
          <p:cNvPr id="11" name="İçerik Yer Tutucusu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0674" y="1395267"/>
            <a:ext cx="5181600" cy="4864855"/>
          </a:xfrm>
        </p:spPr>
      </p:pic>
    </p:spTree>
    <p:extLst>
      <p:ext uri="{BB962C8B-B14F-4D97-AF65-F5344CB8AC3E}">
        <p14:creationId xmlns:p14="http://schemas.microsoft.com/office/powerpoint/2010/main" val="2184813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sz="half" idx="1"/>
          </p:nvPr>
        </p:nvSpPr>
        <p:spPr>
          <a:xfrm>
            <a:off x="838200" y="1328493"/>
            <a:ext cx="5181600" cy="4995598"/>
          </a:xfrm>
          <a:prstGeom prst="rect">
            <a:avLst/>
          </a:prstGeom>
        </p:spPr>
        <p:txBody>
          <a:bodyPr vert="horz" wrap="square" lIns="0" tIns="161925" rIns="0" bIns="0" rtlCol="0">
            <a:spAutoFit/>
          </a:bodyPr>
          <a:lstStyle/>
          <a:p>
            <a:pPr marL="355600" indent="-342900">
              <a:lnSpc>
                <a:spcPct val="100000"/>
              </a:lnSpc>
              <a:spcBef>
                <a:spcPts val="1275"/>
              </a:spcBef>
              <a:buClr>
                <a:srgbClr val="608EC4"/>
              </a:buClr>
              <a:buSzPct val="60416"/>
              <a:buFont typeface="Wingdings"/>
              <a:buChar char=""/>
              <a:tabLst>
                <a:tab pos="354965" algn="l"/>
                <a:tab pos="355600" algn="l"/>
              </a:tabLst>
            </a:pPr>
            <a:r>
              <a:rPr sz="2400" spc="-50" dirty="0">
                <a:cs typeface="Times New Roman"/>
              </a:rPr>
              <a:t>Yerli</a:t>
            </a:r>
            <a:r>
              <a:rPr sz="2400" spc="-20" dirty="0">
                <a:cs typeface="Times New Roman"/>
              </a:rPr>
              <a:t> </a:t>
            </a:r>
            <a:r>
              <a:rPr sz="2400" dirty="0">
                <a:cs typeface="Times New Roman"/>
              </a:rPr>
              <a:t>ve yabancı</a:t>
            </a:r>
            <a:r>
              <a:rPr sz="2400" spc="-15" dirty="0">
                <a:cs typeface="Times New Roman"/>
              </a:rPr>
              <a:t> </a:t>
            </a:r>
            <a:r>
              <a:rPr sz="2400" spc="-5" dirty="0">
                <a:cs typeface="Times New Roman"/>
              </a:rPr>
              <a:t>yatırımcıların</a:t>
            </a:r>
            <a:r>
              <a:rPr sz="2400" spc="-40" dirty="0">
                <a:cs typeface="Times New Roman"/>
              </a:rPr>
              <a:t> </a:t>
            </a:r>
            <a:r>
              <a:rPr sz="2400" dirty="0">
                <a:cs typeface="Times New Roman"/>
              </a:rPr>
              <a:t>eşit</a:t>
            </a:r>
            <a:r>
              <a:rPr sz="2400" spc="-20" dirty="0">
                <a:cs typeface="Times New Roman"/>
              </a:rPr>
              <a:t> </a:t>
            </a:r>
            <a:r>
              <a:rPr sz="2400" dirty="0">
                <a:cs typeface="Times New Roman"/>
              </a:rPr>
              <a:t>haklara</a:t>
            </a:r>
            <a:r>
              <a:rPr sz="2400" spc="-20" dirty="0">
                <a:cs typeface="Times New Roman"/>
              </a:rPr>
              <a:t> </a:t>
            </a:r>
            <a:r>
              <a:rPr sz="2400" spc="-5" dirty="0">
                <a:cs typeface="Times New Roman"/>
              </a:rPr>
              <a:t>sahip</a:t>
            </a:r>
            <a:r>
              <a:rPr sz="2400" spc="-15" dirty="0">
                <a:cs typeface="Times New Roman"/>
              </a:rPr>
              <a:t> </a:t>
            </a:r>
            <a:r>
              <a:rPr sz="2400" dirty="0">
                <a:cs typeface="Times New Roman"/>
              </a:rPr>
              <a:t>oluşu</a:t>
            </a:r>
          </a:p>
          <a:p>
            <a:pPr marL="355600" marR="366395" indent="-342900">
              <a:lnSpc>
                <a:spcPct val="100000"/>
              </a:lnSpc>
              <a:spcBef>
                <a:spcPts val="1175"/>
              </a:spcBef>
              <a:buClr>
                <a:srgbClr val="608EC4"/>
              </a:buClr>
              <a:buSzPct val="60416"/>
              <a:buFont typeface="Wingdings"/>
              <a:buChar char=""/>
              <a:tabLst>
                <a:tab pos="354965" algn="l"/>
                <a:tab pos="355600" algn="l"/>
              </a:tabLst>
            </a:pPr>
            <a:r>
              <a:rPr sz="2400" spc="-20" dirty="0">
                <a:cs typeface="Times New Roman"/>
              </a:rPr>
              <a:t>Yatırımcıların </a:t>
            </a:r>
            <a:r>
              <a:rPr sz="2400" dirty="0">
                <a:cs typeface="Times New Roman"/>
              </a:rPr>
              <a:t>yasal </a:t>
            </a:r>
            <a:r>
              <a:rPr sz="2400" spc="-5" dirty="0">
                <a:cs typeface="Times New Roman"/>
              </a:rPr>
              <a:t>koruması. Hükümetin </a:t>
            </a:r>
            <a:r>
              <a:rPr sz="2400" dirty="0">
                <a:cs typeface="Times New Roman"/>
              </a:rPr>
              <a:t>iş dünyasına </a:t>
            </a:r>
            <a:r>
              <a:rPr sz="2400" spc="-590" dirty="0">
                <a:cs typeface="Times New Roman"/>
              </a:rPr>
              <a:t> </a:t>
            </a:r>
            <a:r>
              <a:rPr sz="2400" spc="-5" dirty="0">
                <a:cs typeface="Times New Roman"/>
              </a:rPr>
              <a:t>müdahale</a:t>
            </a:r>
            <a:r>
              <a:rPr sz="2400" spc="-15" dirty="0">
                <a:cs typeface="Times New Roman"/>
              </a:rPr>
              <a:t> </a:t>
            </a:r>
            <a:r>
              <a:rPr sz="2400" spc="-5" dirty="0">
                <a:cs typeface="Times New Roman"/>
              </a:rPr>
              <a:t>etmeme</a:t>
            </a:r>
            <a:r>
              <a:rPr sz="2400" dirty="0">
                <a:cs typeface="Times New Roman"/>
              </a:rPr>
              <a:t> garantisi</a:t>
            </a:r>
          </a:p>
          <a:p>
            <a:pPr marL="355600" marR="5080" indent="-342900">
              <a:lnSpc>
                <a:spcPct val="100000"/>
              </a:lnSpc>
              <a:spcBef>
                <a:spcPts val="1180"/>
              </a:spcBef>
              <a:buClr>
                <a:srgbClr val="608EC4"/>
              </a:buClr>
              <a:buSzPct val="60416"/>
              <a:buFont typeface="Wingdings"/>
              <a:buChar char=""/>
              <a:tabLst>
                <a:tab pos="354965" algn="l"/>
                <a:tab pos="355600" algn="l"/>
              </a:tabLst>
            </a:pPr>
            <a:r>
              <a:rPr sz="2400" spc="-35" dirty="0">
                <a:cs typeface="Times New Roman"/>
              </a:rPr>
              <a:t>Yurtdışı</a:t>
            </a:r>
            <a:r>
              <a:rPr sz="2400" spc="-15" dirty="0">
                <a:cs typeface="Times New Roman"/>
              </a:rPr>
              <a:t> </a:t>
            </a:r>
            <a:r>
              <a:rPr sz="2400" dirty="0">
                <a:cs typeface="Times New Roman"/>
              </a:rPr>
              <a:t>gelir</a:t>
            </a:r>
            <a:r>
              <a:rPr sz="2400" spc="-20" dirty="0">
                <a:cs typeface="Times New Roman"/>
              </a:rPr>
              <a:t> </a:t>
            </a:r>
            <a:r>
              <a:rPr sz="2400" dirty="0">
                <a:cs typeface="Times New Roman"/>
              </a:rPr>
              <a:t>ve</a:t>
            </a:r>
            <a:r>
              <a:rPr sz="2400" spc="-5" dirty="0">
                <a:cs typeface="Times New Roman"/>
              </a:rPr>
              <a:t> </a:t>
            </a:r>
            <a:r>
              <a:rPr sz="2400" dirty="0">
                <a:cs typeface="Times New Roman"/>
              </a:rPr>
              <a:t>gederlerini</a:t>
            </a:r>
            <a:r>
              <a:rPr sz="2400" spc="-45" dirty="0">
                <a:cs typeface="Times New Roman"/>
              </a:rPr>
              <a:t> </a:t>
            </a:r>
            <a:r>
              <a:rPr sz="2400" spc="-5" dirty="0">
                <a:cs typeface="Times New Roman"/>
              </a:rPr>
              <a:t>kullanma </a:t>
            </a:r>
            <a:r>
              <a:rPr sz="2400" dirty="0">
                <a:cs typeface="Times New Roman"/>
              </a:rPr>
              <a:t>hakkı</a:t>
            </a:r>
            <a:r>
              <a:rPr sz="2400" spc="-20" dirty="0">
                <a:cs typeface="Times New Roman"/>
              </a:rPr>
              <a:t> </a:t>
            </a:r>
            <a:r>
              <a:rPr sz="2400" dirty="0">
                <a:cs typeface="Times New Roman"/>
              </a:rPr>
              <a:t>(döviz</a:t>
            </a:r>
            <a:r>
              <a:rPr sz="2400" spc="-5" dirty="0">
                <a:cs typeface="Times New Roman"/>
              </a:rPr>
              <a:t> sorunu </a:t>
            </a:r>
            <a:r>
              <a:rPr sz="2400" spc="-585" dirty="0">
                <a:cs typeface="Times New Roman"/>
              </a:rPr>
              <a:t> </a:t>
            </a:r>
            <a:r>
              <a:rPr sz="2400" dirty="0">
                <a:cs typeface="Times New Roman"/>
              </a:rPr>
              <a:t>yok)</a:t>
            </a:r>
          </a:p>
          <a:p>
            <a:pPr marL="355600" indent="-342900">
              <a:lnSpc>
                <a:spcPct val="100000"/>
              </a:lnSpc>
              <a:spcBef>
                <a:spcPts val="1175"/>
              </a:spcBef>
              <a:buClr>
                <a:srgbClr val="608EC4"/>
              </a:buClr>
              <a:buSzPct val="60416"/>
              <a:buFont typeface="Wingdings"/>
              <a:buChar char=""/>
              <a:tabLst>
                <a:tab pos="354965" algn="l"/>
                <a:tab pos="355600" algn="l"/>
              </a:tabLst>
            </a:pPr>
            <a:r>
              <a:rPr sz="2400" spc="-5" dirty="0">
                <a:cs typeface="Times New Roman"/>
              </a:rPr>
              <a:t>Serbest</a:t>
            </a:r>
            <a:r>
              <a:rPr sz="2400" spc="-15" dirty="0">
                <a:cs typeface="Times New Roman"/>
              </a:rPr>
              <a:t> </a:t>
            </a:r>
            <a:r>
              <a:rPr sz="2400" spc="-5" dirty="0">
                <a:cs typeface="Times New Roman"/>
              </a:rPr>
              <a:t>mülkiyet</a:t>
            </a:r>
            <a:r>
              <a:rPr sz="2400" spc="-25" dirty="0">
                <a:cs typeface="Times New Roman"/>
              </a:rPr>
              <a:t> </a:t>
            </a:r>
            <a:r>
              <a:rPr sz="2400" dirty="0">
                <a:cs typeface="Times New Roman"/>
              </a:rPr>
              <a:t>ve</a:t>
            </a:r>
            <a:r>
              <a:rPr sz="2400" spc="-15" dirty="0">
                <a:cs typeface="Times New Roman"/>
              </a:rPr>
              <a:t> </a:t>
            </a:r>
            <a:r>
              <a:rPr sz="2400" dirty="0">
                <a:cs typeface="Times New Roman"/>
              </a:rPr>
              <a:t>bilgi</a:t>
            </a:r>
            <a:r>
              <a:rPr sz="2400" spc="-25" dirty="0">
                <a:cs typeface="Times New Roman"/>
              </a:rPr>
              <a:t> </a:t>
            </a:r>
            <a:r>
              <a:rPr sz="2400" spc="-5" dirty="0">
                <a:cs typeface="Times New Roman"/>
              </a:rPr>
              <a:t>taşıma</a:t>
            </a:r>
            <a:r>
              <a:rPr sz="2400" spc="-20" dirty="0">
                <a:cs typeface="Times New Roman"/>
              </a:rPr>
              <a:t> </a:t>
            </a:r>
            <a:r>
              <a:rPr sz="2400" dirty="0">
                <a:cs typeface="Times New Roman"/>
              </a:rPr>
              <a:t>(giriş</a:t>
            </a:r>
            <a:r>
              <a:rPr sz="2400" spc="-20" dirty="0">
                <a:cs typeface="Times New Roman"/>
              </a:rPr>
              <a:t> </a:t>
            </a:r>
            <a:r>
              <a:rPr sz="2400" dirty="0">
                <a:cs typeface="Times New Roman"/>
              </a:rPr>
              <a:t>/</a:t>
            </a:r>
            <a:r>
              <a:rPr sz="2400" spc="-15" dirty="0">
                <a:cs typeface="Times New Roman"/>
              </a:rPr>
              <a:t> </a:t>
            </a:r>
            <a:r>
              <a:rPr sz="2400" dirty="0">
                <a:cs typeface="Times New Roman"/>
              </a:rPr>
              <a:t>çıkış)</a:t>
            </a:r>
          </a:p>
          <a:p>
            <a:pPr marL="355600" indent="-342900">
              <a:lnSpc>
                <a:spcPct val="100000"/>
              </a:lnSpc>
              <a:spcBef>
                <a:spcPts val="1180"/>
              </a:spcBef>
              <a:buClr>
                <a:srgbClr val="608EC4"/>
              </a:buClr>
              <a:buSzPct val="60416"/>
              <a:buFont typeface="Wingdings"/>
              <a:buChar char=""/>
              <a:tabLst>
                <a:tab pos="354965" algn="l"/>
                <a:tab pos="355600" algn="l"/>
              </a:tabLst>
            </a:pPr>
            <a:r>
              <a:rPr sz="2400" dirty="0">
                <a:cs typeface="Times New Roman"/>
              </a:rPr>
              <a:t>Fikri</a:t>
            </a:r>
            <a:r>
              <a:rPr sz="2400" spc="-20" dirty="0">
                <a:cs typeface="Times New Roman"/>
              </a:rPr>
              <a:t> </a:t>
            </a:r>
            <a:r>
              <a:rPr sz="2400" dirty="0">
                <a:cs typeface="Times New Roman"/>
              </a:rPr>
              <a:t>ve</a:t>
            </a:r>
            <a:r>
              <a:rPr sz="2400" spc="-20" dirty="0">
                <a:cs typeface="Times New Roman"/>
              </a:rPr>
              <a:t> </a:t>
            </a:r>
            <a:r>
              <a:rPr sz="2400" spc="-5" dirty="0">
                <a:cs typeface="Times New Roman"/>
              </a:rPr>
              <a:t>Sınai</a:t>
            </a:r>
            <a:r>
              <a:rPr sz="2400" spc="-10" dirty="0">
                <a:cs typeface="Times New Roman"/>
              </a:rPr>
              <a:t> </a:t>
            </a:r>
            <a:r>
              <a:rPr sz="2400" spc="-5" dirty="0">
                <a:cs typeface="Times New Roman"/>
              </a:rPr>
              <a:t>Mülkiyet</a:t>
            </a:r>
            <a:r>
              <a:rPr sz="2400" spc="-40" dirty="0">
                <a:cs typeface="Times New Roman"/>
              </a:rPr>
              <a:t> </a:t>
            </a:r>
            <a:r>
              <a:rPr sz="2400" spc="-5" dirty="0">
                <a:cs typeface="Times New Roman"/>
              </a:rPr>
              <a:t>Hakları</a:t>
            </a:r>
            <a:endParaRPr sz="2400" dirty="0">
              <a:cs typeface="Times New Roman"/>
            </a:endParaRPr>
          </a:p>
          <a:p>
            <a:pPr marL="355600" indent="-342900">
              <a:lnSpc>
                <a:spcPct val="100000"/>
              </a:lnSpc>
              <a:spcBef>
                <a:spcPts val="1175"/>
              </a:spcBef>
              <a:buClr>
                <a:srgbClr val="608EC4"/>
              </a:buClr>
              <a:buSzPct val="60416"/>
              <a:buFont typeface="Wingdings"/>
              <a:buChar char=""/>
              <a:tabLst>
                <a:tab pos="354965" algn="l"/>
                <a:tab pos="355600" algn="l"/>
              </a:tabLst>
            </a:pPr>
            <a:r>
              <a:rPr sz="2400" spc="-5" dirty="0">
                <a:cs typeface="Times New Roman"/>
              </a:rPr>
              <a:t>Doğal</a:t>
            </a:r>
            <a:r>
              <a:rPr sz="2400" spc="-10" dirty="0">
                <a:cs typeface="Times New Roman"/>
              </a:rPr>
              <a:t> </a:t>
            </a:r>
            <a:r>
              <a:rPr sz="2400" dirty="0">
                <a:cs typeface="Times New Roman"/>
              </a:rPr>
              <a:t>kaynakları</a:t>
            </a:r>
            <a:r>
              <a:rPr sz="2400" spc="-50" dirty="0">
                <a:cs typeface="Times New Roman"/>
              </a:rPr>
              <a:t> </a:t>
            </a:r>
            <a:r>
              <a:rPr sz="2400" spc="-5" dirty="0">
                <a:cs typeface="Times New Roman"/>
              </a:rPr>
              <a:t>kullanma</a:t>
            </a:r>
            <a:r>
              <a:rPr sz="2400" spc="-25" dirty="0">
                <a:cs typeface="Times New Roman"/>
              </a:rPr>
              <a:t> </a:t>
            </a:r>
            <a:r>
              <a:rPr sz="2400" dirty="0">
                <a:cs typeface="Times New Roman"/>
              </a:rPr>
              <a:t>hakkı</a:t>
            </a:r>
          </a:p>
        </p:txBody>
      </p:sp>
      <p:sp>
        <p:nvSpPr>
          <p:cNvPr id="6" name="object 4"/>
          <p:cNvSpPr txBox="1">
            <a:spLocks noGrp="1"/>
          </p:cNvSpPr>
          <p:nvPr>
            <p:ph type="title"/>
          </p:nvPr>
        </p:nvSpPr>
        <p:spPr>
          <a:xfrm>
            <a:off x="762000" y="192892"/>
            <a:ext cx="10515600" cy="629018"/>
          </a:xfrm>
          <a:prstGeom prst="rect">
            <a:avLst/>
          </a:prstGeom>
        </p:spPr>
        <p:txBody>
          <a:bodyPr vert="horz" wrap="square" lIns="0" tIns="13335" rIns="0" bIns="0" rtlCol="0">
            <a:spAutoFit/>
          </a:bodyPr>
          <a:lstStyle/>
          <a:p>
            <a:pPr marL="12700" algn="ctr">
              <a:lnSpc>
                <a:spcPct val="100000"/>
              </a:lnSpc>
              <a:spcBef>
                <a:spcPts val="105"/>
              </a:spcBef>
            </a:pPr>
            <a:r>
              <a:rPr sz="4000" b="1" dirty="0">
                <a:latin typeface="Adobe Garamond Pro Bold" panose="02020702060506020403" pitchFamily="18" charset="-94"/>
                <a:cs typeface="Palatino Linotype"/>
              </a:rPr>
              <a:t>Yatırımcıya</a:t>
            </a:r>
            <a:r>
              <a:rPr sz="4000" b="1" spc="-95" dirty="0">
                <a:latin typeface="Adobe Garamond Pro Bold" panose="02020702060506020403" pitchFamily="18" charset="-94"/>
                <a:cs typeface="Palatino Linotype"/>
              </a:rPr>
              <a:t> </a:t>
            </a:r>
            <a:r>
              <a:rPr sz="4000" b="1" dirty="0">
                <a:latin typeface="Adobe Garamond Pro Bold" panose="02020702060506020403" pitchFamily="18" charset="-94"/>
                <a:cs typeface="Palatino Linotype"/>
              </a:rPr>
              <a:t>Garantiler</a:t>
            </a:r>
            <a:endParaRPr sz="4000" dirty="0">
              <a:latin typeface="Adobe Garamond Pro Bold" panose="02020702060506020403" pitchFamily="18" charset="-94"/>
              <a:cs typeface="Palatino Linotype"/>
            </a:endParaRPr>
          </a:p>
        </p:txBody>
      </p:sp>
      <p:pic>
        <p:nvPicPr>
          <p:cNvPr id="7" name="object 7"/>
          <p:cNvPicPr>
            <a:picLocks noGrp="1"/>
          </p:cNvPicPr>
          <p:nvPr>
            <p:ph sz="half" idx="2"/>
          </p:nvPr>
        </p:nvPicPr>
        <p:blipFill>
          <a:blip r:embed="rId2" cstate="print"/>
          <a:stretch>
            <a:fillRect/>
          </a:stretch>
        </p:blipFill>
        <p:spPr>
          <a:xfrm>
            <a:off x="6651673" y="1080178"/>
            <a:ext cx="5181600" cy="2921116"/>
          </a:xfrm>
          <a:prstGeom prst="rect">
            <a:avLst/>
          </a:prstGeom>
        </p:spPr>
      </p:pic>
      <p:pic>
        <p:nvPicPr>
          <p:cNvPr id="8" name="object 8"/>
          <p:cNvPicPr/>
          <p:nvPr/>
        </p:nvPicPr>
        <p:blipFill>
          <a:blip r:embed="rId3" cstate="print"/>
          <a:stretch>
            <a:fillRect/>
          </a:stretch>
        </p:blipFill>
        <p:spPr>
          <a:xfrm>
            <a:off x="6752491" y="4386171"/>
            <a:ext cx="4979963" cy="2356338"/>
          </a:xfrm>
          <a:prstGeom prst="rect">
            <a:avLst/>
          </a:prstGeom>
        </p:spPr>
      </p:pic>
    </p:spTree>
    <p:extLst>
      <p:ext uri="{BB962C8B-B14F-4D97-AF65-F5344CB8AC3E}">
        <p14:creationId xmlns:p14="http://schemas.microsoft.com/office/powerpoint/2010/main" val="1345108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2268" y="484700"/>
            <a:ext cx="10515600" cy="704020"/>
          </a:xfrm>
        </p:spPr>
        <p:txBody>
          <a:bodyPr>
            <a:normAutofit fontScale="90000"/>
          </a:bodyPr>
          <a:lstStyle/>
          <a:p>
            <a:pPr algn="ctr"/>
            <a:r>
              <a:rPr lang="tr-TR" sz="4000" dirty="0">
                <a:latin typeface="Adobe Garamond Pro Bold" panose="02020702060506020403" pitchFamily="18" charset="-94"/>
              </a:rPr>
              <a:t>Yatırım İçin Potansiyel Sektörler</a:t>
            </a:r>
            <a:br>
              <a:rPr lang="tr-TR" sz="4000" dirty="0">
                <a:latin typeface="Adobe Garamond Pro Bold" panose="02020702060506020403" pitchFamily="18" charset="-94"/>
              </a:rPr>
            </a:br>
            <a:r>
              <a:rPr lang="tr-TR" sz="4000" dirty="0" smtClean="0">
                <a:latin typeface="Adobe Garamond Pro Bold" panose="02020702060506020403" pitchFamily="18" charset="-94"/>
              </a:rPr>
              <a:t>Tarım</a:t>
            </a:r>
            <a:br>
              <a:rPr lang="tr-TR" sz="4000" dirty="0" smtClean="0">
                <a:latin typeface="Adobe Garamond Pro Bold" panose="02020702060506020403" pitchFamily="18" charset="-94"/>
              </a:rPr>
            </a:br>
            <a:endParaRPr lang="tr-TR" sz="4000" dirty="0">
              <a:latin typeface="Adobe Garamond Pro Bold" panose="02020702060506020403" pitchFamily="18" charset="-94"/>
            </a:endParaRPr>
          </a:p>
        </p:txBody>
      </p:sp>
      <p:sp>
        <p:nvSpPr>
          <p:cNvPr id="3" name="İçerik Yer Tutucusu 2"/>
          <p:cNvSpPr>
            <a:spLocks noGrp="1"/>
          </p:cNvSpPr>
          <p:nvPr>
            <p:ph sz="half" idx="1"/>
          </p:nvPr>
        </p:nvSpPr>
        <p:spPr>
          <a:xfrm>
            <a:off x="106680" y="1069145"/>
            <a:ext cx="5729068" cy="5458263"/>
          </a:xfrm>
        </p:spPr>
        <p:txBody>
          <a:bodyPr>
            <a:normAutofit/>
          </a:bodyPr>
          <a:lstStyle/>
          <a:p>
            <a:r>
              <a:rPr lang="tr-TR" dirty="0"/>
              <a:t>Tacikistan ekonomisinde tarım sektörünün payı yüksek olmakla birlikte, ülkedeki alt yapının gelişmemiş olması nedeniyle ülkenin sahip olduğu ihracat potansiyeli tam olarak </a:t>
            </a:r>
            <a:r>
              <a:rPr lang="tr-TR" dirty="0" smtClean="0"/>
              <a:t>değerlendirilememektedir</a:t>
            </a:r>
          </a:p>
          <a:p>
            <a:endParaRPr lang="tr-TR" dirty="0" smtClean="0"/>
          </a:p>
          <a:p>
            <a:r>
              <a:rPr lang="tr-TR" dirty="0"/>
              <a:t>Bu kapsamda modern tarım ekipmanları, seracılık, gübre, sulama sistemleri ve soğuk hava depoları gibi alanlar yatırımcılar için potansiyel olarak ön plana çıkmaktadır.</a:t>
            </a:r>
          </a:p>
        </p:txBody>
      </p:sp>
      <p:pic>
        <p:nvPicPr>
          <p:cNvPr id="7" name="İçerik Yer Tutucus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35748" y="1308295"/>
            <a:ext cx="6149926" cy="4923693"/>
          </a:xfrm>
        </p:spPr>
      </p:pic>
    </p:spTree>
    <p:extLst>
      <p:ext uri="{BB962C8B-B14F-4D97-AF65-F5344CB8AC3E}">
        <p14:creationId xmlns:p14="http://schemas.microsoft.com/office/powerpoint/2010/main" val="2618318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2479" y="270910"/>
            <a:ext cx="10515600" cy="1325563"/>
          </a:xfrm>
        </p:spPr>
        <p:txBody>
          <a:bodyPr>
            <a:normAutofit fontScale="90000"/>
          </a:bodyPr>
          <a:lstStyle/>
          <a:p>
            <a:pPr algn="ctr"/>
            <a:r>
              <a:rPr lang="tr-TR" dirty="0">
                <a:latin typeface="Adobe Garamond Pro Bold" panose="02020702060506020403" pitchFamily="18" charset="-94"/>
              </a:rPr>
              <a:t>Yatırım İçin Potansiyel Sektörler</a:t>
            </a:r>
            <a:br>
              <a:rPr lang="tr-TR" dirty="0">
                <a:latin typeface="Adobe Garamond Pro Bold" panose="02020702060506020403" pitchFamily="18" charset="-94"/>
              </a:rPr>
            </a:br>
            <a:r>
              <a:rPr lang="tr-TR" dirty="0">
                <a:latin typeface="Adobe Garamond Pro Bold" panose="02020702060506020403" pitchFamily="18" charset="-94"/>
              </a:rPr>
              <a:t>Tarım</a:t>
            </a:r>
            <a:br>
              <a:rPr lang="tr-TR" dirty="0">
                <a:latin typeface="Adobe Garamond Pro Bold" panose="02020702060506020403" pitchFamily="18" charset="-94"/>
              </a:rPr>
            </a:br>
            <a:endParaRPr lang="tr-TR" dirty="0"/>
          </a:p>
        </p:txBody>
      </p:sp>
      <p:pic>
        <p:nvPicPr>
          <p:cNvPr id="5" name="İçerik Yer Tutucus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69612" y="1206648"/>
            <a:ext cx="5149999" cy="2858916"/>
          </a:xfrm>
        </p:spPr>
      </p:pic>
      <p:pic>
        <p:nvPicPr>
          <p:cNvPr id="6" name="İçerik Yer Tutucusu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4120" y="4065564"/>
            <a:ext cx="5346390" cy="2644725"/>
          </a:xfrm>
        </p:spPr>
      </p:pic>
      <p:sp>
        <p:nvSpPr>
          <p:cNvPr id="7" name="Metin kutusu 6"/>
          <p:cNvSpPr txBox="1"/>
          <p:nvPr/>
        </p:nvSpPr>
        <p:spPr>
          <a:xfrm>
            <a:off x="656385" y="1596473"/>
            <a:ext cx="5543894" cy="4401205"/>
          </a:xfrm>
          <a:prstGeom prst="rect">
            <a:avLst/>
          </a:prstGeom>
          <a:noFill/>
        </p:spPr>
        <p:txBody>
          <a:bodyPr wrap="square" rtlCol="0">
            <a:spAutoFit/>
          </a:bodyPr>
          <a:lstStyle/>
          <a:p>
            <a:pPr marL="457200" indent="-457200">
              <a:buFont typeface="Wingdings" panose="05000000000000000000" pitchFamily="2" charset="2"/>
              <a:buChar char="Ø"/>
            </a:pPr>
            <a:r>
              <a:rPr lang="tr-TR" sz="2800" dirty="0" smtClean="0">
                <a:latin typeface="Adobe Caslon Pro Bold" panose="0205070206050A020403" pitchFamily="18" charset="-94"/>
              </a:rPr>
              <a:t> </a:t>
            </a:r>
            <a:r>
              <a:rPr lang="tr-TR" sz="2800" dirty="0" smtClean="0"/>
              <a:t>Tarımsal </a:t>
            </a:r>
            <a:r>
              <a:rPr lang="tr-TR" sz="2800" dirty="0"/>
              <a:t>üretim verimliliğinde artış </a:t>
            </a:r>
            <a:endParaRPr lang="tr-TR" sz="2800" dirty="0" smtClean="0"/>
          </a:p>
          <a:p>
            <a:pPr marL="457200" indent="-457200">
              <a:buFont typeface="Wingdings" panose="05000000000000000000" pitchFamily="2" charset="2"/>
              <a:buChar char="Ø"/>
            </a:pPr>
            <a:r>
              <a:rPr lang="tr-TR" sz="2800" dirty="0" smtClean="0"/>
              <a:t> </a:t>
            </a:r>
            <a:r>
              <a:rPr lang="tr-TR" sz="2800" dirty="0"/>
              <a:t>Kaliteli tohumlar sağlanması </a:t>
            </a:r>
            <a:endParaRPr lang="tr-TR" sz="2800" dirty="0" smtClean="0"/>
          </a:p>
          <a:p>
            <a:pPr marL="457200" indent="-457200">
              <a:buFont typeface="Wingdings" panose="05000000000000000000" pitchFamily="2" charset="2"/>
              <a:buChar char="Ø"/>
            </a:pPr>
            <a:r>
              <a:rPr lang="tr-TR" sz="2800" dirty="0" smtClean="0"/>
              <a:t> </a:t>
            </a:r>
            <a:r>
              <a:rPr lang="tr-TR" sz="2800" dirty="0"/>
              <a:t>Tarım ürünleri işleme </a:t>
            </a:r>
            <a:r>
              <a:rPr lang="tr-TR" sz="2800" dirty="0" smtClean="0"/>
              <a:t>sanayi işletmelerinin </a:t>
            </a:r>
            <a:r>
              <a:rPr lang="tr-TR" sz="2800" dirty="0"/>
              <a:t>inşaatı </a:t>
            </a:r>
            <a:endParaRPr lang="tr-TR" sz="2800" dirty="0" smtClean="0"/>
          </a:p>
          <a:p>
            <a:pPr marL="457200" indent="-457200">
              <a:buFont typeface="Wingdings" panose="05000000000000000000" pitchFamily="2" charset="2"/>
              <a:buChar char="Ø"/>
            </a:pPr>
            <a:r>
              <a:rPr lang="tr-TR" sz="2800" dirty="0" smtClean="0"/>
              <a:t> </a:t>
            </a:r>
            <a:r>
              <a:rPr lang="tr-TR" sz="2800" dirty="0"/>
              <a:t>Ürün depolama tesislerinin inşaatı </a:t>
            </a:r>
            <a:endParaRPr lang="tr-TR" sz="2800" dirty="0" smtClean="0"/>
          </a:p>
          <a:p>
            <a:pPr marL="457200" indent="-457200">
              <a:buFont typeface="Wingdings" panose="05000000000000000000" pitchFamily="2" charset="2"/>
              <a:buChar char="Ø"/>
            </a:pPr>
            <a:r>
              <a:rPr lang="tr-TR" sz="2800" dirty="0" smtClean="0"/>
              <a:t> </a:t>
            </a:r>
            <a:r>
              <a:rPr lang="tr-TR" sz="2800" dirty="0"/>
              <a:t>Sera inşaatı </a:t>
            </a:r>
            <a:endParaRPr lang="tr-TR" sz="2800" dirty="0" smtClean="0"/>
          </a:p>
          <a:p>
            <a:pPr marL="457200" indent="-457200">
              <a:buFont typeface="Wingdings" panose="05000000000000000000" pitchFamily="2" charset="2"/>
              <a:buChar char="Ø"/>
            </a:pPr>
            <a:r>
              <a:rPr lang="tr-TR" sz="2800" dirty="0" smtClean="0"/>
              <a:t> </a:t>
            </a:r>
            <a:r>
              <a:rPr lang="tr-TR" sz="2800" dirty="0"/>
              <a:t>Tarımsal tekniği sağlama (ithalat) </a:t>
            </a:r>
            <a:endParaRPr lang="tr-TR" sz="2800" dirty="0" smtClean="0"/>
          </a:p>
          <a:p>
            <a:pPr marL="457200" indent="-457200">
              <a:buFont typeface="Wingdings" panose="05000000000000000000" pitchFamily="2" charset="2"/>
              <a:buChar char="Ø"/>
            </a:pPr>
            <a:r>
              <a:rPr lang="tr-TR" sz="2800" dirty="0" smtClean="0"/>
              <a:t> </a:t>
            </a:r>
            <a:r>
              <a:rPr lang="tr-TR" sz="2800" dirty="0"/>
              <a:t>Tarım makinaları imalatı</a:t>
            </a:r>
          </a:p>
        </p:txBody>
      </p:sp>
    </p:spTree>
    <p:extLst>
      <p:ext uri="{BB962C8B-B14F-4D97-AF65-F5344CB8AC3E}">
        <p14:creationId xmlns:p14="http://schemas.microsoft.com/office/powerpoint/2010/main" val="1624706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a:latin typeface="Adobe Garamond Pro Bold" panose="02020702060506020403" pitchFamily="18" charset="-94"/>
              </a:rPr>
              <a:t>Yatırım İçin Potansiyel </a:t>
            </a:r>
            <a:r>
              <a:rPr lang="tr-TR" sz="4000" dirty="0" smtClean="0">
                <a:latin typeface="Adobe Garamond Pro Bold" panose="02020702060506020403" pitchFamily="18" charset="-94"/>
              </a:rPr>
              <a:t>Sektörleri</a:t>
            </a:r>
            <a:br>
              <a:rPr lang="tr-TR" sz="4000" dirty="0" smtClean="0">
                <a:latin typeface="Adobe Garamond Pro Bold" panose="02020702060506020403" pitchFamily="18" charset="-94"/>
              </a:rPr>
            </a:br>
            <a:r>
              <a:rPr lang="tr-TR" sz="4000" b="1" dirty="0">
                <a:latin typeface="Palatino Linotype"/>
                <a:cs typeface="Palatino Linotype"/>
              </a:rPr>
              <a:t>Mineraller</a:t>
            </a:r>
            <a:r>
              <a:rPr lang="tr-TR" sz="4000" b="1" spc="-75" dirty="0">
                <a:latin typeface="Palatino Linotype"/>
                <a:cs typeface="Palatino Linotype"/>
              </a:rPr>
              <a:t> </a:t>
            </a:r>
            <a:r>
              <a:rPr lang="tr-TR" sz="4000" b="1" dirty="0">
                <a:latin typeface="Palatino Linotype"/>
                <a:cs typeface="Palatino Linotype"/>
              </a:rPr>
              <a:t>ve</a:t>
            </a:r>
            <a:r>
              <a:rPr lang="tr-TR" sz="4000" b="1" spc="-40" dirty="0">
                <a:latin typeface="Palatino Linotype"/>
                <a:cs typeface="Palatino Linotype"/>
              </a:rPr>
              <a:t> </a:t>
            </a:r>
            <a:r>
              <a:rPr lang="tr-TR" sz="4000" b="1" dirty="0">
                <a:latin typeface="Palatino Linotype"/>
                <a:cs typeface="Palatino Linotype"/>
              </a:rPr>
              <a:t>Madencilik</a:t>
            </a:r>
            <a:endParaRPr lang="tr-TR" sz="4000" dirty="0"/>
          </a:p>
        </p:txBody>
      </p:sp>
      <p:sp>
        <p:nvSpPr>
          <p:cNvPr id="3" name="İçerik Yer Tutucusu 2"/>
          <p:cNvSpPr>
            <a:spLocks noGrp="1"/>
          </p:cNvSpPr>
          <p:nvPr>
            <p:ph sz="half" idx="1"/>
          </p:nvPr>
        </p:nvSpPr>
        <p:spPr>
          <a:xfrm>
            <a:off x="838200" y="1966302"/>
            <a:ext cx="10781714" cy="4351338"/>
          </a:xfrm>
        </p:spPr>
        <p:txBody>
          <a:bodyPr>
            <a:normAutofit/>
          </a:bodyPr>
          <a:lstStyle/>
          <a:p>
            <a:r>
              <a:rPr lang="tr-TR" sz="3200" dirty="0"/>
              <a:t>Dağlık bir coğrafyaya sahip olan Tacikistan yeraltı kaynakları ve madencilik alanlarında yatırımcılara fırsatlar sunmaktadır. Ülkede, </a:t>
            </a:r>
            <a:r>
              <a:rPr lang="tr-TR" sz="3200" dirty="0" err="1"/>
              <a:t>Kanimansur</a:t>
            </a:r>
            <a:r>
              <a:rPr lang="tr-TR" sz="3200" dirty="0"/>
              <a:t> rezervi gümüş, bakır, kurşun, çinko, sülfürik asit ve inşaat malzemeleri; </a:t>
            </a:r>
            <a:r>
              <a:rPr lang="tr-TR" sz="3200" dirty="0" err="1"/>
              <a:t>Maikhura</a:t>
            </a:r>
            <a:r>
              <a:rPr lang="tr-TR" sz="3200" dirty="0"/>
              <a:t> rezervi ise tungsten, bizmut ve çinko bakımından zengin rezervlere sahiptir. </a:t>
            </a:r>
          </a:p>
        </p:txBody>
      </p:sp>
    </p:spTree>
    <p:extLst>
      <p:ext uri="{BB962C8B-B14F-4D97-AF65-F5344CB8AC3E}">
        <p14:creationId xmlns:p14="http://schemas.microsoft.com/office/powerpoint/2010/main" val="325339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0418" y="-211016"/>
            <a:ext cx="10515600" cy="1325563"/>
          </a:xfrm>
        </p:spPr>
        <p:txBody>
          <a:bodyPr>
            <a:normAutofit/>
          </a:bodyPr>
          <a:lstStyle/>
          <a:p>
            <a:pPr algn="ctr"/>
            <a:r>
              <a:rPr lang="tr-TR" sz="3600" dirty="0">
                <a:latin typeface="Adobe Garamond Pro Bold" panose="02020702060506020403" pitchFamily="18" charset="-94"/>
              </a:rPr>
              <a:t>Yatırım İçin Potansiyel </a:t>
            </a:r>
            <a:r>
              <a:rPr lang="tr-TR" sz="3600" dirty="0" smtClean="0">
                <a:latin typeface="Adobe Garamond Pro Bold" panose="02020702060506020403" pitchFamily="18" charset="-94"/>
              </a:rPr>
              <a:t>Sektörler</a:t>
            </a:r>
            <a:r>
              <a:rPr lang="tr-TR" sz="3600" dirty="0">
                <a:latin typeface="Adobe Garamond Pro Bold" panose="02020702060506020403" pitchFamily="18" charset="-94"/>
              </a:rPr>
              <a:t>i</a:t>
            </a:r>
          </a:p>
        </p:txBody>
      </p:sp>
      <p:pic>
        <p:nvPicPr>
          <p:cNvPr id="7" name="İçerik Yer Tutucus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6265" y="987938"/>
            <a:ext cx="10508565" cy="5609809"/>
          </a:xfrm>
        </p:spPr>
      </p:pic>
    </p:spTree>
    <p:extLst>
      <p:ext uri="{BB962C8B-B14F-4D97-AF65-F5344CB8AC3E}">
        <p14:creationId xmlns:p14="http://schemas.microsoft.com/office/powerpoint/2010/main" val="1716683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23" y="211015"/>
            <a:ext cx="10888394" cy="6358597"/>
          </a:xfrm>
          <a:prstGeom prst="rect">
            <a:avLst/>
          </a:prstGeom>
        </p:spPr>
      </p:pic>
    </p:spTree>
    <p:extLst>
      <p:ext uri="{BB962C8B-B14F-4D97-AF65-F5344CB8AC3E}">
        <p14:creationId xmlns:p14="http://schemas.microsoft.com/office/powerpoint/2010/main" val="2039074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0" y="182879"/>
            <a:ext cx="10515600" cy="1083213"/>
          </a:xfrm>
        </p:spPr>
        <p:txBody>
          <a:bodyPr/>
          <a:lstStyle/>
          <a:p>
            <a:pPr algn="ctr"/>
            <a:r>
              <a:rPr lang="tr-TR" dirty="0" smtClean="0">
                <a:latin typeface="Adobe Caslon Pro Bold" panose="0205070206050A020403" pitchFamily="18" charset="-94"/>
              </a:rPr>
              <a:t> </a:t>
            </a:r>
            <a:r>
              <a:rPr lang="tr-TR" dirty="0" err="1" smtClean="0">
                <a:latin typeface="Adobe Caslon Pro Bold" panose="0205070206050A020403" pitchFamily="18" charset="-94"/>
              </a:rPr>
              <a:t>Talco</a:t>
            </a:r>
            <a:endParaRPr lang="tr-TR" dirty="0">
              <a:latin typeface="Adobe Caslon Pro Bold" panose="0205070206050A020403" pitchFamily="18" charset="-94"/>
            </a:endParaRPr>
          </a:p>
        </p:txBody>
      </p:sp>
      <p:pic>
        <p:nvPicPr>
          <p:cNvPr id="5" name="object 4"/>
          <p:cNvPicPr>
            <a:picLocks noGrp="1"/>
          </p:cNvPicPr>
          <p:nvPr>
            <p:ph sz="half" idx="1"/>
          </p:nvPr>
        </p:nvPicPr>
        <p:blipFill>
          <a:blip r:embed="rId2" cstate="print"/>
          <a:stretch>
            <a:fillRect/>
          </a:stretch>
        </p:blipFill>
        <p:spPr>
          <a:xfrm>
            <a:off x="627184" y="1083212"/>
            <a:ext cx="11353800" cy="3753461"/>
          </a:xfrm>
          <a:prstGeom prst="rect">
            <a:avLst/>
          </a:prstGeom>
        </p:spPr>
      </p:pic>
      <p:pic>
        <p:nvPicPr>
          <p:cNvPr id="6" name="object 7"/>
          <p:cNvPicPr>
            <a:picLocks noGrp="1"/>
          </p:cNvPicPr>
          <p:nvPr>
            <p:ph sz="half" idx="2"/>
          </p:nvPr>
        </p:nvPicPr>
        <p:blipFill>
          <a:blip r:embed="rId3" cstate="print"/>
          <a:stretch>
            <a:fillRect/>
          </a:stretch>
        </p:blipFill>
        <p:spPr>
          <a:xfrm>
            <a:off x="627184" y="5013179"/>
            <a:ext cx="11353800" cy="1725246"/>
          </a:xfrm>
          <a:prstGeom prst="rect">
            <a:avLst/>
          </a:prstGeom>
        </p:spPr>
      </p:pic>
    </p:spTree>
    <p:extLst>
      <p:ext uri="{BB962C8B-B14F-4D97-AF65-F5344CB8AC3E}">
        <p14:creationId xmlns:p14="http://schemas.microsoft.com/office/powerpoint/2010/main" val="2155931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0"/>
            <a:ext cx="10515600" cy="1325563"/>
          </a:xfrm>
        </p:spPr>
        <p:txBody>
          <a:bodyPr/>
          <a:lstStyle/>
          <a:p>
            <a:pPr algn="ctr"/>
            <a:r>
              <a:rPr lang="tr-TR" dirty="0" smtClean="0">
                <a:latin typeface="Adobe Garamond Pro Bold" panose="02020702060506020403" pitchFamily="18" charset="-94"/>
              </a:rPr>
              <a:t>Kömür</a:t>
            </a:r>
            <a:endParaRPr lang="tr-TR" dirty="0">
              <a:latin typeface="Adobe Garamond Pro Bold" panose="02020702060506020403" pitchFamily="18" charset="-94"/>
            </a:endParaRPr>
          </a:p>
        </p:txBody>
      </p:sp>
      <p:sp>
        <p:nvSpPr>
          <p:cNvPr id="3" name="İçerik Yer Tutucusu 2"/>
          <p:cNvSpPr>
            <a:spLocks noGrp="1"/>
          </p:cNvSpPr>
          <p:nvPr>
            <p:ph sz="half" idx="1"/>
          </p:nvPr>
        </p:nvSpPr>
        <p:spPr>
          <a:xfrm>
            <a:off x="492369" y="1325563"/>
            <a:ext cx="5894363" cy="4851400"/>
          </a:xfrm>
        </p:spPr>
        <p:txBody>
          <a:bodyPr>
            <a:normAutofit/>
          </a:bodyPr>
          <a:lstStyle/>
          <a:p>
            <a:r>
              <a:rPr lang="tr-TR" spc="-15" dirty="0">
                <a:cs typeface="Microsoft Sans Serif"/>
              </a:rPr>
              <a:t>Tacikistan'ın</a:t>
            </a:r>
            <a:r>
              <a:rPr lang="tr-TR" spc="5" dirty="0">
                <a:cs typeface="Microsoft Sans Serif"/>
              </a:rPr>
              <a:t> </a:t>
            </a:r>
            <a:r>
              <a:rPr lang="tr-TR" spc="-10" dirty="0">
                <a:cs typeface="Microsoft Sans Serif"/>
              </a:rPr>
              <a:t>derinliklerinde</a:t>
            </a:r>
            <a:r>
              <a:rPr lang="tr-TR" spc="60" dirty="0">
                <a:cs typeface="Microsoft Sans Serif"/>
              </a:rPr>
              <a:t> </a:t>
            </a:r>
            <a:r>
              <a:rPr lang="tr-TR" spc="-10" dirty="0">
                <a:cs typeface="Microsoft Sans Serif"/>
              </a:rPr>
              <a:t>büyük</a:t>
            </a:r>
            <a:r>
              <a:rPr lang="tr-TR" spc="45" dirty="0">
                <a:cs typeface="Microsoft Sans Serif"/>
              </a:rPr>
              <a:t> </a:t>
            </a:r>
            <a:r>
              <a:rPr lang="tr-TR" spc="-5" dirty="0">
                <a:cs typeface="Microsoft Sans Serif"/>
              </a:rPr>
              <a:t>miktarlarda </a:t>
            </a:r>
            <a:r>
              <a:rPr lang="tr-TR" dirty="0">
                <a:cs typeface="Microsoft Sans Serif"/>
              </a:rPr>
              <a:t> </a:t>
            </a:r>
            <a:r>
              <a:rPr lang="tr-TR" spc="-10" dirty="0">
                <a:cs typeface="Microsoft Sans Serif"/>
              </a:rPr>
              <a:t>önemli</a:t>
            </a:r>
            <a:r>
              <a:rPr lang="tr-TR" spc="30" dirty="0">
                <a:cs typeface="Microsoft Sans Serif"/>
              </a:rPr>
              <a:t> </a:t>
            </a:r>
            <a:r>
              <a:rPr lang="tr-TR" spc="-10" dirty="0">
                <a:cs typeface="Microsoft Sans Serif"/>
              </a:rPr>
              <a:t>endüstriyel</a:t>
            </a:r>
            <a:r>
              <a:rPr lang="tr-TR" spc="60" dirty="0">
                <a:cs typeface="Microsoft Sans Serif"/>
              </a:rPr>
              <a:t> </a:t>
            </a:r>
            <a:r>
              <a:rPr lang="tr-TR" spc="-5" dirty="0">
                <a:cs typeface="Microsoft Sans Serif"/>
              </a:rPr>
              <a:t>kömür</a:t>
            </a:r>
            <a:r>
              <a:rPr lang="tr-TR" spc="20" dirty="0">
                <a:cs typeface="Microsoft Sans Serif"/>
              </a:rPr>
              <a:t> </a:t>
            </a:r>
            <a:r>
              <a:rPr lang="tr-TR" spc="-10" dirty="0">
                <a:cs typeface="Microsoft Sans Serif"/>
              </a:rPr>
              <a:t>rezervlerinin </a:t>
            </a:r>
            <a:r>
              <a:rPr lang="tr-TR" spc="-5" dirty="0">
                <a:cs typeface="Microsoft Sans Serif"/>
              </a:rPr>
              <a:t> </a:t>
            </a:r>
            <a:r>
              <a:rPr lang="tr-TR" dirty="0">
                <a:cs typeface="Microsoft Sans Serif"/>
              </a:rPr>
              <a:t>kaynakları</a:t>
            </a:r>
            <a:r>
              <a:rPr lang="tr-TR" spc="55" dirty="0">
                <a:cs typeface="Microsoft Sans Serif"/>
              </a:rPr>
              <a:t> </a:t>
            </a:r>
            <a:r>
              <a:rPr lang="tr-TR" spc="-5" dirty="0">
                <a:cs typeface="Microsoft Sans Serif"/>
              </a:rPr>
              <a:t>mevcuttur:</a:t>
            </a:r>
            <a:r>
              <a:rPr lang="tr-TR" spc="25" dirty="0">
                <a:cs typeface="Microsoft Sans Serif"/>
              </a:rPr>
              <a:t> </a:t>
            </a:r>
            <a:r>
              <a:rPr lang="tr-TR" spc="-5" dirty="0">
                <a:cs typeface="Microsoft Sans Serif"/>
              </a:rPr>
              <a:t>kömür</a:t>
            </a:r>
            <a:r>
              <a:rPr lang="tr-TR" spc="20" dirty="0">
                <a:cs typeface="Microsoft Sans Serif"/>
              </a:rPr>
              <a:t> </a:t>
            </a:r>
            <a:r>
              <a:rPr lang="tr-TR" spc="-10" dirty="0">
                <a:cs typeface="Microsoft Sans Serif"/>
              </a:rPr>
              <a:t>madeni</a:t>
            </a:r>
            <a:r>
              <a:rPr lang="tr-TR" spc="30" dirty="0">
                <a:cs typeface="Microsoft Sans Serif"/>
              </a:rPr>
              <a:t> </a:t>
            </a:r>
            <a:r>
              <a:rPr lang="tr-TR" spc="-5" dirty="0" err="1">
                <a:cs typeface="Microsoft Sans Serif"/>
              </a:rPr>
              <a:t>Shurab'tan</a:t>
            </a:r>
            <a:r>
              <a:rPr lang="tr-TR" spc="-5" dirty="0">
                <a:cs typeface="Microsoft Sans Serif"/>
              </a:rPr>
              <a:t> </a:t>
            </a:r>
            <a:r>
              <a:rPr lang="tr-TR" spc="-465" dirty="0">
                <a:cs typeface="Microsoft Sans Serif"/>
              </a:rPr>
              <a:t> </a:t>
            </a:r>
            <a:r>
              <a:rPr lang="tr-TR" spc="-5" dirty="0">
                <a:cs typeface="Microsoft Sans Serif"/>
              </a:rPr>
              <a:t>Nazar</a:t>
            </a:r>
            <a:r>
              <a:rPr lang="tr-TR" spc="-75" dirty="0">
                <a:cs typeface="Microsoft Sans Serif"/>
              </a:rPr>
              <a:t> </a:t>
            </a:r>
            <a:r>
              <a:rPr lang="tr-TR" spc="5" dirty="0" err="1">
                <a:cs typeface="Microsoft Sans Serif"/>
              </a:rPr>
              <a:t>Aylıq'ın</a:t>
            </a:r>
            <a:r>
              <a:rPr lang="tr-TR" spc="65" dirty="0">
                <a:cs typeface="Microsoft Sans Serif"/>
              </a:rPr>
              <a:t> </a:t>
            </a:r>
            <a:r>
              <a:rPr lang="tr-TR" spc="-10" dirty="0">
                <a:cs typeface="Microsoft Sans Serif"/>
              </a:rPr>
              <a:t>benzersiz</a:t>
            </a:r>
            <a:r>
              <a:rPr lang="tr-TR" spc="30" dirty="0">
                <a:cs typeface="Microsoft Sans Serif"/>
              </a:rPr>
              <a:t> </a:t>
            </a:r>
            <a:r>
              <a:rPr lang="tr-TR" spc="-10" dirty="0">
                <a:cs typeface="Microsoft Sans Serif"/>
              </a:rPr>
              <a:t>kaliteli</a:t>
            </a:r>
            <a:r>
              <a:rPr lang="tr-TR" spc="30" dirty="0">
                <a:cs typeface="Microsoft Sans Serif"/>
              </a:rPr>
              <a:t> </a:t>
            </a:r>
            <a:r>
              <a:rPr lang="tr-TR" spc="-5" dirty="0">
                <a:cs typeface="Microsoft Sans Serif"/>
              </a:rPr>
              <a:t>taşkömürüne </a:t>
            </a:r>
            <a:r>
              <a:rPr lang="tr-TR" dirty="0">
                <a:cs typeface="Microsoft Sans Serif"/>
              </a:rPr>
              <a:t> </a:t>
            </a:r>
            <a:r>
              <a:rPr lang="tr-TR" spc="-5" dirty="0">
                <a:cs typeface="Microsoft Sans Serif"/>
              </a:rPr>
              <a:t>kadar</a:t>
            </a:r>
            <a:r>
              <a:rPr lang="tr-TR" spc="25" dirty="0">
                <a:cs typeface="Microsoft Sans Serif"/>
              </a:rPr>
              <a:t> </a:t>
            </a:r>
            <a:r>
              <a:rPr lang="tr-TR" spc="-10" dirty="0">
                <a:cs typeface="Microsoft Sans Serif"/>
              </a:rPr>
              <a:t>uzanmaktadır.</a:t>
            </a:r>
            <a:r>
              <a:rPr lang="tr-TR" spc="5" dirty="0">
                <a:cs typeface="Microsoft Sans Serif"/>
              </a:rPr>
              <a:t> </a:t>
            </a:r>
            <a:endParaRPr lang="tr-TR" spc="5" dirty="0" smtClean="0">
              <a:cs typeface="Microsoft Sans Serif"/>
            </a:endParaRPr>
          </a:p>
          <a:p>
            <a:endParaRPr lang="tr-TR" spc="5" dirty="0">
              <a:cs typeface="Microsoft Sans Serif"/>
            </a:endParaRPr>
          </a:p>
          <a:p>
            <a:r>
              <a:rPr lang="tr-TR" spc="-20" dirty="0" smtClean="0">
                <a:cs typeface="Microsoft Sans Serif"/>
              </a:rPr>
              <a:t>Tacikistan’da</a:t>
            </a:r>
            <a:r>
              <a:rPr lang="tr-TR" spc="30" dirty="0" smtClean="0">
                <a:cs typeface="Microsoft Sans Serif"/>
              </a:rPr>
              <a:t> </a:t>
            </a:r>
            <a:r>
              <a:rPr lang="tr-TR" spc="-5" dirty="0">
                <a:cs typeface="Microsoft Sans Serif"/>
              </a:rPr>
              <a:t>kömür </a:t>
            </a:r>
            <a:r>
              <a:rPr lang="tr-TR" dirty="0">
                <a:cs typeface="Microsoft Sans Serif"/>
              </a:rPr>
              <a:t> </a:t>
            </a:r>
            <a:r>
              <a:rPr lang="tr-TR" spc="-10" dirty="0">
                <a:cs typeface="Microsoft Sans Serif"/>
              </a:rPr>
              <a:t>endüstrisinin</a:t>
            </a:r>
            <a:r>
              <a:rPr lang="tr-TR" spc="35" dirty="0">
                <a:cs typeface="Microsoft Sans Serif"/>
              </a:rPr>
              <a:t> </a:t>
            </a:r>
            <a:r>
              <a:rPr lang="tr-TR" spc="-10" dirty="0">
                <a:cs typeface="Microsoft Sans Serif"/>
              </a:rPr>
              <a:t>gelişim</a:t>
            </a:r>
            <a:r>
              <a:rPr lang="tr-TR" spc="50" dirty="0">
                <a:cs typeface="Microsoft Sans Serif"/>
              </a:rPr>
              <a:t> </a:t>
            </a:r>
            <a:r>
              <a:rPr lang="tr-TR" spc="10" dirty="0">
                <a:cs typeface="Microsoft Sans Serif"/>
              </a:rPr>
              <a:t>başlangıcı</a:t>
            </a:r>
            <a:r>
              <a:rPr lang="tr-TR" spc="50" dirty="0">
                <a:cs typeface="Microsoft Sans Serif"/>
              </a:rPr>
              <a:t> </a:t>
            </a:r>
            <a:r>
              <a:rPr lang="tr-TR" spc="-5" dirty="0">
                <a:cs typeface="Microsoft Sans Serif"/>
              </a:rPr>
              <a:t>geçen</a:t>
            </a:r>
            <a:r>
              <a:rPr lang="tr-TR" spc="30" dirty="0">
                <a:cs typeface="Microsoft Sans Serif"/>
              </a:rPr>
              <a:t> </a:t>
            </a:r>
            <a:r>
              <a:rPr lang="tr-TR" spc="-5" dirty="0">
                <a:cs typeface="Microsoft Sans Serif"/>
              </a:rPr>
              <a:t>yüzyıla </a:t>
            </a:r>
            <a:r>
              <a:rPr lang="tr-TR" dirty="0">
                <a:cs typeface="Microsoft Sans Serif"/>
              </a:rPr>
              <a:t> </a:t>
            </a:r>
            <a:r>
              <a:rPr lang="tr-TR" spc="-10" dirty="0">
                <a:cs typeface="Microsoft Sans Serif"/>
              </a:rPr>
              <a:t>dayanmakta</a:t>
            </a:r>
            <a:r>
              <a:rPr lang="tr-TR" spc="50" dirty="0">
                <a:cs typeface="Microsoft Sans Serif"/>
              </a:rPr>
              <a:t> </a:t>
            </a:r>
            <a:r>
              <a:rPr lang="tr-TR" spc="-10" dirty="0">
                <a:cs typeface="Microsoft Sans Serif"/>
              </a:rPr>
              <a:t>olup,</a:t>
            </a:r>
            <a:r>
              <a:rPr lang="tr-TR" spc="30" dirty="0">
                <a:cs typeface="Microsoft Sans Serif"/>
              </a:rPr>
              <a:t> </a:t>
            </a:r>
            <a:r>
              <a:rPr lang="tr-TR" spc="-10" dirty="0">
                <a:cs typeface="Microsoft Sans Serif"/>
              </a:rPr>
              <a:t>bugünlere</a:t>
            </a:r>
            <a:r>
              <a:rPr lang="tr-TR" spc="35" dirty="0">
                <a:cs typeface="Microsoft Sans Serif"/>
              </a:rPr>
              <a:t> </a:t>
            </a:r>
            <a:r>
              <a:rPr lang="tr-TR" spc="-5" dirty="0">
                <a:cs typeface="Microsoft Sans Serif"/>
              </a:rPr>
              <a:t>kadar</a:t>
            </a:r>
            <a:r>
              <a:rPr lang="tr-TR" spc="35" dirty="0">
                <a:cs typeface="Microsoft Sans Serif"/>
              </a:rPr>
              <a:t> </a:t>
            </a:r>
            <a:r>
              <a:rPr lang="tr-TR" spc="-5" dirty="0">
                <a:cs typeface="Microsoft Sans Serif"/>
              </a:rPr>
              <a:t>36</a:t>
            </a:r>
            <a:r>
              <a:rPr lang="tr-TR" spc="10" dirty="0">
                <a:cs typeface="Microsoft Sans Serif"/>
              </a:rPr>
              <a:t> </a:t>
            </a:r>
            <a:r>
              <a:rPr lang="tr-TR" spc="-5" dirty="0">
                <a:cs typeface="Microsoft Sans Serif"/>
              </a:rPr>
              <a:t>maden </a:t>
            </a:r>
            <a:r>
              <a:rPr lang="tr-TR" dirty="0">
                <a:cs typeface="Microsoft Sans Serif"/>
              </a:rPr>
              <a:t> </a:t>
            </a:r>
            <a:r>
              <a:rPr lang="tr-TR" spc="10" dirty="0">
                <a:cs typeface="Microsoft Sans Serif"/>
              </a:rPr>
              <a:t>ocağı</a:t>
            </a:r>
            <a:r>
              <a:rPr lang="tr-TR" spc="15" dirty="0">
                <a:cs typeface="Microsoft Sans Serif"/>
              </a:rPr>
              <a:t> </a:t>
            </a:r>
            <a:r>
              <a:rPr lang="tr-TR" spc="5" dirty="0">
                <a:cs typeface="Microsoft Sans Serif"/>
              </a:rPr>
              <a:t>kazılarak</a:t>
            </a:r>
            <a:r>
              <a:rPr lang="tr-TR" spc="40" dirty="0">
                <a:cs typeface="Microsoft Sans Serif"/>
              </a:rPr>
              <a:t> </a:t>
            </a:r>
            <a:r>
              <a:rPr lang="tr-TR" spc="10" dirty="0">
                <a:cs typeface="Microsoft Sans Serif"/>
              </a:rPr>
              <a:t>araştırılmıştır</a:t>
            </a:r>
            <a:endParaRPr lang="tr-TR" dirty="0"/>
          </a:p>
        </p:txBody>
      </p:sp>
      <p:pic>
        <p:nvPicPr>
          <p:cNvPr id="5" name="object 4"/>
          <p:cNvPicPr>
            <a:picLocks noGrp="1"/>
          </p:cNvPicPr>
          <p:nvPr>
            <p:ph sz="half" idx="2"/>
          </p:nvPr>
        </p:nvPicPr>
        <p:blipFill>
          <a:blip r:embed="rId2" cstate="print"/>
          <a:stretch>
            <a:fillRect/>
          </a:stretch>
        </p:blipFill>
        <p:spPr>
          <a:xfrm>
            <a:off x="6808763" y="1325563"/>
            <a:ext cx="4861267" cy="5050302"/>
          </a:xfrm>
          <a:prstGeom prst="rect">
            <a:avLst/>
          </a:prstGeom>
        </p:spPr>
      </p:pic>
    </p:spTree>
    <p:extLst>
      <p:ext uri="{BB962C8B-B14F-4D97-AF65-F5344CB8AC3E}">
        <p14:creationId xmlns:p14="http://schemas.microsoft.com/office/powerpoint/2010/main" val="2303152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0" y="0"/>
            <a:ext cx="10515600" cy="1325563"/>
          </a:xfrm>
        </p:spPr>
        <p:txBody>
          <a:bodyPr/>
          <a:lstStyle/>
          <a:p>
            <a:pPr algn="ctr"/>
            <a:r>
              <a:rPr lang="tr-TR" dirty="0">
                <a:latin typeface="Adobe Garamond Pro Bold" panose="02020702060506020403" pitchFamily="18" charset="-94"/>
              </a:rPr>
              <a:t>Kömür</a:t>
            </a:r>
            <a:endParaRPr lang="tr-TR" dirty="0"/>
          </a:p>
        </p:txBody>
      </p:sp>
      <p:sp>
        <p:nvSpPr>
          <p:cNvPr id="3" name="İçerik Yer Tutucusu 2"/>
          <p:cNvSpPr>
            <a:spLocks noGrp="1"/>
          </p:cNvSpPr>
          <p:nvPr>
            <p:ph sz="half" idx="1"/>
          </p:nvPr>
        </p:nvSpPr>
        <p:spPr>
          <a:xfrm>
            <a:off x="838200" y="1023767"/>
            <a:ext cx="5181600" cy="4351338"/>
          </a:xfrm>
        </p:spPr>
        <p:txBody>
          <a:bodyPr>
            <a:noAutofit/>
          </a:bodyPr>
          <a:lstStyle/>
          <a:p>
            <a:pPr marL="0" marR="5080" indent="0">
              <a:lnSpc>
                <a:spcPct val="100000"/>
              </a:lnSpc>
              <a:buNone/>
            </a:pPr>
            <a:r>
              <a:rPr lang="tr-TR" spc="-5" dirty="0">
                <a:cs typeface="Microsoft Sans Serif"/>
              </a:rPr>
              <a:t>Bugün</a:t>
            </a:r>
            <a:r>
              <a:rPr lang="tr-TR" spc="-10" dirty="0">
                <a:cs typeface="Microsoft Sans Serif"/>
              </a:rPr>
              <a:t> </a:t>
            </a:r>
            <a:r>
              <a:rPr lang="tr-TR" spc="-20" dirty="0">
                <a:cs typeface="Microsoft Sans Serif"/>
              </a:rPr>
              <a:t>Tacikistan'da</a:t>
            </a:r>
            <a:r>
              <a:rPr lang="tr-TR" spc="10" dirty="0">
                <a:cs typeface="Microsoft Sans Serif"/>
              </a:rPr>
              <a:t> </a:t>
            </a:r>
            <a:r>
              <a:rPr lang="tr-TR" spc="-5" dirty="0">
                <a:cs typeface="Microsoft Sans Serif"/>
              </a:rPr>
              <a:t>14</a:t>
            </a:r>
            <a:r>
              <a:rPr lang="tr-TR" spc="15" dirty="0">
                <a:cs typeface="Microsoft Sans Serif"/>
              </a:rPr>
              <a:t> </a:t>
            </a:r>
            <a:r>
              <a:rPr lang="tr-TR" spc="-5" dirty="0">
                <a:cs typeface="Microsoft Sans Serif"/>
              </a:rPr>
              <a:t>maden</a:t>
            </a:r>
            <a:r>
              <a:rPr lang="tr-TR" spc="20" dirty="0">
                <a:cs typeface="Microsoft Sans Serif"/>
              </a:rPr>
              <a:t> </a:t>
            </a:r>
            <a:r>
              <a:rPr lang="tr-TR" spc="10" dirty="0">
                <a:cs typeface="Microsoft Sans Serif"/>
              </a:rPr>
              <a:t>ocağı</a:t>
            </a:r>
            <a:r>
              <a:rPr lang="tr-TR" spc="30" dirty="0">
                <a:cs typeface="Microsoft Sans Serif"/>
              </a:rPr>
              <a:t> </a:t>
            </a:r>
            <a:r>
              <a:rPr lang="tr-TR" spc="-10" dirty="0">
                <a:cs typeface="Microsoft Sans Serif"/>
              </a:rPr>
              <a:t>üzerinde </a:t>
            </a:r>
            <a:r>
              <a:rPr lang="tr-TR" spc="-5" dirty="0">
                <a:cs typeface="Microsoft Sans Serif"/>
              </a:rPr>
              <a:t> kömür</a:t>
            </a:r>
            <a:r>
              <a:rPr lang="tr-TR" spc="15" dirty="0">
                <a:cs typeface="Microsoft Sans Serif"/>
              </a:rPr>
              <a:t> </a:t>
            </a:r>
            <a:r>
              <a:rPr lang="tr-TR" spc="-10" dirty="0">
                <a:cs typeface="Microsoft Sans Serif"/>
              </a:rPr>
              <a:t>üretimi</a:t>
            </a:r>
            <a:r>
              <a:rPr lang="tr-TR" spc="20" dirty="0">
                <a:cs typeface="Microsoft Sans Serif"/>
              </a:rPr>
              <a:t> </a:t>
            </a:r>
            <a:r>
              <a:rPr lang="tr-TR" spc="-10" dirty="0">
                <a:cs typeface="Microsoft Sans Serif"/>
              </a:rPr>
              <a:t>sanayisinde</a:t>
            </a:r>
            <a:r>
              <a:rPr lang="tr-TR" spc="60" dirty="0">
                <a:cs typeface="Microsoft Sans Serif"/>
              </a:rPr>
              <a:t> </a:t>
            </a:r>
            <a:r>
              <a:rPr lang="tr-TR" spc="-10" dirty="0">
                <a:cs typeface="Microsoft Sans Serif"/>
              </a:rPr>
              <a:t>iştigal</a:t>
            </a:r>
            <a:r>
              <a:rPr lang="tr-TR" spc="25" dirty="0">
                <a:cs typeface="Microsoft Sans Serif"/>
              </a:rPr>
              <a:t> </a:t>
            </a:r>
            <a:r>
              <a:rPr lang="tr-TR" spc="-5" dirty="0">
                <a:cs typeface="Microsoft Sans Serif"/>
              </a:rPr>
              <a:t>eden</a:t>
            </a:r>
            <a:r>
              <a:rPr lang="tr-TR" spc="20" dirty="0">
                <a:cs typeface="Microsoft Sans Serif"/>
              </a:rPr>
              <a:t> </a:t>
            </a:r>
            <a:r>
              <a:rPr lang="tr-TR" spc="-5" dirty="0">
                <a:cs typeface="Microsoft Sans Serif"/>
              </a:rPr>
              <a:t>18 </a:t>
            </a:r>
            <a:r>
              <a:rPr lang="tr-TR" dirty="0">
                <a:cs typeface="Microsoft Sans Serif"/>
              </a:rPr>
              <a:t> </a:t>
            </a:r>
            <a:r>
              <a:rPr lang="tr-TR" spc="-10" dirty="0">
                <a:cs typeface="Microsoft Sans Serif"/>
              </a:rPr>
              <a:t>değişik</a:t>
            </a:r>
            <a:r>
              <a:rPr lang="tr-TR" spc="25" dirty="0">
                <a:cs typeface="Microsoft Sans Serif"/>
              </a:rPr>
              <a:t> </a:t>
            </a:r>
            <a:r>
              <a:rPr lang="tr-TR" spc="-10" dirty="0">
                <a:cs typeface="Microsoft Sans Serif"/>
              </a:rPr>
              <a:t>sanayi</a:t>
            </a:r>
            <a:r>
              <a:rPr lang="tr-TR" spc="55" dirty="0">
                <a:cs typeface="Microsoft Sans Serif"/>
              </a:rPr>
              <a:t> </a:t>
            </a:r>
            <a:r>
              <a:rPr lang="tr-TR" spc="-5" dirty="0">
                <a:cs typeface="Microsoft Sans Serif"/>
              </a:rPr>
              <a:t>kuruluşu</a:t>
            </a:r>
            <a:r>
              <a:rPr lang="tr-TR" spc="40" dirty="0">
                <a:cs typeface="Microsoft Sans Serif"/>
              </a:rPr>
              <a:t> </a:t>
            </a:r>
            <a:r>
              <a:rPr lang="tr-TR" spc="-10" dirty="0">
                <a:cs typeface="Microsoft Sans Serif"/>
              </a:rPr>
              <a:t>bulunmaktadır.</a:t>
            </a:r>
            <a:r>
              <a:rPr lang="tr-TR" spc="50" dirty="0">
                <a:cs typeface="Microsoft Sans Serif"/>
              </a:rPr>
              <a:t> </a:t>
            </a:r>
            <a:r>
              <a:rPr lang="tr-TR" spc="-10" dirty="0">
                <a:cs typeface="Microsoft Sans Serif"/>
              </a:rPr>
              <a:t>Ülkedeki </a:t>
            </a:r>
            <a:r>
              <a:rPr lang="tr-TR" spc="-465" dirty="0">
                <a:cs typeface="Microsoft Sans Serif"/>
              </a:rPr>
              <a:t> </a:t>
            </a:r>
            <a:r>
              <a:rPr lang="tr-TR" spc="-5" dirty="0">
                <a:cs typeface="Microsoft Sans Serif"/>
              </a:rPr>
              <a:t>bu</a:t>
            </a:r>
            <a:r>
              <a:rPr lang="tr-TR" spc="5" dirty="0">
                <a:cs typeface="Microsoft Sans Serif"/>
              </a:rPr>
              <a:t> </a:t>
            </a:r>
            <a:r>
              <a:rPr lang="tr-TR" spc="-10" dirty="0">
                <a:cs typeface="Microsoft Sans Serif"/>
              </a:rPr>
              <a:t>doğal</a:t>
            </a:r>
            <a:r>
              <a:rPr lang="tr-TR" spc="40" dirty="0">
                <a:cs typeface="Microsoft Sans Serif"/>
              </a:rPr>
              <a:t> </a:t>
            </a:r>
            <a:r>
              <a:rPr lang="tr-TR" dirty="0">
                <a:cs typeface="Microsoft Sans Serif"/>
              </a:rPr>
              <a:t>kaynağın</a:t>
            </a:r>
            <a:r>
              <a:rPr lang="tr-TR" spc="60" dirty="0">
                <a:cs typeface="Microsoft Sans Serif"/>
              </a:rPr>
              <a:t> </a:t>
            </a:r>
            <a:r>
              <a:rPr lang="tr-TR" dirty="0">
                <a:cs typeface="Microsoft Sans Serif"/>
              </a:rPr>
              <a:t>yaklaşık</a:t>
            </a:r>
            <a:r>
              <a:rPr lang="tr-TR" spc="60" dirty="0">
                <a:cs typeface="Microsoft Sans Serif"/>
              </a:rPr>
              <a:t> </a:t>
            </a:r>
            <a:r>
              <a:rPr lang="tr-TR" spc="-5" dirty="0">
                <a:cs typeface="Microsoft Sans Serif"/>
              </a:rPr>
              <a:t>rezervinin</a:t>
            </a:r>
            <a:r>
              <a:rPr lang="tr-TR" spc="30" dirty="0">
                <a:cs typeface="Microsoft Sans Serif"/>
              </a:rPr>
              <a:t> </a:t>
            </a:r>
            <a:r>
              <a:rPr lang="tr-TR" spc="-5" dirty="0">
                <a:cs typeface="Microsoft Sans Serif"/>
              </a:rPr>
              <a:t>4,3</a:t>
            </a:r>
            <a:r>
              <a:rPr lang="tr-TR" spc="15" dirty="0">
                <a:cs typeface="Microsoft Sans Serif"/>
              </a:rPr>
              <a:t> </a:t>
            </a:r>
            <a:r>
              <a:rPr lang="tr-TR" spc="-15" dirty="0">
                <a:cs typeface="Microsoft Sans Serif"/>
              </a:rPr>
              <a:t>milyar </a:t>
            </a:r>
            <a:r>
              <a:rPr lang="tr-TR" spc="-465" dirty="0">
                <a:cs typeface="Microsoft Sans Serif"/>
              </a:rPr>
              <a:t> </a:t>
            </a:r>
            <a:r>
              <a:rPr lang="tr-TR" spc="-5" dirty="0">
                <a:cs typeface="Microsoft Sans Serif"/>
              </a:rPr>
              <a:t>tondan</a:t>
            </a:r>
            <a:r>
              <a:rPr lang="tr-TR" spc="25" dirty="0">
                <a:cs typeface="Microsoft Sans Serif"/>
              </a:rPr>
              <a:t> </a:t>
            </a:r>
            <a:r>
              <a:rPr lang="tr-TR" spc="-5" dirty="0">
                <a:cs typeface="Microsoft Sans Serif"/>
              </a:rPr>
              <a:t>fazla</a:t>
            </a:r>
            <a:r>
              <a:rPr lang="tr-TR" spc="5" dirty="0">
                <a:cs typeface="Microsoft Sans Serif"/>
              </a:rPr>
              <a:t> </a:t>
            </a:r>
            <a:r>
              <a:rPr lang="tr-TR" spc="-10" dirty="0">
                <a:cs typeface="Microsoft Sans Serif"/>
              </a:rPr>
              <a:t>olduğu</a:t>
            </a:r>
            <a:r>
              <a:rPr lang="tr-TR" spc="40" dirty="0">
                <a:cs typeface="Microsoft Sans Serif"/>
              </a:rPr>
              <a:t> </a:t>
            </a:r>
            <a:r>
              <a:rPr lang="tr-TR" spc="-5" dirty="0">
                <a:cs typeface="Microsoft Sans Serif"/>
              </a:rPr>
              <a:t>tahmin</a:t>
            </a:r>
            <a:r>
              <a:rPr lang="tr-TR" spc="20" dirty="0">
                <a:cs typeface="Microsoft Sans Serif"/>
              </a:rPr>
              <a:t> </a:t>
            </a:r>
            <a:r>
              <a:rPr lang="tr-TR" spc="-15" dirty="0" smtClean="0">
                <a:cs typeface="Microsoft Sans Serif"/>
              </a:rPr>
              <a:t>edilmektedir.</a:t>
            </a:r>
            <a:endParaRPr lang="tr-TR" dirty="0" smtClean="0">
              <a:cs typeface="Microsoft Sans Serif"/>
            </a:endParaRPr>
          </a:p>
          <a:p>
            <a:pPr>
              <a:lnSpc>
                <a:spcPct val="100000"/>
              </a:lnSpc>
              <a:spcBef>
                <a:spcPts val="10"/>
              </a:spcBef>
            </a:pPr>
            <a:endParaRPr lang="tr-TR" dirty="0" smtClean="0">
              <a:cs typeface="Microsoft Sans Serif"/>
            </a:endParaRPr>
          </a:p>
          <a:p>
            <a:pPr marL="0" marR="130175" indent="0">
              <a:lnSpc>
                <a:spcPct val="100000"/>
              </a:lnSpc>
              <a:buNone/>
            </a:pPr>
            <a:r>
              <a:rPr lang="tr-TR" spc="-5" dirty="0" smtClean="0">
                <a:cs typeface="Microsoft Sans Serif"/>
              </a:rPr>
              <a:t>Kömür</a:t>
            </a:r>
            <a:r>
              <a:rPr lang="tr-TR" spc="10" dirty="0" smtClean="0">
                <a:cs typeface="Microsoft Sans Serif"/>
              </a:rPr>
              <a:t> </a:t>
            </a:r>
            <a:r>
              <a:rPr lang="tr-TR" spc="-10" dirty="0" smtClean="0">
                <a:cs typeface="Microsoft Sans Serif"/>
              </a:rPr>
              <a:t>sanayisinde</a:t>
            </a:r>
            <a:r>
              <a:rPr lang="tr-TR" spc="70" dirty="0" smtClean="0">
                <a:cs typeface="Microsoft Sans Serif"/>
              </a:rPr>
              <a:t> </a:t>
            </a:r>
            <a:r>
              <a:rPr lang="tr-TR" spc="-5" dirty="0" smtClean="0">
                <a:cs typeface="Microsoft Sans Serif"/>
              </a:rPr>
              <a:t>en</a:t>
            </a:r>
            <a:r>
              <a:rPr lang="tr-TR" spc="5" dirty="0" smtClean="0">
                <a:cs typeface="Microsoft Sans Serif"/>
              </a:rPr>
              <a:t> </a:t>
            </a:r>
            <a:r>
              <a:rPr lang="tr-TR" spc="-10" dirty="0" smtClean="0">
                <a:cs typeface="Microsoft Sans Serif"/>
              </a:rPr>
              <a:t>aktif</a:t>
            </a:r>
            <a:r>
              <a:rPr lang="tr-TR" spc="20" dirty="0" smtClean="0">
                <a:cs typeface="Microsoft Sans Serif"/>
              </a:rPr>
              <a:t> </a:t>
            </a:r>
            <a:r>
              <a:rPr lang="tr-TR" spc="-5" dirty="0" smtClean="0">
                <a:cs typeface="Microsoft Sans Serif"/>
              </a:rPr>
              <a:t>şirketlerden</a:t>
            </a:r>
            <a:r>
              <a:rPr lang="tr-TR" spc="20" dirty="0" smtClean="0">
                <a:cs typeface="Microsoft Sans Serif"/>
              </a:rPr>
              <a:t> </a:t>
            </a:r>
            <a:r>
              <a:rPr lang="tr-TR" spc="-10" dirty="0" smtClean="0">
                <a:cs typeface="Microsoft Sans Serif"/>
              </a:rPr>
              <a:t>biri</a:t>
            </a:r>
            <a:r>
              <a:rPr lang="tr-TR" spc="25" dirty="0" smtClean="0">
                <a:cs typeface="Microsoft Sans Serif"/>
              </a:rPr>
              <a:t> </a:t>
            </a:r>
            <a:r>
              <a:rPr lang="tr-TR" spc="-5" dirty="0" smtClean="0">
                <a:cs typeface="Microsoft Sans Serif"/>
              </a:rPr>
              <a:t>UE </a:t>
            </a:r>
            <a:r>
              <a:rPr lang="tr-TR" spc="-465" dirty="0" smtClean="0">
                <a:cs typeface="Microsoft Sans Serif"/>
              </a:rPr>
              <a:t> </a:t>
            </a:r>
            <a:r>
              <a:rPr lang="tr-TR" dirty="0" smtClean="0">
                <a:cs typeface="Microsoft Sans Serif"/>
              </a:rPr>
              <a:t>Fon</a:t>
            </a:r>
            <a:r>
              <a:rPr lang="tr-TR" spc="-25" dirty="0" smtClean="0">
                <a:cs typeface="Microsoft Sans Serif"/>
              </a:rPr>
              <a:t> </a:t>
            </a:r>
            <a:r>
              <a:rPr lang="tr-TR" spc="-30" dirty="0" err="1" smtClean="0">
                <a:cs typeface="Microsoft Sans Serif"/>
              </a:rPr>
              <a:t>Yagnob</a:t>
            </a:r>
            <a:r>
              <a:rPr lang="tr-TR" spc="30" dirty="0" smtClean="0">
                <a:cs typeface="Microsoft Sans Serif"/>
              </a:rPr>
              <a:t> </a:t>
            </a:r>
            <a:r>
              <a:rPr lang="tr-TR" spc="-10" dirty="0" err="1" smtClean="0">
                <a:cs typeface="Microsoft Sans Serif"/>
              </a:rPr>
              <a:t>Mining</a:t>
            </a:r>
            <a:r>
              <a:rPr lang="tr-TR" spc="35" dirty="0" smtClean="0">
                <a:cs typeface="Microsoft Sans Serif"/>
              </a:rPr>
              <a:t> </a:t>
            </a:r>
            <a:r>
              <a:rPr lang="tr-TR" spc="-10" dirty="0" smtClean="0">
                <a:cs typeface="Microsoft Sans Serif"/>
              </a:rPr>
              <a:t>olup,</a:t>
            </a:r>
            <a:r>
              <a:rPr lang="tr-TR" spc="40" dirty="0" smtClean="0">
                <a:cs typeface="Microsoft Sans Serif"/>
              </a:rPr>
              <a:t> </a:t>
            </a:r>
            <a:r>
              <a:rPr lang="tr-TR" spc="15" dirty="0" smtClean="0">
                <a:cs typeface="Microsoft Sans Serif"/>
              </a:rPr>
              <a:t>yıllık</a:t>
            </a:r>
            <a:r>
              <a:rPr lang="tr-TR" spc="55" dirty="0" smtClean="0">
                <a:cs typeface="Microsoft Sans Serif"/>
              </a:rPr>
              <a:t> </a:t>
            </a:r>
            <a:r>
              <a:rPr lang="tr-TR" spc="-10" dirty="0" smtClean="0">
                <a:cs typeface="Microsoft Sans Serif"/>
              </a:rPr>
              <a:t>üretimi</a:t>
            </a:r>
            <a:r>
              <a:rPr lang="tr-TR" spc="30" dirty="0" smtClean="0">
                <a:cs typeface="Microsoft Sans Serif"/>
              </a:rPr>
              <a:t> </a:t>
            </a:r>
            <a:r>
              <a:rPr lang="tr-TR" spc="-5" dirty="0" smtClean="0">
                <a:cs typeface="Microsoft Sans Serif"/>
              </a:rPr>
              <a:t>295</a:t>
            </a:r>
            <a:r>
              <a:rPr lang="tr-TR" spc="25" dirty="0" smtClean="0">
                <a:cs typeface="Microsoft Sans Serif"/>
              </a:rPr>
              <a:t> </a:t>
            </a:r>
            <a:r>
              <a:rPr lang="tr-TR" spc="-10" dirty="0" smtClean="0">
                <a:cs typeface="Microsoft Sans Serif"/>
              </a:rPr>
              <a:t>bin </a:t>
            </a:r>
            <a:r>
              <a:rPr lang="tr-TR" spc="-5" dirty="0" smtClean="0">
                <a:cs typeface="Microsoft Sans Serif"/>
              </a:rPr>
              <a:t> </a:t>
            </a:r>
            <a:r>
              <a:rPr lang="tr-TR" spc="-20" dirty="0" smtClean="0">
                <a:cs typeface="Microsoft Sans Serif"/>
              </a:rPr>
              <a:t>tondur.</a:t>
            </a:r>
            <a:endParaRPr lang="tr-TR" dirty="0" smtClean="0">
              <a:cs typeface="Microsoft Sans Serif"/>
            </a:endParaRPr>
          </a:p>
          <a:p>
            <a:endParaRPr lang="tr-TR" dirty="0"/>
          </a:p>
        </p:txBody>
      </p:sp>
      <p:pic>
        <p:nvPicPr>
          <p:cNvPr id="5" name="object 3"/>
          <p:cNvPicPr>
            <a:picLocks noGrp="1"/>
          </p:cNvPicPr>
          <p:nvPr>
            <p:ph sz="half" idx="2"/>
          </p:nvPr>
        </p:nvPicPr>
        <p:blipFill>
          <a:blip r:embed="rId2" cstate="print"/>
          <a:stretch>
            <a:fillRect/>
          </a:stretch>
        </p:blipFill>
        <p:spPr>
          <a:xfrm>
            <a:off x="6274191" y="1023767"/>
            <a:ext cx="5570806" cy="5292626"/>
          </a:xfrm>
          <a:prstGeom prst="rect">
            <a:avLst/>
          </a:prstGeom>
        </p:spPr>
      </p:pic>
    </p:spTree>
    <p:extLst>
      <p:ext uri="{BB962C8B-B14F-4D97-AF65-F5344CB8AC3E}">
        <p14:creationId xmlns:p14="http://schemas.microsoft.com/office/powerpoint/2010/main" val="3265541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191068" y="0"/>
            <a:ext cx="5718412" cy="963031"/>
          </a:xfrm>
        </p:spPr>
        <p:txBody>
          <a:bodyPr>
            <a:normAutofit/>
          </a:bodyPr>
          <a:lstStyle/>
          <a:p>
            <a:pPr algn="ctr"/>
            <a:r>
              <a:rPr lang="tr-TR" sz="3200" dirty="0" smtClean="0">
                <a:latin typeface="Adobe Caslon Pro Bold" panose="0205070206050A020403" pitchFamily="18" charset="-94"/>
              </a:rPr>
              <a:t>GENEL BİLGİLER</a:t>
            </a:r>
            <a:endParaRPr lang="tr-TR" sz="3200" dirty="0">
              <a:latin typeface="Adobe Caslon Pro Bold" panose="0205070206050A020403" pitchFamily="18" charset="-94"/>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480" y="354841"/>
            <a:ext cx="6127845" cy="6250674"/>
          </a:xfrm>
          <a:prstGeom prst="rect">
            <a:avLst/>
          </a:prstGeom>
        </p:spPr>
      </p:pic>
      <p:sp>
        <p:nvSpPr>
          <p:cNvPr id="6" name="Metin kutusu 5"/>
          <p:cNvSpPr txBox="1"/>
          <p:nvPr/>
        </p:nvSpPr>
        <p:spPr>
          <a:xfrm>
            <a:off x="327547" y="963031"/>
            <a:ext cx="5581933" cy="5324535"/>
          </a:xfrm>
          <a:prstGeom prst="rect">
            <a:avLst/>
          </a:prstGeom>
          <a:noFill/>
        </p:spPr>
        <p:txBody>
          <a:bodyPr wrap="square" rtlCol="0">
            <a:spAutoFit/>
          </a:bodyPr>
          <a:lstStyle/>
          <a:p>
            <a:pPr marL="285750" indent="-285750">
              <a:buFont typeface="Wingdings" panose="05000000000000000000" pitchFamily="2" charset="2"/>
              <a:buChar char="v"/>
            </a:pPr>
            <a:r>
              <a:rPr lang="tr-TR" sz="2000" b="1" dirty="0" smtClean="0"/>
              <a:t>Resmi </a:t>
            </a:r>
            <a:r>
              <a:rPr lang="tr-TR" sz="2000" b="1" dirty="0" err="1" smtClean="0"/>
              <a:t>Ad</a:t>
            </a:r>
            <a:r>
              <a:rPr lang="tr-TR" sz="2000" dirty="0" err="1" smtClean="0"/>
              <a:t>ı:Tacikistan</a:t>
            </a:r>
            <a:r>
              <a:rPr lang="tr-TR" sz="2000" dirty="0" smtClean="0"/>
              <a:t> </a:t>
            </a:r>
            <a:r>
              <a:rPr lang="tr-TR" sz="2000" dirty="0"/>
              <a:t>Cumhuriyeti</a:t>
            </a:r>
            <a:endParaRPr lang="tr-TR" sz="2000" dirty="0" smtClean="0"/>
          </a:p>
          <a:p>
            <a:pPr marL="285750" indent="-285750">
              <a:buFont typeface="Wingdings" panose="05000000000000000000" pitchFamily="2" charset="2"/>
              <a:buChar char="v"/>
            </a:pPr>
            <a:r>
              <a:rPr lang="tr-TR" sz="2000" b="1" dirty="0" smtClean="0"/>
              <a:t>Kuruluş tarihi</a:t>
            </a:r>
            <a:r>
              <a:rPr lang="tr-TR" sz="2000" dirty="0" smtClean="0"/>
              <a:t>:5 Aralık 1929 Tacikistan SSC </a:t>
            </a:r>
          </a:p>
          <a:p>
            <a:pPr marL="285750" indent="-285750">
              <a:buFont typeface="Wingdings" panose="05000000000000000000" pitchFamily="2" charset="2"/>
              <a:buChar char="v"/>
            </a:pPr>
            <a:r>
              <a:rPr lang="tr-TR" sz="2000" b="1" dirty="0" smtClean="0"/>
              <a:t>Bağımsızlık Tarihi</a:t>
            </a:r>
            <a:r>
              <a:rPr lang="tr-TR" sz="2000" dirty="0" smtClean="0"/>
              <a:t>: </a:t>
            </a:r>
            <a:r>
              <a:rPr lang="tr-TR" sz="2000" dirty="0"/>
              <a:t>9 Eylül </a:t>
            </a:r>
            <a:r>
              <a:rPr lang="tr-TR" sz="2000" dirty="0" smtClean="0"/>
              <a:t>1991 </a:t>
            </a:r>
          </a:p>
          <a:p>
            <a:pPr marL="285750" indent="-285750">
              <a:buFont typeface="Wingdings" panose="05000000000000000000" pitchFamily="2" charset="2"/>
              <a:buChar char="v"/>
            </a:pPr>
            <a:r>
              <a:rPr lang="tr-TR" sz="2000" b="1" dirty="0" smtClean="0"/>
              <a:t>Başkent</a:t>
            </a:r>
            <a:r>
              <a:rPr lang="tr-TR" sz="2000" dirty="0" smtClean="0"/>
              <a:t>: Duşanbe </a:t>
            </a:r>
          </a:p>
          <a:p>
            <a:pPr marL="285750" indent="-285750">
              <a:buFont typeface="Wingdings" panose="05000000000000000000" pitchFamily="2" charset="2"/>
              <a:buChar char="v"/>
            </a:pPr>
            <a:r>
              <a:rPr lang="tr-TR" sz="2000" b="1" dirty="0" smtClean="0"/>
              <a:t>Ana Dili</a:t>
            </a:r>
            <a:r>
              <a:rPr lang="tr-TR" sz="2000" dirty="0" smtClean="0"/>
              <a:t>: Tacikçe </a:t>
            </a:r>
          </a:p>
          <a:p>
            <a:pPr marL="285750" indent="-285750">
              <a:buFont typeface="Wingdings" panose="05000000000000000000" pitchFamily="2" charset="2"/>
              <a:buChar char="v"/>
            </a:pPr>
            <a:r>
              <a:rPr lang="tr-TR" sz="2000" b="1" dirty="0" err="1" smtClean="0"/>
              <a:t>Kulanılan</a:t>
            </a:r>
            <a:r>
              <a:rPr lang="tr-TR" sz="2000" b="1" dirty="0" smtClean="0"/>
              <a:t> diller</a:t>
            </a:r>
            <a:r>
              <a:rPr lang="tr-TR" sz="2000" dirty="0" smtClean="0"/>
              <a:t>: Özbekçe</a:t>
            </a:r>
            <a:r>
              <a:rPr lang="tr-TR" sz="2000" dirty="0"/>
              <a:t>, Rusça ve </a:t>
            </a:r>
            <a:r>
              <a:rPr lang="tr-TR" sz="2000" dirty="0" smtClean="0"/>
              <a:t>Pamir dilleri</a:t>
            </a:r>
          </a:p>
          <a:p>
            <a:pPr marL="285750" indent="-285750">
              <a:buFont typeface="Wingdings" panose="05000000000000000000" pitchFamily="2" charset="2"/>
              <a:buChar char="v"/>
            </a:pPr>
            <a:r>
              <a:rPr lang="tr-TR" sz="2000" b="1" dirty="0" smtClean="0"/>
              <a:t>Din</a:t>
            </a:r>
            <a:r>
              <a:rPr lang="tr-TR" sz="2000" dirty="0" smtClean="0"/>
              <a:t>: İslam %95  Hristiyan %3  Şii %2 </a:t>
            </a:r>
          </a:p>
          <a:p>
            <a:pPr marL="285750" indent="-285750">
              <a:buFont typeface="Wingdings" panose="05000000000000000000" pitchFamily="2" charset="2"/>
              <a:buChar char="v"/>
            </a:pPr>
            <a:r>
              <a:rPr lang="tr-TR" sz="2000" b="1" dirty="0" smtClean="0"/>
              <a:t>Yönetim </a:t>
            </a:r>
            <a:r>
              <a:rPr lang="tr-TR" sz="2000" b="1" dirty="0"/>
              <a:t>ş</a:t>
            </a:r>
            <a:r>
              <a:rPr lang="tr-TR" sz="2000" b="1" dirty="0" smtClean="0"/>
              <a:t>ekli</a:t>
            </a:r>
            <a:r>
              <a:rPr lang="tr-TR" sz="2000" dirty="0" smtClean="0"/>
              <a:t>:</a:t>
            </a:r>
            <a:r>
              <a:rPr lang="tr-TR" sz="2000" dirty="0"/>
              <a:t> Başkanlık </a:t>
            </a:r>
            <a:r>
              <a:rPr lang="tr-TR" sz="2000" dirty="0" smtClean="0"/>
              <a:t>sistemi</a:t>
            </a:r>
          </a:p>
          <a:p>
            <a:pPr marL="285750" indent="-285750">
              <a:buFont typeface="Wingdings" panose="05000000000000000000" pitchFamily="2" charset="2"/>
              <a:buChar char="v"/>
            </a:pPr>
            <a:r>
              <a:rPr lang="tr-TR" sz="2000" b="1" dirty="0" smtClean="0"/>
              <a:t>Devlet Başkanı</a:t>
            </a:r>
            <a:r>
              <a:rPr lang="tr-TR" sz="2000" dirty="0" smtClean="0"/>
              <a:t>: </a:t>
            </a:r>
            <a:r>
              <a:rPr lang="tr-TR" sz="2000" dirty="0" err="1" smtClean="0"/>
              <a:t>İmamali</a:t>
            </a:r>
            <a:r>
              <a:rPr lang="tr-TR" sz="2000" dirty="0" smtClean="0"/>
              <a:t> </a:t>
            </a:r>
            <a:r>
              <a:rPr lang="tr-TR" sz="2000" dirty="0" err="1" smtClean="0"/>
              <a:t>Rahaman</a:t>
            </a:r>
            <a:endParaRPr lang="tr-TR" sz="2000" dirty="0" smtClean="0"/>
          </a:p>
          <a:p>
            <a:pPr marL="285750" indent="-285750">
              <a:buFont typeface="Wingdings" panose="05000000000000000000" pitchFamily="2" charset="2"/>
              <a:buChar char="v"/>
            </a:pPr>
            <a:r>
              <a:rPr lang="tr-TR" sz="2000" b="1" dirty="0" smtClean="0"/>
              <a:t>Başlıca şehirleri</a:t>
            </a:r>
            <a:r>
              <a:rPr lang="tr-TR" sz="2000" dirty="0" smtClean="0"/>
              <a:t>: Duşanbe, </a:t>
            </a:r>
            <a:r>
              <a:rPr lang="tr-TR" sz="2000" dirty="0" err="1" smtClean="0"/>
              <a:t>Khujand,Kulob,Tursunzoda</a:t>
            </a:r>
            <a:r>
              <a:rPr lang="tr-TR" sz="2000" dirty="0" smtClean="0"/>
              <a:t> </a:t>
            </a:r>
            <a:r>
              <a:rPr lang="tr-TR" sz="2000" dirty="0" err="1" smtClean="0"/>
              <a:t>Khorugh,Murghob</a:t>
            </a:r>
            <a:r>
              <a:rPr lang="tr-TR" sz="2000" dirty="0" smtClean="0"/>
              <a:t>,</a:t>
            </a:r>
          </a:p>
          <a:p>
            <a:pPr marL="285750" indent="-285750">
              <a:buFont typeface="Wingdings" panose="05000000000000000000" pitchFamily="2" charset="2"/>
              <a:buChar char="v"/>
            </a:pPr>
            <a:r>
              <a:rPr lang="tr-TR" sz="2000" b="1" dirty="0" smtClean="0"/>
              <a:t>Toplam </a:t>
            </a:r>
            <a:r>
              <a:rPr lang="tr-TR" sz="2000" b="1" dirty="0" err="1" smtClean="0"/>
              <a:t>nüfüs</a:t>
            </a:r>
            <a:r>
              <a:rPr lang="tr-TR" sz="2000" dirty="0" smtClean="0"/>
              <a:t>: </a:t>
            </a:r>
            <a:r>
              <a:rPr lang="tr-TR" sz="2000" dirty="0"/>
              <a:t>9.537.645  </a:t>
            </a:r>
            <a:r>
              <a:rPr lang="tr-TR" sz="2000" dirty="0" smtClean="0"/>
              <a:t>milyon</a:t>
            </a:r>
          </a:p>
          <a:p>
            <a:pPr marL="285750" indent="-285750">
              <a:buFont typeface="Wingdings" panose="05000000000000000000" pitchFamily="2" charset="2"/>
              <a:buChar char="v"/>
            </a:pPr>
            <a:r>
              <a:rPr lang="tr-TR" sz="2000" b="1" dirty="0" smtClean="0"/>
              <a:t>Yüz ölçümü</a:t>
            </a:r>
            <a:r>
              <a:rPr lang="tr-TR" sz="2000" dirty="0" smtClean="0"/>
              <a:t>: </a:t>
            </a:r>
            <a:r>
              <a:rPr lang="tr-TR" sz="2000" dirty="0"/>
              <a:t>141.400 </a:t>
            </a:r>
            <a:r>
              <a:rPr lang="tr-TR" sz="2000" dirty="0" smtClean="0"/>
              <a:t>km2</a:t>
            </a:r>
          </a:p>
          <a:p>
            <a:pPr marL="285750" indent="-285750">
              <a:buFont typeface="Wingdings" panose="05000000000000000000" pitchFamily="2" charset="2"/>
              <a:buChar char="v"/>
            </a:pPr>
            <a:r>
              <a:rPr lang="tr-TR" sz="2000" b="1" dirty="0" smtClean="0"/>
              <a:t>Para birimi</a:t>
            </a:r>
            <a:r>
              <a:rPr lang="tr-TR" sz="2000" dirty="0" smtClean="0"/>
              <a:t>: </a:t>
            </a:r>
            <a:r>
              <a:rPr lang="tr-TR" sz="2000" dirty="0"/>
              <a:t>Tacikistan </a:t>
            </a:r>
            <a:r>
              <a:rPr lang="tr-TR" sz="2000" dirty="0" err="1" smtClean="0"/>
              <a:t>Somonisi</a:t>
            </a:r>
            <a:endParaRPr lang="tr-TR" sz="2000" dirty="0" smtClean="0"/>
          </a:p>
          <a:p>
            <a:pPr marL="285750" indent="-285750">
              <a:buFont typeface="Wingdings" panose="05000000000000000000" pitchFamily="2" charset="2"/>
              <a:buChar char="v"/>
            </a:pPr>
            <a:r>
              <a:rPr lang="tr-TR" sz="2000" dirty="0" smtClean="0"/>
              <a:t>  1 Tacik </a:t>
            </a:r>
            <a:r>
              <a:rPr lang="tr-TR" sz="2000" dirty="0" err="1" smtClean="0"/>
              <a:t>somonisi</a:t>
            </a:r>
            <a:r>
              <a:rPr lang="tr-TR" sz="2000" dirty="0" smtClean="0"/>
              <a:t> = 1.75 Türk lirası </a:t>
            </a:r>
          </a:p>
          <a:p>
            <a:pPr marL="285750" indent="-285750">
              <a:buFont typeface="Wingdings" panose="05000000000000000000" pitchFamily="2" charset="2"/>
              <a:buChar char="v"/>
            </a:pPr>
            <a:r>
              <a:rPr lang="tr-TR" sz="2000" dirty="0" smtClean="0"/>
              <a:t>  1 ABD </a:t>
            </a:r>
            <a:r>
              <a:rPr lang="tr-TR" sz="2000" dirty="0" err="1" smtClean="0"/>
              <a:t>dolları</a:t>
            </a:r>
            <a:r>
              <a:rPr lang="tr-TR" sz="2000" dirty="0" smtClean="0"/>
              <a:t> =  10 TC </a:t>
            </a:r>
            <a:r>
              <a:rPr lang="tr-TR" sz="2000" dirty="0" err="1" smtClean="0"/>
              <a:t>somonisi</a:t>
            </a:r>
            <a:endParaRPr lang="tr-TR" sz="2000" dirty="0" smtClean="0"/>
          </a:p>
          <a:p>
            <a:pPr marL="285750" indent="-285750">
              <a:buFont typeface="Wingdings" panose="05000000000000000000" pitchFamily="2" charset="2"/>
              <a:buChar char="v"/>
            </a:pPr>
            <a:r>
              <a:rPr lang="tr-TR" sz="2000" dirty="0" smtClean="0"/>
              <a:t>  1 Euro = 10.41  TC </a:t>
            </a:r>
            <a:r>
              <a:rPr lang="tr-TR" sz="2000" dirty="0" err="1" smtClean="0"/>
              <a:t>somonisi</a:t>
            </a:r>
            <a:r>
              <a:rPr lang="tr-TR" sz="2000" dirty="0" smtClean="0"/>
              <a:t>                     </a:t>
            </a:r>
            <a:endParaRPr lang="tr-TR" sz="2000" dirty="0"/>
          </a:p>
        </p:txBody>
      </p:sp>
    </p:spTree>
    <p:extLst>
      <p:ext uri="{BB962C8B-B14F-4D97-AF65-F5344CB8AC3E}">
        <p14:creationId xmlns:p14="http://schemas.microsoft.com/office/powerpoint/2010/main" val="3009931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4970" y="1837004"/>
            <a:ext cx="10367890" cy="5020996"/>
          </a:xfrm>
        </p:spPr>
      </p:pic>
      <p:sp>
        <p:nvSpPr>
          <p:cNvPr id="5" name="object 3"/>
          <p:cNvSpPr txBox="1">
            <a:spLocks noGrp="1"/>
          </p:cNvSpPr>
          <p:nvPr>
            <p:ph type="title"/>
          </p:nvPr>
        </p:nvSpPr>
        <p:spPr>
          <a:xfrm>
            <a:off x="1" y="-175085"/>
            <a:ext cx="12017828" cy="2012089"/>
          </a:xfrm>
          <a:prstGeom prst="rect">
            <a:avLst/>
          </a:prstGeom>
        </p:spPr>
        <p:txBody>
          <a:bodyPr vert="horz" wrap="square" lIns="0" tIns="304165" rIns="0" bIns="0" rtlCol="0">
            <a:spAutoFit/>
          </a:bodyPr>
          <a:lstStyle/>
          <a:p>
            <a:pPr marL="478155" marR="407670" algn="ctr">
              <a:lnSpc>
                <a:spcPct val="100000"/>
              </a:lnSpc>
              <a:spcBef>
                <a:spcPts val="2395"/>
              </a:spcBef>
            </a:pPr>
            <a:r>
              <a:rPr sz="4000" spc="-5" dirty="0">
                <a:latin typeface="Adobe Garamond Pro Bold" panose="02020702060506020403" pitchFamily="18" charset="-94"/>
              </a:rPr>
              <a:t>Kömür</a:t>
            </a:r>
            <a:r>
              <a:rPr sz="4000" spc="-45" dirty="0">
                <a:latin typeface="Adobe Garamond Pro Bold" panose="02020702060506020403" pitchFamily="18" charset="-94"/>
              </a:rPr>
              <a:t> </a:t>
            </a:r>
            <a:r>
              <a:rPr sz="4000" dirty="0">
                <a:latin typeface="Adobe Garamond Pro Bold" panose="02020702060506020403" pitchFamily="18" charset="-94"/>
              </a:rPr>
              <a:t>Madenleri</a:t>
            </a:r>
          </a:p>
          <a:p>
            <a:pPr marL="490855" marR="5080">
              <a:lnSpc>
                <a:spcPct val="120000"/>
              </a:lnSpc>
              <a:spcBef>
                <a:spcPts val="675"/>
              </a:spcBef>
            </a:pPr>
            <a:r>
              <a:rPr sz="2800" dirty="0">
                <a:latin typeface="+mn-lt"/>
              </a:rPr>
              <a:t>Muhtemel</a:t>
            </a:r>
            <a:r>
              <a:rPr sz="2800" spc="-25" dirty="0">
                <a:latin typeface="+mn-lt"/>
              </a:rPr>
              <a:t> </a:t>
            </a:r>
            <a:r>
              <a:rPr sz="2800" dirty="0">
                <a:latin typeface="+mn-lt"/>
              </a:rPr>
              <a:t>rezervlerin</a:t>
            </a:r>
            <a:r>
              <a:rPr sz="2800" spc="-20" dirty="0">
                <a:latin typeface="+mn-lt"/>
              </a:rPr>
              <a:t> </a:t>
            </a:r>
            <a:r>
              <a:rPr sz="2800" dirty="0">
                <a:latin typeface="+mn-lt"/>
              </a:rPr>
              <a:t>4.3</a:t>
            </a:r>
            <a:r>
              <a:rPr sz="2800" spc="-15" dirty="0">
                <a:latin typeface="+mn-lt"/>
              </a:rPr>
              <a:t> </a:t>
            </a:r>
            <a:r>
              <a:rPr sz="2800" spc="-10" dirty="0">
                <a:latin typeface="+mn-lt"/>
              </a:rPr>
              <a:t>milyar </a:t>
            </a:r>
            <a:r>
              <a:rPr sz="2800" spc="-5" dirty="0">
                <a:latin typeface="+mn-lt"/>
              </a:rPr>
              <a:t>ton</a:t>
            </a:r>
            <a:r>
              <a:rPr sz="2800" spc="-10" dirty="0">
                <a:latin typeface="+mn-lt"/>
              </a:rPr>
              <a:t> </a:t>
            </a:r>
            <a:r>
              <a:rPr sz="2800" dirty="0">
                <a:latin typeface="+mn-lt"/>
              </a:rPr>
              <a:t>olduğu</a:t>
            </a:r>
            <a:r>
              <a:rPr sz="2800" spc="-30" dirty="0">
                <a:latin typeface="+mn-lt"/>
              </a:rPr>
              <a:t> </a:t>
            </a:r>
            <a:r>
              <a:rPr sz="2800" spc="-20" dirty="0">
                <a:latin typeface="+mn-lt"/>
              </a:rPr>
              <a:t>ve</a:t>
            </a:r>
            <a:r>
              <a:rPr sz="2800" spc="5" dirty="0">
                <a:latin typeface="+mn-lt"/>
              </a:rPr>
              <a:t> </a:t>
            </a:r>
            <a:r>
              <a:rPr sz="2800" dirty="0">
                <a:latin typeface="+mn-lt"/>
              </a:rPr>
              <a:t>son</a:t>
            </a:r>
            <a:r>
              <a:rPr sz="2800" spc="-10" dirty="0">
                <a:latin typeface="+mn-lt"/>
              </a:rPr>
              <a:t> </a:t>
            </a:r>
            <a:r>
              <a:rPr sz="2800" dirty="0">
                <a:latin typeface="+mn-lt"/>
              </a:rPr>
              <a:t>yıllarda </a:t>
            </a:r>
            <a:r>
              <a:rPr sz="2800" spc="-484" dirty="0">
                <a:latin typeface="+mn-lt"/>
              </a:rPr>
              <a:t> </a:t>
            </a:r>
            <a:r>
              <a:rPr sz="2800" spc="-5" dirty="0">
                <a:latin typeface="+mn-lt"/>
              </a:rPr>
              <a:t>üretimi </a:t>
            </a:r>
            <a:r>
              <a:rPr sz="2800" dirty="0">
                <a:latin typeface="+mn-lt"/>
              </a:rPr>
              <a:t>0.2 </a:t>
            </a:r>
            <a:r>
              <a:rPr sz="2800" spc="-5" dirty="0">
                <a:latin typeface="+mn-lt"/>
              </a:rPr>
              <a:t>milyon ton </a:t>
            </a:r>
            <a:r>
              <a:rPr sz="2800" dirty="0">
                <a:latin typeface="+mn-lt"/>
              </a:rPr>
              <a:t>olan </a:t>
            </a:r>
            <a:r>
              <a:rPr sz="2800" spc="-5" dirty="0">
                <a:latin typeface="+mn-lt"/>
              </a:rPr>
              <a:t>kömür işletim </a:t>
            </a:r>
            <a:r>
              <a:rPr sz="2800" dirty="0">
                <a:latin typeface="+mn-lt"/>
              </a:rPr>
              <a:t>alanında </a:t>
            </a:r>
            <a:r>
              <a:rPr sz="2800" spc="-5" dirty="0">
                <a:latin typeface="+mn-lt"/>
              </a:rPr>
              <a:t>bolca </a:t>
            </a:r>
            <a:r>
              <a:rPr sz="2800" dirty="0">
                <a:latin typeface="+mn-lt"/>
              </a:rPr>
              <a:t> gelişim</a:t>
            </a:r>
            <a:r>
              <a:rPr sz="2800" spc="-15" dirty="0">
                <a:latin typeface="+mn-lt"/>
              </a:rPr>
              <a:t> </a:t>
            </a:r>
            <a:r>
              <a:rPr sz="2800" spc="-5" dirty="0">
                <a:latin typeface="+mn-lt"/>
              </a:rPr>
              <a:t>potansiyeli</a:t>
            </a:r>
            <a:r>
              <a:rPr sz="2800" dirty="0">
                <a:latin typeface="+mn-lt"/>
              </a:rPr>
              <a:t> </a:t>
            </a:r>
            <a:r>
              <a:rPr sz="2800" spc="-15" dirty="0">
                <a:latin typeface="+mn-lt"/>
              </a:rPr>
              <a:t>mevcuttur.</a:t>
            </a:r>
            <a:endParaRPr sz="2800" dirty="0">
              <a:latin typeface="+mn-lt"/>
            </a:endParaRPr>
          </a:p>
        </p:txBody>
      </p:sp>
    </p:spTree>
    <p:extLst>
      <p:ext uri="{BB962C8B-B14F-4D97-AF65-F5344CB8AC3E}">
        <p14:creationId xmlns:p14="http://schemas.microsoft.com/office/powerpoint/2010/main" val="795855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2000" y="0"/>
            <a:ext cx="10515600" cy="1325563"/>
          </a:xfrm>
        </p:spPr>
        <p:txBody>
          <a:bodyPr>
            <a:normAutofit/>
          </a:bodyPr>
          <a:lstStyle/>
          <a:p>
            <a:pPr algn="ctr"/>
            <a:r>
              <a:rPr lang="tr-TR" sz="4000" dirty="0">
                <a:latin typeface="Adobe Garamond Pro Bold" panose="02020702060506020403" pitchFamily="18" charset="-94"/>
              </a:rPr>
              <a:t>Yatırım İçin Potansiyel </a:t>
            </a:r>
            <a:r>
              <a:rPr lang="tr-TR" sz="4000" dirty="0" smtClean="0">
                <a:latin typeface="Adobe Garamond Pro Bold" panose="02020702060506020403" pitchFamily="18" charset="-94"/>
              </a:rPr>
              <a:t>Sektörleri</a:t>
            </a:r>
            <a:br>
              <a:rPr lang="tr-TR" sz="4000" dirty="0" smtClean="0">
                <a:latin typeface="Adobe Garamond Pro Bold" panose="02020702060506020403" pitchFamily="18" charset="-94"/>
              </a:rPr>
            </a:br>
            <a:r>
              <a:rPr lang="tr-TR" sz="4000" dirty="0" smtClean="0">
                <a:latin typeface="Adobe Garamond Pro Bold" panose="02020702060506020403" pitchFamily="18" charset="-94"/>
              </a:rPr>
              <a:t>Enerji</a:t>
            </a:r>
            <a:endParaRPr lang="tr-TR" sz="4000" dirty="0"/>
          </a:p>
        </p:txBody>
      </p:sp>
      <p:pic>
        <p:nvPicPr>
          <p:cNvPr id="7" name="object 2"/>
          <p:cNvPicPr/>
          <p:nvPr/>
        </p:nvPicPr>
        <p:blipFill>
          <a:blip r:embed="rId2" cstate="print"/>
          <a:stretch>
            <a:fillRect/>
          </a:stretch>
        </p:blipFill>
        <p:spPr>
          <a:xfrm>
            <a:off x="6274191" y="921434"/>
            <a:ext cx="5800431" cy="5936566"/>
          </a:xfrm>
          <a:prstGeom prst="rect">
            <a:avLst/>
          </a:prstGeom>
        </p:spPr>
      </p:pic>
      <p:sp>
        <p:nvSpPr>
          <p:cNvPr id="9" name="Metin kutusu 8"/>
          <p:cNvSpPr txBox="1"/>
          <p:nvPr/>
        </p:nvSpPr>
        <p:spPr>
          <a:xfrm>
            <a:off x="450166" y="1195754"/>
            <a:ext cx="5148776" cy="4801314"/>
          </a:xfrm>
          <a:prstGeom prst="rect">
            <a:avLst/>
          </a:prstGeom>
          <a:noFill/>
        </p:spPr>
        <p:txBody>
          <a:bodyPr wrap="square" rtlCol="0">
            <a:spAutoFit/>
          </a:bodyPr>
          <a:lstStyle/>
          <a:p>
            <a:r>
              <a:rPr lang="tr-TR" dirty="0"/>
              <a:t>Ekonomik kalkınmasına devam eden Tacikistan’daki tüm sektörler yatırıma açık bir nitelik </a:t>
            </a:r>
            <a:r>
              <a:rPr lang="tr-TR" dirty="0" smtClean="0"/>
              <a:t>taşımaktadır</a:t>
            </a:r>
          </a:p>
          <a:p>
            <a:r>
              <a:rPr lang="tr-TR" dirty="0"/>
              <a:t>Sanayi sektörünün 2019 yılı ülke </a:t>
            </a:r>
            <a:r>
              <a:rPr lang="tr-TR" dirty="0" err="1"/>
              <a:t>GSYİH’ndaki</a:t>
            </a:r>
            <a:r>
              <a:rPr lang="tr-TR" dirty="0"/>
              <a:t> payı enerji sektörü ile birlikte %17,4 </a:t>
            </a:r>
            <a:r>
              <a:rPr lang="tr-TR" dirty="0" smtClean="0"/>
              <a:t>olmuştur</a:t>
            </a:r>
          </a:p>
          <a:p>
            <a:r>
              <a:rPr lang="tr-TR" dirty="0"/>
              <a:t>Ülkede 2019 yılında 20,7 milyar KW saat elektrik, </a:t>
            </a:r>
            <a:r>
              <a:rPr lang="tr-TR" dirty="0" smtClean="0"/>
              <a:t>üretilmiştir</a:t>
            </a:r>
          </a:p>
          <a:p>
            <a:r>
              <a:rPr lang="tr-TR" dirty="0"/>
              <a:t>Tacikistan </a:t>
            </a:r>
            <a:r>
              <a:rPr lang="tr-TR" dirty="0" err="1"/>
              <a:t>hidro</a:t>
            </a:r>
            <a:r>
              <a:rPr lang="tr-TR" dirty="0"/>
              <a:t>-enerji kaynakları açısından 8’inci sırada yer almasına rağmen, söz konusu kaynakların sadece %6’sını </a:t>
            </a:r>
            <a:r>
              <a:rPr lang="tr-TR" dirty="0" smtClean="0"/>
              <a:t>kullanmaktadır</a:t>
            </a:r>
          </a:p>
          <a:p>
            <a:r>
              <a:rPr lang="tr-TR" dirty="0"/>
              <a:t>Bu kapsamda tamamlandığında dünyanın en yüksek barajı özelliğini taşıyacak olan 3.600 MW kapasiteli </a:t>
            </a:r>
            <a:r>
              <a:rPr lang="tr-TR" dirty="0" err="1"/>
              <a:t>Roghun</a:t>
            </a:r>
            <a:r>
              <a:rPr lang="tr-TR" dirty="0"/>
              <a:t> </a:t>
            </a:r>
            <a:r>
              <a:rPr lang="tr-TR" dirty="0" err="1"/>
              <a:t>Hidro</a:t>
            </a:r>
            <a:r>
              <a:rPr lang="tr-TR" dirty="0"/>
              <a:t> Elektrik Santralinin 1. ve 2. Ünite inşaat çalışmaları tamamlanarak kullanıma </a:t>
            </a:r>
            <a:r>
              <a:rPr lang="tr-TR" dirty="0" smtClean="0"/>
              <a:t>verilmiştir</a:t>
            </a:r>
          </a:p>
          <a:p>
            <a:r>
              <a:rPr lang="tr-TR" dirty="0"/>
              <a:t>Proje tamamlandığında yılda 13 milyar KW/saat elektrik üretilmesi planlanmakta olan </a:t>
            </a:r>
            <a:r>
              <a:rPr lang="tr-TR" dirty="0" err="1"/>
              <a:t>HES’in</a:t>
            </a:r>
            <a:r>
              <a:rPr lang="tr-TR" dirty="0"/>
              <a:t> ürettiği elektriğinin büyük kısmı Çin, Afganistan ve Pakistan’a satılacağı öngörülmektedir</a:t>
            </a:r>
          </a:p>
        </p:txBody>
      </p:sp>
    </p:spTree>
    <p:extLst>
      <p:ext uri="{BB962C8B-B14F-4D97-AF65-F5344CB8AC3E}">
        <p14:creationId xmlns:p14="http://schemas.microsoft.com/office/powerpoint/2010/main" val="710786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
          <p:cNvGrpSpPr/>
          <p:nvPr/>
        </p:nvGrpSpPr>
        <p:grpSpPr>
          <a:xfrm>
            <a:off x="815928" y="1631852"/>
            <a:ext cx="10888393" cy="4586068"/>
            <a:chOff x="493214" y="58799"/>
            <a:chExt cx="8182409" cy="6754749"/>
          </a:xfrm>
        </p:grpSpPr>
        <p:pic>
          <p:nvPicPr>
            <p:cNvPr id="6" name="object 3"/>
            <p:cNvPicPr/>
            <p:nvPr/>
          </p:nvPicPr>
          <p:blipFill>
            <a:blip r:embed="rId2" cstate="print"/>
            <a:stretch>
              <a:fillRect/>
            </a:stretch>
          </p:blipFill>
          <p:spPr>
            <a:xfrm>
              <a:off x="493214" y="58799"/>
              <a:ext cx="8182409" cy="6754749"/>
            </a:xfrm>
            <a:prstGeom prst="rect">
              <a:avLst/>
            </a:prstGeom>
          </p:spPr>
        </p:pic>
        <p:sp>
          <p:nvSpPr>
            <p:cNvPr id="7" name="object 5"/>
            <p:cNvSpPr/>
            <p:nvPr/>
          </p:nvSpPr>
          <p:spPr>
            <a:xfrm>
              <a:off x="2143125" y="285813"/>
              <a:ext cx="5501005" cy="1078230"/>
            </a:xfrm>
            <a:custGeom>
              <a:avLst/>
              <a:gdLst/>
              <a:ahLst/>
              <a:cxnLst/>
              <a:rect l="l" t="t" r="r" b="b"/>
              <a:pathLst>
                <a:path w="5501005" h="1078230">
                  <a:moveTo>
                    <a:pt x="5500751" y="0"/>
                  </a:moveTo>
                  <a:lnTo>
                    <a:pt x="0" y="0"/>
                  </a:lnTo>
                  <a:lnTo>
                    <a:pt x="0" y="1077912"/>
                  </a:lnTo>
                  <a:lnTo>
                    <a:pt x="5500751" y="1077912"/>
                  </a:lnTo>
                  <a:lnTo>
                    <a:pt x="5500751"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prstClr val="black"/>
                </a:solidFill>
                <a:effectLst/>
                <a:uLnTx/>
                <a:uFillTx/>
              </a:endParaRPr>
            </a:p>
          </p:txBody>
        </p:sp>
      </p:grpSp>
      <p:sp>
        <p:nvSpPr>
          <p:cNvPr id="8" name="Unvan 7"/>
          <p:cNvSpPr>
            <a:spLocks noGrp="1"/>
          </p:cNvSpPr>
          <p:nvPr>
            <p:ph type="title"/>
          </p:nvPr>
        </p:nvSpPr>
        <p:spPr/>
        <p:txBody>
          <a:bodyPr>
            <a:normAutofit/>
          </a:bodyPr>
          <a:lstStyle/>
          <a:p>
            <a:pPr algn="ctr"/>
            <a:r>
              <a:rPr lang="tr-TR" sz="4000" b="1" spc="-25" dirty="0" err="1">
                <a:latin typeface="Adobe Garamond Pro Bold" panose="02020702060506020403" pitchFamily="18" charset="-94"/>
                <a:cs typeface="Cambria"/>
              </a:rPr>
              <a:t>Zeravşan</a:t>
            </a:r>
            <a:r>
              <a:rPr lang="tr-TR" sz="4000" b="1" spc="-25" dirty="0">
                <a:latin typeface="Adobe Garamond Pro Bold" panose="02020702060506020403" pitchFamily="18" charset="-94"/>
                <a:cs typeface="Cambria"/>
              </a:rPr>
              <a:t> </a:t>
            </a:r>
            <a:r>
              <a:rPr lang="tr-TR" sz="4000" b="1" spc="-5" dirty="0">
                <a:latin typeface="Adobe Garamond Pro Bold" panose="02020702060506020403" pitchFamily="18" charset="-94"/>
                <a:cs typeface="Cambria"/>
              </a:rPr>
              <a:t>Nehri üzerindeki </a:t>
            </a:r>
            <a:r>
              <a:rPr lang="tr-TR" sz="4000" b="1" spc="-690" dirty="0">
                <a:latin typeface="Adobe Garamond Pro Bold" panose="02020702060506020403" pitchFamily="18" charset="-94"/>
                <a:cs typeface="Cambria"/>
              </a:rPr>
              <a:t> </a:t>
            </a:r>
            <a:r>
              <a:rPr lang="tr-TR" sz="4000" b="1" spc="-5" dirty="0">
                <a:latin typeface="Adobe Garamond Pro Bold" panose="02020702060506020403" pitchFamily="18" charset="-94"/>
                <a:cs typeface="Cambria"/>
              </a:rPr>
              <a:t>hidroelektrik sistemi</a:t>
            </a:r>
            <a:endParaRPr lang="tr-TR" sz="4000" dirty="0">
              <a:latin typeface="Adobe Garamond Pro Bold" panose="02020702060506020403" pitchFamily="18" charset="-94"/>
            </a:endParaRPr>
          </a:p>
        </p:txBody>
      </p:sp>
    </p:spTree>
    <p:extLst>
      <p:ext uri="{BB962C8B-B14F-4D97-AF65-F5344CB8AC3E}">
        <p14:creationId xmlns:p14="http://schemas.microsoft.com/office/powerpoint/2010/main" val="2402818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81" y="337625"/>
            <a:ext cx="10705514" cy="6274191"/>
          </a:xfrm>
          <a:prstGeom prst="rect">
            <a:avLst/>
          </a:prstGeom>
        </p:spPr>
      </p:pic>
    </p:spTree>
    <p:extLst>
      <p:ext uri="{BB962C8B-B14F-4D97-AF65-F5344CB8AC3E}">
        <p14:creationId xmlns:p14="http://schemas.microsoft.com/office/powerpoint/2010/main" val="1133061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dirty="0">
                <a:latin typeface="Adobe Caslon Pro Bold" panose="0205070206050A020403" pitchFamily="18" charset="-94"/>
              </a:rPr>
              <a:t>Dikkatiniz İçin Teşekkür Ederim</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6423" y="5393243"/>
            <a:ext cx="3863098" cy="1434411"/>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026" y="5552833"/>
            <a:ext cx="2485781" cy="1115232"/>
          </a:xfrm>
          <a:prstGeom prst="rect">
            <a:avLst/>
          </a:prstGeom>
        </p:spPr>
      </p:pic>
      <p:sp>
        <p:nvSpPr>
          <p:cNvPr id="7" name="Metin kutusu 6"/>
          <p:cNvSpPr txBox="1"/>
          <p:nvPr/>
        </p:nvSpPr>
        <p:spPr>
          <a:xfrm>
            <a:off x="1716258" y="1927274"/>
            <a:ext cx="9144000" cy="2554545"/>
          </a:xfrm>
          <a:prstGeom prst="rect">
            <a:avLst/>
          </a:prstGeom>
          <a:noFill/>
        </p:spPr>
        <p:txBody>
          <a:bodyPr wrap="square" rtlCol="0">
            <a:spAutoFit/>
          </a:bodyPr>
          <a:lstStyle/>
          <a:p>
            <a:r>
              <a:rPr lang="tr-TR" sz="3200" dirty="0" smtClean="0">
                <a:latin typeface="Adobe Caslon Pro Bold" panose="0205070206050A020403" pitchFamily="18" charset="-94"/>
              </a:rPr>
              <a:t>İsim: </a:t>
            </a:r>
            <a:r>
              <a:rPr lang="tr-TR" sz="3200" dirty="0" smtClean="0"/>
              <a:t>Celalettin </a:t>
            </a:r>
            <a:r>
              <a:rPr lang="tr-TR" sz="3200" dirty="0" err="1" smtClean="0"/>
              <a:t>Komilov</a:t>
            </a:r>
            <a:endParaRPr lang="tr-TR" sz="3200" dirty="0" smtClean="0"/>
          </a:p>
          <a:p>
            <a:r>
              <a:rPr lang="tr-TR" sz="3200" dirty="0" smtClean="0">
                <a:latin typeface="Adobe Caslon Pro Bold" panose="0205070206050A020403" pitchFamily="18" charset="-94"/>
              </a:rPr>
              <a:t>Üniversite: </a:t>
            </a:r>
            <a:r>
              <a:rPr lang="tr-TR" sz="3200" dirty="0" smtClean="0"/>
              <a:t>Bursa Uludağ Üniversite</a:t>
            </a:r>
          </a:p>
          <a:p>
            <a:r>
              <a:rPr lang="tr-TR" sz="3200" dirty="0" smtClean="0">
                <a:latin typeface="Adobe Caslon Pro Bold" panose="0205070206050A020403" pitchFamily="18" charset="-94"/>
              </a:rPr>
              <a:t>Bölüm: </a:t>
            </a:r>
            <a:r>
              <a:rPr lang="tr-TR" sz="3200" dirty="0" smtClean="0"/>
              <a:t>Bitki Koruma</a:t>
            </a:r>
          </a:p>
          <a:p>
            <a:r>
              <a:rPr lang="tr-TR" sz="3200" dirty="0" smtClean="0"/>
              <a:t>Telefon:05386076876</a:t>
            </a:r>
          </a:p>
          <a:p>
            <a:r>
              <a:rPr lang="tr-TR" sz="3200" dirty="0" smtClean="0">
                <a:latin typeface="Adobe Caslon Pro Bold" panose="0205070206050A020403" pitchFamily="18" charset="-94"/>
              </a:rPr>
              <a:t>E </a:t>
            </a:r>
            <a:r>
              <a:rPr lang="tr-TR" sz="3200" dirty="0" smtClean="0"/>
              <a:t>mail:jalolkomilov2001@gmail.com</a:t>
            </a:r>
            <a:endParaRPr lang="tr-TR" sz="3200" dirty="0"/>
          </a:p>
        </p:txBody>
      </p:sp>
    </p:spTree>
    <p:extLst>
      <p:ext uri="{BB962C8B-B14F-4D97-AF65-F5344CB8AC3E}">
        <p14:creationId xmlns:p14="http://schemas.microsoft.com/office/powerpoint/2010/main" val="398411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112487146"/>
              </p:ext>
            </p:extLst>
          </p:nvPr>
        </p:nvGraphicFramePr>
        <p:xfrm>
          <a:off x="2422357" y="753978"/>
          <a:ext cx="9561093" cy="597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Düz Bağlayıcı 7"/>
          <p:cNvCxnSpPr/>
          <p:nvPr/>
        </p:nvCxnSpPr>
        <p:spPr>
          <a:xfrm flipV="1">
            <a:off x="3750186" y="2536830"/>
            <a:ext cx="8709" cy="522515"/>
          </a:xfrm>
          <a:prstGeom prst="line">
            <a:avLst/>
          </a:prstGeom>
        </p:spPr>
        <p:style>
          <a:lnRef idx="1">
            <a:schemeClr val="accent1"/>
          </a:lnRef>
          <a:fillRef idx="0">
            <a:schemeClr val="accent1"/>
          </a:fillRef>
          <a:effectRef idx="0">
            <a:schemeClr val="accent1"/>
          </a:effectRef>
          <a:fontRef idx="minor">
            <a:schemeClr val="tx1"/>
          </a:fontRef>
        </p:style>
      </p:cxnSp>
      <p:sp>
        <p:nvSpPr>
          <p:cNvPr id="9" name="Metin kutusu 8"/>
          <p:cNvSpPr txBox="1"/>
          <p:nvPr/>
        </p:nvSpPr>
        <p:spPr>
          <a:xfrm>
            <a:off x="3383050" y="2352164"/>
            <a:ext cx="1036320" cy="369332"/>
          </a:xfrm>
          <a:prstGeom prst="rect">
            <a:avLst/>
          </a:prstGeom>
          <a:noFill/>
        </p:spPr>
        <p:txBody>
          <a:bodyPr wrap="square" rtlCol="0">
            <a:spAutoFit/>
          </a:bodyPr>
          <a:lstStyle/>
          <a:p>
            <a:r>
              <a:rPr lang="tr-TR" dirty="0" smtClean="0"/>
              <a:t>TÜRKİYE</a:t>
            </a:r>
            <a:endParaRPr lang="tr-TR" dirty="0"/>
          </a:p>
        </p:txBody>
      </p:sp>
      <p:cxnSp>
        <p:nvCxnSpPr>
          <p:cNvPr id="11" name="Düz Bağlayıcı 10"/>
          <p:cNvCxnSpPr/>
          <p:nvPr/>
        </p:nvCxnSpPr>
        <p:spPr>
          <a:xfrm flipV="1">
            <a:off x="3760729" y="2582549"/>
            <a:ext cx="0" cy="461555"/>
          </a:xfrm>
          <a:prstGeom prst="line">
            <a:avLst/>
          </a:prstGeom>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6808038" y="2346139"/>
            <a:ext cx="1393371" cy="369332"/>
          </a:xfrm>
          <a:prstGeom prst="rect">
            <a:avLst/>
          </a:prstGeom>
          <a:noFill/>
        </p:spPr>
        <p:txBody>
          <a:bodyPr wrap="square" rtlCol="0">
            <a:spAutoFit/>
          </a:bodyPr>
          <a:lstStyle/>
          <a:p>
            <a:r>
              <a:rPr lang="tr-TR" dirty="0" smtClean="0"/>
              <a:t>TACİKİSTAN</a:t>
            </a:r>
            <a:endParaRPr lang="tr-TR" dirty="0"/>
          </a:p>
        </p:txBody>
      </p:sp>
      <p:cxnSp>
        <p:nvCxnSpPr>
          <p:cNvPr id="29" name="Düz Bağlayıcı 28"/>
          <p:cNvCxnSpPr/>
          <p:nvPr/>
        </p:nvCxnSpPr>
        <p:spPr>
          <a:xfrm flipH="1" flipV="1">
            <a:off x="7323722" y="2582549"/>
            <a:ext cx="9525" cy="622391"/>
          </a:xfrm>
          <a:prstGeom prst="line">
            <a:avLst/>
          </a:prstGeom>
        </p:spPr>
        <p:style>
          <a:lnRef idx="1">
            <a:schemeClr val="accent1"/>
          </a:lnRef>
          <a:fillRef idx="0">
            <a:schemeClr val="accent1"/>
          </a:fillRef>
          <a:effectRef idx="0">
            <a:schemeClr val="accent1"/>
          </a:effectRef>
          <a:fontRef idx="minor">
            <a:schemeClr val="tx1"/>
          </a:fontRef>
        </p:style>
      </p:cxnSp>
      <p:sp>
        <p:nvSpPr>
          <p:cNvPr id="33" name="Metin kutusu 32"/>
          <p:cNvSpPr txBox="1"/>
          <p:nvPr/>
        </p:nvSpPr>
        <p:spPr>
          <a:xfrm>
            <a:off x="275471" y="365119"/>
            <a:ext cx="5210929" cy="584775"/>
          </a:xfrm>
          <a:prstGeom prst="rect">
            <a:avLst/>
          </a:prstGeom>
          <a:noFill/>
        </p:spPr>
        <p:txBody>
          <a:bodyPr wrap="square" rtlCol="0">
            <a:spAutoFit/>
          </a:bodyPr>
          <a:lstStyle/>
          <a:p>
            <a:r>
              <a:rPr lang="tr-TR" sz="3200" b="1" dirty="0" err="1" smtClean="0">
                <a:latin typeface="Adobe Caslon Pro Bold" panose="0205070206050A020403" pitchFamily="18" charset="-94"/>
              </a:rPr>
              <a:t>Çoğafı</a:t>
            </a:r>
            <a:r>
              <a:rPr lang="tr-TR" sz="3200" b="1" dirty="0" smtClean="0">
                <a:latin typeface="Adobe Caslon Pro Bold" panose="0205070206050A020403" pitchFamily="18" charset="-94"/>
              </a:rPr>
              <a:t> Konum</a:t>
            </a:r>
            <a:endParaRPr lang="tr-TR" sz="3200" b="1" dirty="0">
              <a:latin typeface="Adobe Caslon Pro Bold" panose="0205070206050A020403" pitchFamily="18" charset="-94"/>
            </a:endParaRPr>
          </a:p>
        </p:txBody>
      </p:sp>
      <p:sp>
        <p:nvSpPr>
          <p:cNvPr id="34" name="Metin kutusu 33"/>
          <p:cNvSpPr txBox="1"/>
          <p:nvPr/>
        </p:nvSpPr>
        <p:spPr>
          <a:xfrm>
            <a:off x="275472" y="1145810"/>
            <a:ext cx="4143898" cy="1200329"/>
          </a:xfrm>
          <a:prstGeom prst="rect">
            <a:avLst/>
          </a:prstGeom>
          <a:noFill/>
        </p:spPr>
        <p:txBody>
          <a:bodyPr wrap="square" rtlCol="0">
            <a:spAutoFit/>
          </a:bodyPr>
          <a:lstStyle/>
          <a:p>
            <a:r>
              <a:rPr lang="tr-TR" sz="2400" dirty="0" smtClean="0"/>
              <a:t>Orta </a:t>
            </a:r>
            <a:r>
              <a:rPr lang="tr-TR" sz="2400" dirty="0" err="1" smtClean="0"/>
              <a:t>Asyanın</a:t>
            </a:r>
            <a:r>
              <a:rPr lang="tr-TR" sz="2400" dirty="0" smtClean="0"/>
              <a:t> en küçük </a:t>
            </a:r>
            <a:r>
              <a:rPr lang="tr-TR" sz="2400" dirty="0"/>
              <a:t>ü</a:t>
            </a:r>
            <a:r>
              <a:rPr lang="tr-TR" sz="2400" dirty="0" smtClean="0"/>
              <a:t>lkesi </a:t>
            </a:r>
          </a:p>
          <a:p>
            <a:r>
              <a:rPr lang="tr-TR" sz="2400" dirty="0"/>
              <a:t> </a:t>
            </a:r>
            <a:r>
              <a:rPr lang="tr-TR" sz="2400" dirty="0" smtClean="0"/>
              <a:t>93% Dağlık</a:t>
            </a:r>
          </a:p>
          <a:p>
            <a:r>
              <a:rPr lang="tr-TR" sz="2400" dirty="0" smtClean="0"/>
              <a:t> 7% Arazi</a:t>
            </a:r>
            <a:endParaRPr lang="tr-TR" sz="2400" dirty="0"/>
          </a:p>
        </p:txBody>
      </p:sp>
      <p:sp>
        <p:nvSpPr>
          <p:cNvPr id="36" name="Metin kutusu 35"/>
          <p:cNvSpPr txBox="1"/>
          <p:nvPr/>
        </p:nvSpPr>
        <p:spPr>
          <a:xfrm>
            <a:off x="136135" y="4955786"/>
            <a:ext cx="3622760" cy="1815882"/>
          </a:xfrm>
          <a:prstGeom prst="rect">
            <a:avLst/>
          </a:prstGeom>
          <a:noFill/>
        </p:spPr>
        <p:txBody>
          <a:bodyPr wrap="square" rtlCol="0">
            <a:spAutoFit/>
          </a:bodyPr>
          <a:lstStyle/>
          <a:p>
            <a:r>
              <a:rPr lang="tr-TR" sz="2800" b="1" dirty="0" smtClean="0"/>
              <a:t>Kuzeyde:</a:t>
            </a:r>
            <a:r>
              <a:rPr lang="tr-TR" sz="2800" dirty="0" smtClean="0"/>
              <a:t> Kırgızistan</a:t>
            </a:r>
          </a:p>
          <a:p>
            <a:r>
              <a:rPr lang="tr-TR" sz="2800" b="1" dirty="0" smtClean="0"/>
              <a:t>Doğusunda</a:t>
            </a:r>
            <a:r>
              <a:rPr lang="tr-TR" sz="2800" dirty="0" smtClean="0"/>
              <a:t>: Çin</a:t>
            </a:r>
          </a:p>
          <a:p>
            <a:r>
              <a:rPr lang="tr-TR" sz="2800" b="1" dirty="0" smtClean="0"/>
              <a:t>Güneyinde</a:t>
            </a:r>
            <a:r>
              <a:rPr lang="tr-TR" sz="2800" dirty="0" smtClean="0"/>
              <a:t>: Afganistan</a:t>
            </a:r>
          </a:p>
          <a:p>
            <a:r>
              <a:rPr lang="tr-TR" sz="2800" b="1" dirty="0" smtClean="0"/>
              <a:t>Batısında</a:t>
            </a:r>
            <a:r>
              <a:rPr lang="tr-TR" sz="2800" dirty="0" smtClean="0"/>
              <a:t>: Özbekistan</a:t>
            </a:r>
            <a:endParaRPr lang="tr-TR" sz="2800" dirty="0"/>
          </a:p>
        </p:txBody>
      </p:sp>
    </p:spTree>
    <p:extLst>
      <p:ext uri="{BB962C8B-B14F-4D97-AF65-F5344CB8AC3E}">
        <p14:creationId xmlns:p14="http://schemas.microsoft.com/office/powerpoint/2010/main" val="122416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317669" y="844062"/>
            <a:ext cx="5516834" cy="2426166"/>
          </a:xfrm>
        </p:spPr>
        <p:txBody>
          <a:bodyPr>
            <a:normAutofit/>
          </a:bodyPr>
          <a:lstStyle/>
          <a:p>
            <a:pPr>
              <a:buFont typeface="Wingdings" panose="05000000000000000000" pitchFamily="2" charset="2"/>
              <a:buChar char="q"/>
            </a:pPr>
            <a:r>
              <a:rPr lang="tr-TR" dirty="0" smtClean="0"/>
              <a:t>Tacikistan toprakları Asya'nın dağlık iç kesimlerinde yer alır ve sahip olduğu toprağın %93'ü dağdır. Toprakların yarısından fazlasının yüksekliği 3 000 metreden </a:t>
            </a:r>
            <a:r>
              <a:rPr lang="tr-TR" dirty="0" smtClean="0"/>
              <a:t>fazladır</a:t>
            </a:r>
          </a:p>
          <a:p>
            <a:pPr marL="0" indent="0">
              <a:buNone/>
            </a:pPr>
            <a:endParaRPr lang="tr-TR" dirty="0"/>
          </a:p>
        </p:txBody>
      </p:sp>
      <p:sp>
        <p:nvSpPr>
          <p:cNvPr id="10" name="Unvan 8"/>
          <p:cNvSpPr>
            <a:spLocks noGrp="1"/>
          </p:cNvSpPr>
          <p:nvPr>
            <p:ph type="body" sz="quarter" idx="3"/>
          </p:nvPr>
        </p:nvSpPr>
        <p:spPr>
          <a:xfrm>
            <a:off x="3745594" y="576774"/>
            <a:ext cx="4883785" cy="689318"/>
          </a:xfrm>
        </p:spPr>
        <p:txBody>
          <a:bodyPr/>
          <a:lstStyle/>
          <a:p>
            <a:pPr algn="ctr"/>
            <a:r>
              <a:rPr lang="tr-TR" sz="3200" dirty="0">
                <a:latin typeface="Adobe Caslon Pro Bold" panose="0205070206050A020403" pitchFamily="18" charset="-94"/>
              </a:rPr>
              <a:t>Doğal Kaynakları ve Çevre</a:t>
            </a:r>
          </a:p>
          <a:p>
            <a:pPr algn="ctr"/>
            <a:endParaRPr lang="tr-TR" dirty="0">
              <a:latin typeface="Adobe Caslon Pro Bold" panose="0205070206050A020403" pitchFamily="18" charset="-94"/>
            </a:endParaRPr>
          </a:p>
        </p:txBody>
      </p:sp>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565" y="1069144"/>
            <a:ext cx="5978769" cy="5500467"/>
          </a:xfrm>
          <a:prstGeom prst="rect">
            <a:avLst/>
          </a:prstGeom>
        </p:spPr>
      </p:pic>
      <p:sp>
        <p:nvSpPr>
          <p:cNvPr id="15" name="Metin kutusu 14"/>
          <p:cNvSpPr txBox="1"/>
          <p:nvPr/>
        </p:nvSpPr>
        <p:spPr>
          <a:xfrm>
            <a:off x="25694" y="3828598"/>
            <a:ext cx="5808809" cy="2677656"/>
          </a:xfrm>
          <a:prstGeom prst="rect">
            <a:avLst/>
          </a:prstGeom>
          <a:noFill/>
        </p:spPr>
        <p:txBody>
          <a:bodyPr wrap="square" rtlCol="0">
            <a:spAutoFit/>
          </a:bodyPr>
          <a:lstStyle/>
          <a:p>
            <a:pPr marL="457200" indent="-457200">
              <a:buFont typeface="Wingdings" panose="05000000000000000000" pitchFamily="2" charset="2"/>
              <a:buChar char="q"/>
            </a:pPr>
            <a:r>
              <a:rPr lang="tr-TR" sz="2800" dirty="0"/>
              <a:t>Dağlardan kaynak alan sular Sır Derya ve </a:t>
            </a:r>
            <a:r>
              <a:rPr lang="tr-TR" sz="2800" dirty="0" err="1"/>
              <a:t>Amu</a:t>
            </a:r>
            <a:r>
              <a:rPr lang="tr-TR" sz="2800" dirty="0"/>
              <a:t> Derya nehirlerinin kollarını meydana getirir. </a:t>
            </a:r>
            <a:r>
              <a:rPr lang="tr-TR" sz="2800" dirty="0" err="1"/>
              <a:t>Amu</a:t>
            </a:r>
            <a:r>
              <a:rPr lang="tr-TR" sz="2800" dirty="0"/>
              <a:t> Derya (Ceyhun), ülkenin güney sınırının büyük bölümünü çizmektedir. </a:t>
            </a:r>
            <a:endParaRPr lang="tr-TR" sz="2800" dirty="0"/>
          </a:p>
        </p:txBody>
      </p:sp>
    </p:spTree>
    <p:extLst>
      <p:ext uri="{BB962C8B-B14F-4D97-AF65-F5344CB8AC3E}">
        <p14:creationId xmlns:p14="http://schemas.microsoft.com/office/powerpoint/2010/main" val="1231462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txBox="1">
            <a:spLocks/>
          </p:cNvSpPr>
          <p:nvPr/>
        </p:nvSpPr>
        <p:spPr>
          <a:xfrm>
            <a:off x="268183" y="3446064"/>
            <a:ext cx="5549704" cy="33064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tr-TR" sz="3000" dirty="0" smtClean="0"/>
              <a:t>Tacikistan’da </a:t>
            </a:r>
            <a:r>
              <a:rPr lang="tr-TR" sz="3000" dirty="0"/>
              <a:t>alüminyum, altın, </a:t>
            </a:r>
            <a:r>
              <a:rPr lang="tr-TR" sz="3000" dirty="0" smtClean="0"/>
              <a:t>   çinko</a:t>
            </a:r>
            <a:r>
              <a:rPr lang="tr-TR" sz="3000" dirty="0"/>
              <a:t>, kurşun ve bakır rezervleri mevcuttur. Ülkede yıllık 1 milyar feet3'lük doğalgaz üretimi bulunmaktadır. </a:t>
            </a:r>
          </a:p>
        </p:txBody>
      </p:sp>
      <p:sp>
        <p:nvSpPr>
          <p:cNvPr id="5" name="Metin kutusu 4"/>
          <p:cNvSpPr txBox="1"/>
          <p:nvPr/>
        </p:nvSpPr>
        <p:spPr>
          <a:xfrm>
            <a:off x="3277772" y="194687"/>
            <a:ext cx="5219114" cy="584775"/>
          </a:xfrm>
          <a:prstGeom prst="rect">
            <a:avLst/>
          </a:prstGeom>
          <a:noFill/>
        </p:spPr>
        <p:txBody>
          <a:bodyPr wrap="square" rtlCol="0">
            <a:spAutoFit/>
          </a:bodyPr>
          <a:lstStyle/>
          <a:p>
            <a:r>
              <a:rPr lang="tr-TR" sz="3200" b="1" dirty="0">
                <a:latin typeface="Adobe Caslon Pro Bold" panose="0205070206050A020403" pitchFamily="18" charset="-94"/>
              </a:rPr>
              <a:t>Doğal Kaynakları ve Çevre</a:t>
            </a:r>
          </a:p>
        </p:txBody>
      </p:sp>
      <p:sp>
        <p:nvSpPr>
          <p:cNvPr id="6" name="Metin kutusu 5"/>
          <p:cNvSpPr txBox="1"/>
          <p:nvPr/>
        </p:nvSpPr>
        <p:spPr>
          <a:xfrm>
            <a:off x="112543" y="1012307"/>
            <a:ext cx="5549704" cy="1938992"/>
          </a:xfrm>
          <a:prstGeom prst="rect">
            <a:avLst/>
          </a:prstGeom>
          <a:noFill/>
        </p:spPr>
        <p:txBody>
          <a:bodyPr wrap="square" rtlCol="0">
            <a:spAutoFit/>
          </a:bodyPr>
          <a:lstStyle/>
          <a:p>
            <a:pPr marL="457200" indent="-457200">
              <a:buFont typeface="Wingdings" panose="05000000000000000000" pitchFamily="2" charset="2"/>
              <a:buChar char="q"/>
            </a:pPr>
            <a:r>
              <a:rPr lang="tr-TR" sz="3000" dirty="0"/>
              <a:t>Tacikistan'da sert karasal iklim hüküm </a:t>
            </a:r>
            <a:r>
              <a:rPr lang="tr-TR" sz="3000" dirty="0" smtClean="0"/>
              <a:t>sürer. Yazlar </a:t>
            </a:r>
            <a:r>
              <a:rPr lang="tr-TR" sz="3000" dirty="0"/>
              <a:t>çok sıcak ve kurak geçer. Yağış miktarı genelde düşüktür.</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526" y="1012307"/>
            <a:ext cx="5829268" cy="5557305"/>
          </a:xfrm>
          <a:prstGeom prst="rect">
            <a:avLst/>
          </a:prstGeom>
        </p:spPr>
      </p:pic>
    </p:spTree>
    <p:extLst>
      <p:ext uri="{BB962C8B-B14F-4D97-AF65-F5344CB8AC3E}">
        <p14:creationId xmlns:p14="http://schemas.microsoft.com/office/powerpoint/2010/main" val="123684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68922" y="182880"/>
            <a:ext cx="11347939" cy="1111981"/>
          </a:xfrm>
        </p:spPr>
        <p:txBody>
          <a:bodyPr>
            <a:normAutofit/>
          </a:bodyPr>
          <a:lstStyle/>
          <a:p>
            <a:pPr algn="ctr"/>
            <a:r>
              <a:rPr lang="tr-TR" sz="3200" spc="75" dirty="0" smtClean="0">
                <a:latin typeface="Adobe Caslon Pro Bold" panose="0205070206050A020403" pitchFamily="18" charset="-94"/>
              </a:rPr>
              <a:t>TACİKİSTAN</a:t>
            </a:r>
            <a:r>
              <a:rPr lang="tr-TR" sz="3200" spc="260" dirty="0" smtClean="0">
                <a:latin typeface="Adobe Caslon Pro Bold" panose="0205070206050A020403" pitchFamily="18" charset="-94"/>
              </a:rPr>
              <a:t> </a:t>
            </a:r>
            <a:r>
              <a:rPr lang="tr-TR" sz="3200" spc="80" dirty="0">
                <a:latin typeface="Adobe Caslon Pro Bold" panose="0205070206050A020403" pitchFamily="18" charset="-94"/>
              </a:rPr>
              <a:t>EKONOMİSİNDE</a:t>
            </a:r>
            <a:r>
              <a:rPr lang="tr-TR" sz="3200" spc="280" dirty="0">
                <a:latin typeface="Adobe Caslon Pro Bold" panose="0205070206050A020403" pitchFamily="18" charset="-94"/>
              </a:rPr>
              <a:t> </a:t>
            </a:r>
            <a:r>
              <a:rPr lang="tr-TR" sz="3200" spc="80" dirty="0">
                <a:latin typeface="Adobe Caslon Pro Bold" panose="0205070206050A020403" pitchFamily="18" charset="-94"/>
              </a:rPr>
              <a:t>SEKTÖRLERİN </a:t>
            </a:r>
            <a:r>
              <a:rPr lang="tr-TR" sz="3200" spc="-700" dirty="0">
                <a:latin typeface="Adobe Caslon Pro Bold" panose="0205070206050A020403" pitchFamily="18" charset="-94"/>
              </a:rPr>
              <a:t> </a:t>
            </a:r>
            <a:r>
              <a:rPr lang="tr-TR" sz="3200" spc="80" dirty="0">
                <a:latin typeface="Adobe Caslon Pro Bold" panose="0205070206050A020403" pitchFamily="18" charset="-94"/>
              </a:rPr>
              <a:t>AĞIRLIKLARI</a:t>
            </a:r>
            <a:endParaRPr lang="tr-TR" sz="3200" dirty="0">
              <a:latin typeface="Adobe Caslon Pro Bold" panose="0205070206050A020403" pitchFamily="18" charset="-94"/>
            </a:endParaRPr>
          </a:p>
        </p:txBody>
      </p:sp>
      <p:pic>
        <p:nvPicPr>
          <p:cNvPr id="7" name="İçerik Yer Tutucusu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345922" y="3375367"/>
            <a:ext cx="4235236" cy="3482633"/>
          </a:xfrm>
        </p:spPr>
      </p:pic>
      <p:sp>
        <p:nvSpPr>
          <p:cNvPr id="9" name="object 21"/>
          <p:cNvSpPr/>
          <p:nvPr/>
        </p:nvSpPr>
        <p:spPr>
          <a:xfrm>
            <a:off x="5214495" y="2089220"/>
            <a:ext cx="2498090" cy="1115221"/>
          </a:xfrm>
          <a:custGeom>
            <a:avLst/>
            <a:gdLst/>
            <a:ahLst/>
            <a:cxnLst/>
            <a:rect l="l" t="t" r="r" b="b"/>
            <a:pathLst>
              <a:path w="2498090" h="954404">
                <a:moveTo>
                  <a:pt x="2497835" y="0"/>
                </a:moveTo>
                <a:lnTo>
                  <a:pt x="0" y="0"/>
                </a:lnTo>
                <a:lnTo>
                  <a:pt x="0" y="619887"/>
                </a:lnTo>
                <a:lnTo>
                  <a:pt x="1129664" y="619887"/>
                </a:lnTo>
                <a:lnTo>
                  <a:pt x="1129664" y="715518"/>
                </a:lnTo>
                <a:lnTo>
                  <a:pt x="1010412" y="715518"/>
                </a:lnTo>
                <a:lnTo>
                  <a:pt x="1248917" y="954024"/>
                </a:lnTo>
                <a:lnTo>
                  <a:pt x="1487424" y="715518"/>
                </a:lnTo>
                <a:lnTo>
                  <a:pt x="1368170" y="715518"/>
                </a:lnTo>
                <a:lnTo>
                  <a:pt x="1368170" y="619887"/>
                </a:lnTo>
                <a:lnTo>
                  <a:pt x="2497835" y="619887"/>
                </a:lnTo>
                <a:lnTo>
                  <a:pt x="2497835" y="0"/>
                </a:lnTo>
                <a:close/>
              </a:path>
            </a:pathLst>
          </a:custGeom>
          <a:solidFill>
            <a:srgbClr val="006600"/>
          </a:solidFill>
        </p:spPr>
        <p:txBody>
          <a:bodyPr wrap="square" lIns="0" tIns="0" rIns="0" bIns="0" rtlCol="0"/>
          <a:lstStyle/>
          <a:p>
            <a:pPr algn="ctr"/>
            <a:r>
              <a:rPr lang="tr-TR" sz="2800" dirty="0" smtClean="0">
                <a:solidFill>
                  <a:schemeClr val="bg1"/>
                </a:solidFill>
              </a:rPr>
              <a:t>Tarım 23.7</a:t>
            </a:r>
            <a:endParaRPr sz="2800" dirty="0">
              <a:solidFill>
                <a:schemeClr val="bg1"/>
              </a:solidFill>
            </a:endParaRPr>
          </a:p>
        </p:txBody>
      </p:sp>
      <p:sp>
        <p:nvSpPr>
          <p:cNvPr id="15" name="object 15"/>
          <p:cNvSpPr txBox="1"/>
          <p:nvPr/>
        </p:nvSpPr>
        <p:spPr>
          <a:xfrm>
            <a:off x="867444" y="5209090"/>
            <a:ext cx="1869439" cy="320601"/>
          </a:xfrm>
          <a:prstGeom prst="rect">
            <a:avLst/>
          </a:prstGeom>
        </p:spPr>
        <p:txBody>
          <a:bodyPr vert="horz" wrap="square" lIns="0" tIns="12700" rIns="0" bIns="0" rtlCol="0">
            <a:spAutoFit/>
          </a:bodyPr>
          <a:lstStyle/>
          <a:p>
            <a:pPr marL="12700">
              <a:lnSpc>
                <a:spcPct val="100000"/>
              </a:lnSpc>
              <a:spcBef>
                <a:spcPts val="100"/>
              </a:spcBef>
            </a:pPr>
            <a:r>
              <a:rPr sz="2000" b="1" spc="-5" dirty="0" smtClean="0">
                <a:solidFill>
                  <a:srgbClr val="FFFFFF"/>
                </a:solidFill>
                <a:latin typeface="Georgia"/>
                <a:cs typeface="Georgia"/>
              </a:rPr>
              <a:t>Sanay</a:t>
            </a:r>
            <a:r>
              <a:rPr sz="2000" b="1" dirty="0" smtClean="0">
                <a:solidFill>
                  <a:srgbClr val="FFFFFF"/>
                </a:solidFill>
                <a:latin typeface="Georgia"/>
                <a:cs typeface="Georgia"/>
              </a:rPr>
              <a:t>9.74</a:t>
            </a:r>
            <a:r>
              <a:rPr sz="2000" b="1" dirty="0">
                <a:solidFill>
                  <a:srgbClr val="FFFFFF"/>
                </a:solidFill>
                <a:latin typeface="Georgia"/>
                <a:cs typeface="Georgia"/>
              </a:rPr>
              <a:t>%</a:t>
            </a:r>
            <a:endParaRPr sz="2000" dirty="0">
              <a:latin typeface="Georgia"/>
              <a:cs typeface="Georgia"/>
            </a:endParaRPr>
          </a:p>
        </p:txBody>
      </p:sp>
      <p:sp>
        <p:nvSpPr>
          <p:cNvPr id="17" name="object 21"/>
          <p:cNvSpPr/>
          <p:nvPr/>
        </p:nvSpPr>
        <p:spPr>
          <a:xfrm>
            <a:off x="867444" y="928914"/>
            <a:ext cx="2498090" cy="1089662"/>
          </a:xfrm>
          <a:custGeom>
            <a:avLst/>
            <a:gdLst/>
            <a:ahLst/>
            <a:cxnLst/>
            <a:rect l="l" t="t" r="r" b="b"/>
            <a:pathLst>
              <a:path w="2498090" h="954404">
                <a:moveTo>
                  <a:pt x="2497835" y="0"/>
                </a:moveTo>
                <a:lnTo>
                  <a:pt x="0" y="0"/>
                </a:lnTo>
                <a:lnTo>
                  <a:pt x="0" y="619887"/>
                </a:lnTo>
                <a:lnTo>
                  <a:pt x="1129664" y="619887"/>
                </a:lnTo>
                <a:lnTo>
                  <a:pt x="1129664" y="715518"/>
                </a:lnTo>
                <a:lnTo>
                  <a:pt x="1010412" y="715518"/>
                </a:lnTo>
                <a:lnTo>
                  <a:pt x="1248917" y="954024"/>
                </a:lnTo>
                <a:lnTo>
                  <a:pt x="1487424" y="715518"/>
                </a:lnTo>
                <a:lnTo>
                  <a:pt x="1368170" y="715518"/>
                </a:lnTo>
                <a:lnTo>
                  <a:pt x="1368170" y="619887"/>
                </a:lnTo>
                <a:lnTo>
                  <a:pt x="2497835" y="619887"/>
                </a:lnTo>
                <a:lnTo>
                  <a:pt x="2497835" y="0"/>
                </a:lnTo>
                <a:close/>
              </a:path>
            </a:pathLst>
          </a:custGeom>
          <a:solidFill>
            <a:srgbClr val="006600"/>
          </a:solidFill>
        </p:spPr>
        <p:txBody>
          <a:bodyPr wrap="square" lIns="0" tIns="0" rIns="0" bIns="0" rtlCol="0"/>
          <a:lstStyle/>
          <a:p>
            <a:pPr algn="ctr"/>
            <a:r>
              <a:rPr lang="tr-TR" sz="2800" dirty="0" smtClean="0">
                <a:solidFill>
                  <a:schemeClr val="bg1"/>
                </a:solidFill>
              </a:rPr>
              <a:t>Sanayi</a:t>
            </a:r>
            <a:r>
              <a:rPr lang="tr-TR" sz="3200" dirty="0" smtClean="0">
                <a:solidFill>
                  <a:schemeClr val="bg1"/>
                </a:solidFill>
              </a:rPr>
              <a:t> </a:t>
            </a:r>
            <a:r>
              <a:rPr lang="tr-TR" sz="2800" dirty="0" smtClean="0">
                <a:solidFill>
                  <a:schemeClr val="bg1"/>
                </a:solidFill>
              </a:rPr>
              <a:t>32.8</a:t>
            </a:r>
          </a:p>
        </p:txBody>
      </p:sp>
      <p:pic>
        <p:nvPicPr>
          <p:cNvPr id="18" name="object 11"/>
          <p:cNvPicPr>
            <a:picLocks noGrp="1"/>
          </p:cNvPicPr>
          <p:nvPr>
            <p:ph sz="half" idx="2"/>
          </p:nvPr>
        </p:nvPicPr>
        <p:blipFill>
          <a:blip r:embed="rId3" cstate="print"/>
          <a:stretch>
            <a:fillRect/>
          </a:stretch>
        </p:blipFill>
        <p:spPr>
          <a:xfrm>
            <a:off x="113544" y="2089221"/>
            <a:ext cx="4232378" cy="4106830"/>
          </a:xfrm>
          <a:prstGeom prst="rect">
            <a:avLst/>
          </a:prstGeom>
        </p:spPr>
      </p:pic>
      <p:sp>
        <p:nvSpPr>
          <p:cNvPr id="19" name="object 21"/>
          <p:cNvSpPr/>
          <p:nvPr/>
        </p:nvSpPr>
        <p:spPr>
          <a:xfrm>
            <a:off x="9100947" y="928915"/>
            <a:ext cx="2498090" cy="1089662"/>
          </a:xfrm>
          <a:custGeom>
            <a:avLst/>
            <a:gdLst/>
            <a:ahLst/>
            <a:cxnLst/>
            <a:rect l="l" t="t" r="r" b="b"/>
            <a:pathLst>
              <a:path w="2498090" h="954404">
                <a:moveTo>
                  <a:pt x="2497835" y="0"/>
                </a:moveTo>
                <a:lnTo>
                  <a:pt x="0" y="0"/>
                </a:lnTo>
                <a:lnTo>
                  <a:pt x="0" y="619887"/>
                </a:lnTo>
                <a:lnTo>
                  <a:pt x="1129664" y="619887"/>
                </a:lnTo>
                <a:lnTo>
                  <a:pt x="1129664" y="715518"/>
                </a:lnTo>
                <a:lnTo>
                  <a:pt x="1010412" y="715518"/>
                </a:lnTo>
                <a:lnTo>
                  <a:pt x="1248917" y="954024"/>
                </a:lnTo>
                <a:lnTo>
                  <a:pt x="1487424" y="715518"/>
                </a:lnTo>
                <a:lnTo>
                  <a:pt x="1368170" y="715518"/>
                </a:lnTo>
                <a:lnTo>
                  <a:pt x="1368170" y="619887"/>
                </a:lnTo>
                <a:lnTo>
                  <a:pt x="2497835" y="619887"/>
                </a:lnTo>
                <a:lnTo>
                  <a:pt x="2497835" y="0"/>
                </a:lnTo>
                <a:close/>
              </a:path>
            </a:pathLst>
          </a:custGeom>
          <a:solidFill>
            <a:srgbClr val="006600"/>
          </a:solidFill>
        </p:spPr>
        <p:txBody>
          <a:bodyPr wrap="square" lIns="0" tIns="0" rIns="0" bIns="0" rtlCol="0"/>
          <a:lstStyle/>
          <a:p>
            <a:pPr algn="ctr"/>
            <a:r>
              <a:rPr lang="tr-TR" sz="3200" dirty="0" smtClean="0">
                <a:solidFill>
                  <a:schemeClr val="bg1"/>
                </a:solidFill>
              </a:rPr>
              <a:t>Hizmetler35.2</a:t>
            </a:r>
            <a:endParaRPr sz="3200" dirty="0">
              <a:solidFill>
                <a:schemeClr val="bg1"/>
              </a:solidFill>
            </a:endParaRPr>
          </a:p>
        </p:txBody>
      </p:sp>
      <p:pic>
        <p:nvPicPr>
          <p:cNvPr id="26" name="object 12"/>
          <p:cNvPicPr/>
          <p:nvPr/>
        </p:nvPicPr>
        <p:blipFill>
          <a:blip r:embed="rId4" cstate="print"/>
          <a:stretch>
            <a:fillRect/>
          </a:stretch>
        </p:blipFill>
        <p:spPr>
          <a:xfrm>
            <a:off x="8578300" y="2018576"/>
            <a:ext cx="3793018" cy="4245623"/>
          </a:xfrm>
          <a:prstGeom prst="rect">
            <a:avLst/>
          </a:prstGeom>
        </p:spPr>
      </p:pic>
    </p:spTree>
    <p:extLst>
      <p:ext uri="{BB962C8B-B14F-4D97-AF65-F5344CB8AC3E}">
        <p14:creationId xmlns:p14="http://schemas.microsoft.com/office/powerpoint/2010/main" val="2584197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798321"/>
            <a:ext cx="10515600" cy="577410"/>
          </a:xfrm>
        </p:spPr>
        <p:txBody>
          <a:bodyPr>
            <a:noAutofit/>
          </a:bodyPr>
          <a:lstStyle/>
          <a:p>
            <a:pPr algn="ctr"/>
            <a:r>
              <a:rPr lang="tr-TR" sz="3600" dirty="0">
                <a:latin typeface="Adobe Garamond Pro Bold" panose="02020702060506020403" pitchFamily="18" charset="-94"/>
              </a:rPr>
              <a:t>Genel Ekonomik Görünüm</a:t>
            </a:r>
            <a:br>
              <a:rPr lang="tr-TR" sz="3600" dirty="0">
                <a:latin typeface="Adobe Garamond Pro Bold" panose="02020702060506020403" pitchFamily="18" charset="-94"/>
              </a:rPr>
            </a:br>
            <a:endParaRPr lang="tr-TR" sz="3600" dirty="0">
              <a:latin typeface="Adobe Garamond Pro Bold" panose="02020702060506020403" pitchFamily="18" charset="-94"/>
            </a:endParaRPr>
          </a:p>
        </p:txBody>
      </p:sp>
      <p:pic>
        <p:nvPicPr>
          <p:cNvPr id="5" name="İçerik Yer Tutucusu 4"/>
          <p:cNvPicPr>
            <a:picLocks noGrp="1" noChangeAspect="1"/>
          </p:cNvPicPr>
          <p:nvPr>
            <p:ph sz="half" idx="1"/>
          </p:nvPr>
        </p:nvPicPr>
        <p:blipFill>
          <a:blip r:embed="rId2"/>
          <a:stretch>
            <a:fillRect/>
          </a:stretch>
        </p:blipFill>
        <p:spPr>
          <a:xfrm>
            <a:off x="838200" y="2119086"/>
            <a:ext cx="10515600" cy="4397829"/>
          </a:xfrm>
          <a:prstGeom prst="rect">
            <a:avLst/>
          </a:prstGeom>
        </p:spPr>
      </p:pic>
      <p:sp>
        <p:nvSpPr>
          <p:cNvPr id="6" name="Dikdörtgen 5"/>
          <p:cNvSpPr/>
          <p:nvPr/>
        </p:nvSpPr>
        <p:spPr>
          <a:xfrm>
            <a:off x="838200" y="1595866"/>
            <a:ext cx="5170714" cy="523220"/>
          </a:xfrm>
          <a:prstGeom prst="rect">
            <a:avLst/>
          </a:prstGeom>
        </p:spPr>
        <p:txBody>
          <a:bodyPr wrap="square">
            <a:spAutoFit/>
          </a:bodyPr>
          <a:lstStyle/>
          <a:p>
            <a:pPr marL="12700">
              <a:lnSpc>
                <a:spcPct val="100000"/>
              </a:lnSpc>
            </a:pPr>
            <a:r>
              <a:rPr lang="tr-TR" sz="2800" b="1" spc="-5" dirty="0">
                <a:latin typeface="Adobe Caslon Pro Bold" panose="0205070206050A020403" pitchFamily="18" charset="-94"/>
                <a:cs typeface="Calibri"/>
              </a:rPr>
              <a:t>Temel</a:t>
            </a:r>
            <a:r>
              <a:rPr lang="tr-TR" sz="2800" b="1" spc="-20" dirty="0">
                <a:latin typeface="Adobe Caslon Pro Bold" panose="0205070206050A020403" pitchFamily="18" charset="-94"/>
                <a:cs typeface="Calibri"/>
              </a:rPr>
              <a:t> </a:t>
            </a:r>
            <a:r>
              <a:rPr lang="tr-TR" sz="2800" b="1" dirty="0">
                <a:latin typeface="Adobe Caslon Pro Bold" panose="0205070206050A020403" pitchFamily="18" charset="-94"/>
                <a:cs typeface="Calibri"/>
              </a:rPr>
              <a:t>Ekonomik</a:t>
            </a:r>
            <a:r>
              <a:rPr lang="tr-TR" sz="2800" b="1" spc="-25" dirty="0">
                <a:latin typeface="Adobe Caslon Pro Bold" panose="0205070206050A020403" pitchFamily="18" charset="-94"/>
                <a:cs typeface="Calibri"/>
              </a:rPr>
              <a:t> </a:t>
            </a:r>
            <a:r>
              <a:rPr lang="tr-TR" sz="2800" b="1" spc="-5" dirty="0">
                <a:latin typeface="Adobe Caslon Pro Bold" panose="0205070206050A020403" pitchFamily="18" charset="-94"/>
                <a:cs typeface="Calibri"/>
              </a:rPr>
              <a:t>Göstergeler</a:t>
            </a:r>
            <a:endParaRPr lang="tr-TR" sz="2800" dirty="0">
              <a:latin typeface="Adobe Caslon Pro Bold" panose="0205070206050A020403" pitchFamily="18" charset="-94"/>
              <a:cs typeface="Calibri"/>
            </a:endParaRPr>
          </a:p>
        </p:txBody>
      </p:sp>
    </p:spTree>
    <p:extLst>
      <p:ext uri="{BB962C8B-B14F-4D97-AF65-F5344CB8AC3E}">
        <p14:creationId xmlns:p14="http://schemas.microsoft.com/office/powerpoint/2010/main" val="845856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24449"/>
            <a:ext cx="10515600" cy="689952"/>
          </a:xfrm>
        </p:spPr>
        <p:txBody>
          <a:bodyPr>
            <a:normAutofit/>
          </a:bodyPr>
          <a:lstStyle/>
          <a:p>
            <a:pPr algn="ctr"/>
            <a:r>
              <a:rPr lang="tr-TR" sz="4000" dirty="0" smtClean="0">
                <a:latin typeface="Adobe Caslon Pro Bold" panose="0205070206050A020403" pitchFamily="18" charset="-94"/>
              </a:rPr>
              <a:t>Dış Ticaret</a:t>
            </a:r>
            <a:endParaRPr lang="tr-TR" sz="4000" dirty="0">
              <a:latin typeface="Adobe Caslon Pro Bold" panose="0205070206050A020403" pitchFamily="18" charset="-94"/>
            </a:endParaRP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773723"/>
            <a:ext cx="10515600" cy="5978769"/>
          </a:xfrm>
          <a:prstGeom prst="rect">
            <a:avLst/>
          </a:prstGeom>
        </p:spPr>
      </p:pic>
    </p:spTree>
    <p:extLst>
      <p:ext uri="{BB962C8B-B14F-4D97-AF65-F5344CB8AC3E}">
        <p14:creationId xmlns:p14="http://schemas.microsoft.com/office/powerpoint/2010/main" val="3763630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962</Words>
  <Application>Microsoft Office PowerPoint</Application>
  <PresentationFormat>Geniş ekran</PresentationFormat>
  <Paragraphs>138</Paragraphs>
  <Slides>34</Slides>
  <Notes>1</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34</vt:i4>
      </vt:variant>
    </vt:vector>
  </HeadingPairs>
  <TitlesOfParts>
    <vt:vector size="47" baseType="lpstr">
      <vt:lpstr>Adobe Gothic Std B</vt:lpstr>
      <vt:lpstr>Adobe Caslon Pro Bold</vt:lpstr>
      <vt:lpstr>Adobe Garamond Pro Bold</vt:lpstr>
      <vt:lpstr>Arial</vt:lpstr>
      <vt:lpstr>Calibri</vt:lpstr>
      <vt:lpstr>Calibri Light</vt:lpstr>
      <vt:lpstr>Cambria</vt:lpstr>
      <vt:lpstr>Georgia</vt:lpstr>
      <vt:lpstr>Microsoft Sans Serif</vt:lpstr>
      <vt:lpstr>Palatino Linotype</vt:lpstr>
      <vt:lpstr>Times New Roman</vt:lpstr>
      <vt:lpstr>Wingdings</vt:lpstr>
      <vt:lpstr>Office Teması</vt:lpstr>
      <vt:lpstr>PowerPoint Sunusu</vt:lpstr>
      <vt:lpstr>PowerPoint Sunusu</vt:lpstr>
      <vt:lpstr>GENEL BİLGİLER</vt:lpstr>
      <vt:lpstr>PowerPoint Sunusu</vt:lpstr>
      <vt:lpstr>PowerPoint Sunusu</vt:lpstr>
      <vt:lpstr>PowerPoint Sunusu</vt:lpstr>
      <vt:lpstr>TACİKİSTAN EKONOMİSİNDE SEKTÖRLERİN  AĞIRLIKLARI</vt:lpstr>
      <vt:lpstr>Genel Ekonomik Görünüm </vt:lpstr>
      <vt:lpstr>Dış Ticaret</vt:lpstr>
      <vt:lpstr>İthalat</vt:lpstr>
      <vt:lpstr>İhracat</vt:lpstr>
      <vt:lpstr>Başlıca Ülkeler İtibarı ile Dış Ticaret </vt:lpstr>
      <vt:lpstr>Başlıca Ülkeler İtibarı ile Dış Ticaret </vt:lpstr>
      <vt:lpstr>  Türkiye ile Tacikistan arasında imzalanan başlıca anlaşmalar; Ticaret ve Ekonomik İşbirliği Anlaşması (1993), Yatırımların Karşılıklı Teşviki ve Korunması Anlaşması (1996), Gelir Üzerinden Alınan Vergilerde Çifte Vergilendirmeyi Önleme Anlaşmasıdır (1996).  Türkiye Cumhuriyeti Dışişleri Bakanlığı ile Tacikistan Cumhuriyeti Dışişleri Bakanlığı Arasında, 2017-2020 Yıllarını Kapsayan İşbirliği Planı” imzalanmıştır  18 aralık 2012 “Türkiye Cumhuriyeti ile Tacikistan Cumhuriyeti arasında İşbirliği Konseyi Kurulmasına İlişkin Ortak Açıklama” imzalanmıştır.     </vt:lpstr>
      <vt:lpstr>Tacikistan ile Türkiye  arasında yapılan ticari anlaşmalar </vt:lpstr>
      <vt:lpstr>Türkiye’nin Tacikistan ile Ticareti </vt:lpstr>
      <vt:lpstr>Türkiye’nin Tacikistan’a İhracatında Başlıca Ürünler</vt:lpstr>
      <vt:lpstr>Türkiye’nin Tacikistan’dan İthalatında Başlıca Ürünler</vt:lpstr>
      <vt:lpstr>Doğrudan Yabancı Yatırımlar </vt:lpstr>
      <vt:lpstr>Doğrudan Yabancı Yatırımlar </vt:lpstr>
      <vt:lpstr>Yatırımcıya Garantiler</vt:lpstr>
      <vt:lpstr>Yatırım İçin Potansiyel Sektörler Tarım </vt:lpstr>
      <vt:lpstr>Yatırım İçin Potansiyel Sektörler Tarım </vt:lpstr>
      <vt:lpstr>Yatırım İçin Potansiyel Sektörleri Mineraller ve Madencilik</vt:lpstr>
      <vt:lpstr>Yatırım İçin Potansiyel Sektörleri</vt:lpstr>
      <vt:lpstr>PowerPoint Sunusu</vt:lpstr>
      <vt:lpstr> Talco</vt:lpstr>
      <vt:lpstr>Kömür</vt:lpstr>
      <vt:lpstr>Kömür</vt:lpstr>
      <vt:lpstr>Kömür Madenleri Muhtemel rezervlerin 4.3 milyar ton olduğu ve son yıllarda  üretimi 0.2 milyon ton olan kömür işletim alanında bolca  gelişim potansiyeli mevcuttur.</vt:lpstr>
      <vt:lpstr>Yatırım İçin Potansiyel Sektörleri Enerji</vt:lpstr>
      <vt:lpstr>Zeravşan Nehri üzerindeki  hidroelektrik sistemi</vt:lpstr>
      <vt:lpstr>PowerPoint Sunusu</vt:lpstr>
      <vt:lpstr>Dikkatiniz İçin Teşekkür Ederim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Cello</dc:creator>
  <cp:lastModifiedBy>Cello</cp:lastModifiedBy>
  <cp:revision>63</cp:revision>
  <dcterms:created xsi:type="dcterms:W3CDTF">2022-06-23T12:36:43Z</dcterms:created>
  <dcterms:modified xsi:type="dcterms:W3CDTF">2022-06-24T11:04:39Z</dcterms:modified>
</cp:coreProperties>
</file>