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Arimo" panose="020B0604020202020204" charset="0"/>
      <p:regular r:id="rId32"/>
    </p:embeddedFont>
    <p:embeddedFont>
      <p:font typeface="Arimo Bold" panose="020B0604020202020204" charset="0"/>
      <p:regular r:id="rId33"/>
    </p:embeddedFont>
    <p:embeddedFont>
      <p:font typeface="Calibri" panose="020F0502020204030204" pitchFamily="34" charset="0"/>
      <p:regular r:id="rId34"/>
      <p:bold r:id="rId35"/>
      <p:italic r:id="rId36"/>
      <p:boldItalic r:id="rId37"/>
    </p:embeddedFont>
    <p:embeddedFont>
      <p:font typeface="HK Grotesk Bold" panose="020B0604020202020204" charset="-94"/>
      <p:regular r:id="rId38"/>
    </p:embeddedFont>
    <p:embeddedFont>
      <p:font typeface="HK Grotesk Medium" panose="020B0604020202020204" charset="-94"/>
      <p:regular r:id="rId39"/>
    </p:embeddedFont>
    <p:embeddedFont>
      <p:font typeface="Pragmatica" panose="020B0604020202020204" charset="0"/>
      <p:regular r:id="rId40"/>
    </p:embeddedFont>
    <p:embeddedFont>
      <p:font typeface="Pragmatica Bold" panose="020B0604020202020204" charset="0"/>
      <p:regular r:id="rId41"/>
    </p:embeddedFont>
    <p:embeddedFont>
      <p:font typeface="Pragmatica Condensed" panose="020B0604020202020204" charset="0"/>
      <p:regular r:id="rId42"/>
    </p:embeddedFont>
    <p:embeddedFont>
      <p:font typeface="Pragmatica Condensed Bold" panose="020B0604020202020204" charset="0"/>
      <p:regular r:id="rId43"/>
    </p:embeddedFont>
    <p:embeddedFont>
      <p:font typeface="Pragmatica Condensed Italics"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7.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30.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55.pn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8.png"/><Relationship Id="rId5" Type="http://schemas.openxmlformats.org/officeDocument/2006/relationships/image" Target="../media/image53.png"/><Relationship Id="rId15" Type="http://schemas.openxmlformats.org/officeDocument/2006/relationships/image" Target="../media/image14.png"/><Relationship Id="rId10" Type="http://schemas.openxmlformats.org/officeDocument/2006/relationships/image" Target="../media/image7.svg"/><Relationship Id="rId4" Type="http://schemas.openxmlformats.org/officeDocument/2006/relationships/image" Target="../media/image52.jpeg"/><Relationship Id="rId9" Type="http://schemas.openxmlformats.org/officeDocument/2006/relationships/image" Target="../media/image6.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598912">
            <a:off x="-9563247" y="-6430065"/>
            <a:ext cx="18082075" cy="18082075"/>
          </a:xfrm>
          <a:prstGeom prst="rect">
            <a:avLst/>
          </a:prstGeom>
        </p:spPr>
      </p:pic>
      <p:pic>
        <p:nvPicPr>
          <p:cNvPr id="3" name="Picture 3"/>
          <p:cNvPicPr>
            <a:picLocks noChangeAspect="1"/>
          </p:cNvPicPr>
          <p:nvPr/>
        </p:nvPicPr>
        <p:blipFill>
          <a:blip r:embed="rId4">
            <a:alphaModFix amt="1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r="624"/>
          <a:stretch>
            <a:fillRect/>
          </a:stretch>
        </p:blipFill>
        <p:spPr>
          <a:xfrm>
            <a:off x="-19922341" y="-3425070"/>
            <a:ext cx="32999238" cy="5857972"/>
          </a:xfrm>
          <a:prstGeom prst="rect">
            <a:avLst/>
          </a:prstGeom>
        </p:spPr>
      </p:pic>
      <p:grpSp>
        <p:nvGrpSpPr>
          <p:cNvPr id="4" name="Group 4"/>
          <p:cNvGrpSpPr>
            <a:grpSpLocks noChangeAspect="1"/>
          </p:cNvGrpSpPr>
          <p:nvPr/>
        </p:nvGrpSpPr>
        <p:grpSpPr>
          <a:xfrm>
            <a:off x="6711065" y="-28575"/>
            <a:ext cx="15103764" cy="10287000"/>
            <a:chOff x="0" y="0"/>
            <a:chExt cx="5475623" cy="3729384"/>
          </a:xfrm>
        </p:grpSpPr>
        <p:sp>
          <p:nvSpPr>
            <p:cNvPr id="5" name="Freeform 5"/>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FF5227"/>
            </a:solidFill>
          </p:spPr>
        </p:sp>
        <p:sp>
          <p:nvSpPr>
            <p:cNvPr id="6" name="Freeform 6"/>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6"/>
              <a:stretch>
                <a:fillRect r="-2163"/>
              </a:stretch>
            </a:blipFill>
          </p:spPr>
        </p:sp>
      </p:grpSp>
      <p:grpSp>
        <p:nvGrpSpPr>
          <p:cNvPr id="7" name="Group 7"/>
          <p:cNvGrpSpPr/>
          <p:nvPr/>
        </p:nvGrpSpPr>
        <p:grpSpPr>
          <a:xfrm>
            <a:off x="-274604" y="9172575"/>
            <a:ext cx="18562604" cy="1192402"/>
            <a:chOff x="0" y="0"/>
            <a:chExt cx="4888916" cy="314048"/>
          </a:xfrm>
        </p:grpSpPr>
        <p:sp>
          <p:nvSpPr>
            <p:cNvPr id="8" name="Freeform 8"/>
            <p:cNvSpPr/>
            <p:nvPr/>
          </p:nvSpPr>
          <p:spPr>
            <a:xfrm>
              <a:off x="0" y="0"/>
              <a:ext cx="4888916" cy="314048"/>
            </a:xfrm>
            <a:custGeom>
              <a:avLst/>
              <a:gdLst/>
              <a:ahLst/>
              <a:cxnLst/>
              <a:rect l="l" t="t" r="r" b="b"/>
              <a:pathLst>
                <a:path w="4888916" h="314048">
                  <a:moveTo>
                    <a:pt x="0" y="0"/>
                  </a:moveTo>
                  <a:lnTo>
                    <a:pt x="4888916" y="0"/>
                  </a:lnTo>
                  <a:lnTo>
                    <a:pt x="4888916" y="314048"/>
                  </a:lnTo>
                  <a:lnTo>
                    <a:pt x="0" y="314048"/>
                  </a:lnTo>
                  <a:close/>
                </a:path>
              </a:pathLst>
            </a:custGeom>
            <a:solidFill>
              <a:srgbClr val="FDFDFD"/>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grpSp>
        <p:nvGrpSpPr>
          <p:cNvPr id="10" name="Group 10"/>
          <p:cNvGrpSpPr/>
          <p:nvPr/>
        </p:nvGrpSpPr>
        <p:grpSpPr>
          <a:xfrm>
            <a:off x="2075447" y="384569"/>
            <a:ext cx="6587879" cy="2048333"/>
            <a:chOff x="0" y="0"/>
            <a:chExt cx="8783839" cy="2731111"/>
          </a:xfrm>
        </p:grpSpPr>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87488" y="794470"/>
              <a:ext cx="3600528" cy="1414026"/>
            </a:xfrm>
            <a:prstGeom prst="rect">
              <a:avLst/>
            </a:prstGeom>
          </p:spPr>
        </p:pic>
        <p:pic>
          <p:nvPicPr>
            <p:cNvPr id="12" name="Picture 12"/>
            <p:cNvPicPr>
              <a:picLocks noChangeAspect="1"/>
            </p:cNvPicPr>
            <p:nvPr/>
          </p:nvPicPr>
          <p:blipFill>
            <a:blip r:embed="rId9"/>
            <a:srcRect/>
            <a:stretch>
              <a:fillRect/>
            </a:stretch>
          </p:blipFill>
          <p:spPr>
            <a:xfrm>
              <a:off x="3548579" y="0"/>
              <a:ext cx="5235259" cy="2731111"/>
            </a:xfrm>
            <a:prstGeom prst="rect">
              <a:avLst/>
            </a:prstGeom>
          </p:spPr>
        </p:pic>
        <p:pic>
          <p:nvPicPr>
            <p:cNvPr id="13" name="Picture 13"/>
            <p:cNvPicPr>
              <a:picLocks noChangeAspect="1"/>
            </p:cNvPicPr>
            <p:nvPr/>
          </p:nvPicPr>
          <p:blipFill>
            <a:blip r:embed="rId10"/>
            <a:srcRect/>
            <a:stretch>
              <a:fillRect/>
            </a:stretch>
          </p:blipFill>
          <p:spPr>
            <a:xfrm>
              <a:off x="0" y="162334"/>
              <a:ext cx="2406443" cy="2406443"/>
            </a:xfrm>
            <a:prstGeom prst="rect">
              <a:avLst/>
            </a:prstGeom>
          </p:spPr>
        </p:pic>
      </p:grpSp>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34296" y="2910981"/>
            <a:ext cx="546779" cy="830878"/>
          </a:xfrm>
          <a:prstGeom prst="rect">
            <a:avLst/>
          </a:prstGeom>
        </p:spPr>
      </p:pic>
      <p:sp>
        <p:nvSpPr>
          <p:cNvPr id="15" name="TextBox 15"/>
          <p:cNvSpPr txBox="1"/>
          <p:nvPr/>
        </p:nvSpPr>
        <p:spPr>
          <a:xfrm>
            <a:off x="1237465" y="3063381"/>
            <a:ext cx="6812341" cy="835045"/>
          </a:xfrm>
          <a:prstGeom prst="rect">
            <a:avLst/>
          </a:prstGeom>
        </p:spPr>
        <p:txBody>
          <a:bodyPr lIns="0" tIns="0" rIns="0" bIns="0" rtlCol="0" anchor="t">
            <a:spAutoFit/>
          </a:bodyPr>
          <a:lstStyle/>
          <a:p>
            <a:pPr marL="0" lvl="0" indent="0" algn="l">
              <a:lnSpc>
                <a:spcPts val="6175"/>
              </a:lnSpc>
              <a:spcBef>
                <a:spcPct val="0"/>
              </a:spcBef>
            </a:pPr>
            <a:r>
              <a:rPr lang="en-US" sz="6500">
                <a:solidFill>
                  <a:srgbClr val="FFFFFF"/>
                </a:solidFill>
                <a:latin typeface="Pragmatica Bold"/>
              </a:rPr>
              <a:t>Türkmenistan</a:t>
            </a:r>
          </a:p>
        </p:txBody>
      </p:sp>
      <p:sp>
        <p:nvSpPr>
          <p:cNvPr id="16" name="TextBox 16"/>
          <p:cNvSpPr txBox="1"/>
          <p:nvPr/>
        </p:nvSpPr>
        <p:spPr>
          <a:xfrm>
            <a:off x="481921" y="4628675"/>
            <a:ext cx="6812341" cy="1661795"/>
          </a:xfrm>
          <a:prstGeom prst="rect">
            <a:avLst/>
          </a:prstGeom>
        </p:spPr>
        <p:txBody>
          <a:bodyPr lIns="0" tIns="0" rIns="0" bIns="0" rtlCol="0" anchor="t">
            <a:spAutoFit/>
          </a:bodyPr>
          <a:lstStyle/>
          <a:p>
            <a:pPr>
              <a:lnSpc>
                <a:spcPts val="4480"/>
              </a:lnSpc>
            </a:pPr>
            <a:r>
              <a:rPr lang="en-US" sz="3200">
                <a:solidFill>
                  <a:srgbClr val="EDECED"/>
                </a:solidFill>
                <a:latin typeface="Pragmatica"/>
              </a:rPr>
              <a:t>Bursa</a:t>
            </a:r>
          </a:p>
          <a:p>
            <a:pPr algn="just">
              <a:lnSpc>
                <a:spcPts val="4480"/>
              </a:lnSpc>
            </a:pPr>
            <a:r>
              <a:rPr lang="en-US" sz="3200">
                <a:solidFill>
                  <a:srgbClr val="EDECED"/>
                </a:solidFill>
                <a:latin typeface="Pragmatica"/>
              </a:rPr>
              <a:t>Genç Ticaret Köprüsü</a:t>
            </a:r>
          </a:p>
          <a:p>
            <a:pPr marL="0" lvl="0" indent="0" algn="l">
              <a:lnSpc>
                <a:spcPts val="4480"/>
              </a:lnSpc>
            </a:pPr>
            <a:r>
              <a:rPr lang="en-US" sz="3200">
                <a:solidFill>
                  <a:srgbClr val="EDECED"/>
                </a:solidFill>
                <a:latin typeface="Pragmatica"/>
              </a:rPr>
              <a:t>2. Ülke Sunum Yarışması</a:t>
            </a:r>
          </a:p>
        </p:txBody>
      </p:sp>
      <p:sp>
        <p:nvSpPr>
          <p:cNvPr id="17" name="TextBox 17"/>
          <p:cNvSpPr txBox="1"/>
          <p:nvPr/>
        </p:nvSpPr>
        <p:spPr>
          <a:xfrm>
            <a:off x="481921" y="7214395"/>
            <a:ext cx="6812341" cy="537845"/>
          </a:xfrm>
          <a:prstGeom prst="rect">
            <a:avLst/>
          </a:prstGeom>
        </p:spPr>
        <p:txBody>
          <a:bodyPr lIns="0" tIns="0" rIns="0" bIns="0" rtlCol="0" anchor="t">
            <a:spAutoFit/>
          </a:bodyPr>
          <a:lstStyle/>
          <a:p>
            <a:pPr marL="0" lvl="0" indent="0" algn="l">
              <a:lnSpc>
                <a:spcPts val="4480"/>
              </a:lnSpc>
            </a:pPr>
            <a:r>
              <a:rPr lang="en-US" sz="3200">
                <a:solidFill>
                  <a:srgbClr val="EDECED"/>
                </a:solidFill>
                <a:latin typeface="Pragmatica"/>
              </a:rPr>
              <a:t>Hazırlayan: </a:t>
            </a:r>
            <a:r>
              <a:rPr lang="en-US" sz="3200">
                <a:solidFill>
                  <a:srgbClr val="EDECED"/>
                </a:solidFill>
                <a:latin typeface="Pragmatica Bold"/>
              </a:rPr>
              <a:t>Suhrab BAHADIROV</a:t>
            </a:r>
          </a:p>
        </p:txBody>
      </p:sp>
      <p:grpSp>
        <p:nvGrpSpPr>
          <p:cNvPr id="18" name="Group 18"/>
          <p:cNvGrpSpPr/>
          <p:nvPr/>
        </p:nvGrpSpPr>
        <p:grpSpPr>
          <a:xfrm>
            <a:off x="5053169" y="9199373"/>
            <a:ext cx="8181661" cy="1106677"/>
            <a:chOff x="0" y="0"/>
            <a:chExt cx="10908882" cy="1475570"/>
          </a:xfrm>
        </p:grpSpPr>
        <p:pic>
          <p:nvPicPr>
            <p:cNvPr id="19" name="Picture 19"/>
            <p:cNvPicPr>
              <a:picLocks noChangeAspect="1"/>
            </p:cNvPicPr>
            <p:nvPr/>
          </p:nvPicPr>
          <p:blipFill>
            <a:blip r:embed="rId13"/>
            <a:srcRect/>
            <a:stretch>
              <a:fillRect/>
            </a:stretch>
          </p:blipFill>
          <p:spPr>
            <a:xfrm>
              <a:off x="6941082" y="0"/>
              <a:ext cx="3967800" cy="1475570"/>
            </a:xfrm>
            <a:prstGeom prst="rect">
              <a:avLst/>
            </a:prstGeom>
          </p:spPr>
        </p:pic>
        <p:pic>
          <p:nvPicPr>
            <p:cNvPr id="20" name="Picture 20"/>
            <p:cNvPicPr>
              <a:picLocks noChangeAspect="1"/>
            </p:cNvPicPr>
            <p:nvPr/>
          </p:nvPicPr>
          <p:blipFill>
            <a:blip r:embed="rId14"/>
            <a:srcRect t="18" b="18"/>
            <a:stretch>
              <a:fillRect/>
            </a:stretch>
          </p:blipFill>
          <p:spPr>
            <a:xfrm>
              <a:off x="0" y="90722"/>
              <a:ext cx="2886340" cy="1294125"/>
            </a:xfrm>
            <a:prstGeom prst="rect">
              <a:avLst/>
            </a:prstGeom>
          </p:spPr>
        </p:pic>
        <p:pic>
          <p:nvPicPr>
            <p:cNvPr id="21" name="Picture 21"/>
            <p:cNvPicPr>
              <a:picLocks noChangeAspect="1"/>
            </p:cNvPicPr>
            <p:nvPr/>
          </p:nvPicPr>
          <p:blipFill>
            <a:blip r:embed="rId15"/>
            <a:srcRect/>
            <a:stretch>
              <a:fillRect/>
            </a:stretch>
          </p:blipFill>
          <p:spPr>
            <a:xfrm>
              <a:off x="4272412" y="112162"/>
              <a:ext cx="1282598" cy="1251246"/>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2746708" y="-9331326"/>
            <a:ext cx="24126974" cy="241269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05082" flipH="1">
            <a:off x="6649989" y="-3692667"/>
            <a:ext cx="17174055" cy="21467569"/>
          </a:xfrm>
          <a:prstGeom prst="rect">
            <a:avLst/>
          </a:prstGeom>
        </p:spPr>
      </p:pic>
      <p:grpSp>
        <p:nvGrpSpPr>
          <p:cNvPr id="4" name="Group 4"/>
          <p:cNvGrpSpPr/>
          <p:nvPr/>
        </p:nvGrpSpPr>
        <p:grpSpPr>
          <a:xfrm>
            <a:off x="7315627" y="2732161"/>
            <a:ext cx="10153685" cy="7010991"/>
            <a:chOff x="0" y="0"/>
            <a:chExt cx="13538247" cy="9347988"/>
          </a:xfrm>
        </p:grpSpPr>
        <p:pic>
          <p:nvPicPr>
            <p:cNvPr id="5" name="Picture 5"/>
            <p:cNvPicPr>
              <a:picLocks noChangeAspect="1"/>
            </p:cNvPicPr>
            <p:nvPr/>
          </p:nvPicPr>
          <p:blipFill>
            <a:blip r:embed="rId6"/>
            <a:srcRect l="349" r="349"/>
            <a:stretch>
              <a:fillRect/>
            </a:stretch>
          </p:blipFill>
          <p:spPr>
            <a:xfrm>
              <a:off x="0" y="0"/>
              <a:ext cx="13538247" cy="9347988"/>
            </a:xfrm>
            <a:prstGeom prst="rect">
              <a:avLst/>
            </a:prstGeom>
          </p:spPr>
        </p:pic>
      </p:grpSp>
      <p:grpSp>
        <p:nvGrpSpPr>
          <p:cNvPr id="6" name="Group 6"/>
          <p:cNvGrpSpPr/>
          <p:nvPr/>
        </p:nvGrpSpPr>
        <p:grpSpPr>
          <a:xfrm>
            <a:off x="1028700" y="392672"/>
            <a:ext cx="7356628" cy="1860414"/>
            <a:chOff x="0" y="0"/>
            <a:chExt cx="9808837" cy="2480552"/>
          </a:xfrm>
        </p:grpSpPr>
        <p:sp>
          <p:nvSpPr>
            <p:cNvPr id="7" name="TextBox 7"/>
            <p:cNvSpPr txBox="1"/>
            <p:nvPr/>
          </p:nvSpPr>
          <p:spPr>
            <a:xfrm>
              <a:off x="0" y="1951469"/>
              <a:ext cx="9808837" cy="529083"/>
            </a:xfrm>
            <a:prstGeom prst="rect">
              <a:avLst/>
            </a:prstGeom>
          </p:spPr>
          <p:txBody>
            <a:bodyPr lIns="0" tIns="0" rIns="0" bIns="0" rtlCol="0" anchor="t">
              <a:spAutoFit/>
            </a:bodyPr>
            <a:lstStyle/>
            <a:p>
              <a:pPr marL="0" lvl="0" indent="0" algn="l">
                <a:lnSpc>
                  <a:spcPts val="3078"/>
                </a:lnSpc>
              </a:pPr>
              <a:r>
                <a:rPr lang="en-US" sz="2700">
                  <a:solidFill>
                    <a:srgbClr val="EDECED"/>
                  </a:solidFill>
                  <a:latin typeface="Pragmatica Condensed"/>
                </a:rPr>
                <a:t>Genel Durum</a:t>
              </a:r>
            </a:p>
          </p:txBody>
        </p:sp>
        <p:sp>
          <p:nvSpPr>
            <p:cNvPr id="8" name="TextBox 8"/>
            <p:cNvSpPr txBox="1"/>
            <p:nvPr/>
          </p:nvSpPr>
          <p:spPr>
            <a:xfrm>
              <a:off x="0" y="95250"/>
              <a:ext cx="9808837" cy="1197720"/>
            </a:xfrm>
            <a:prstGeom prst="rect">
              <a:avLst/>
            </a:prstGeom>
          </p:spPr>
          <p:txBody>
            <a:bodyPr lIns="0" tIns="0" rIns="0" bIns="0" rtlCol="0" anchor="t">
              <a:spAutoFit/>
            </a:bodyPr>
            <a:lstStyle/>
            <a:p>
              <a:pPr marL="0" lvl="0" indent="0" algn="l">
                <a:lnSpc>
                  <a:spcPts val="6724"/>
                </a:lnSpc>
                <a:spcBef>
                  <a:spcPct val="0"/>
                </a:spcBef>
              </a:pPr>
              <a:r>
                <a:rPr lang="en-US" sz="6404">
                  <a:solidFill>
                    <a:srgbClr val="EDECED"/>
                  </a:solidFill>
                  <a:latin typeface="Pragmatica Bold"/>
                </a:rPr>
                <a:t>3. DIŞ TİCARET </a:t>
              </a:r>
            </a:p>
          </p:txBody>
        </p:sp>
      </p:grpSp>
      <p:sp>
        <p:nvSpPr>
          <p:cNvPr id="9" name="TextBox 9"/>
          <p:cNvSpPr txBox="1"/>
          <p:nvPr/>
        </p:nvSpPr>
        <p:spPr>
          <a:xfrm>
            <a:off x="274578" y="3504759"/>
            <a:ext cx="6499192" cy="5800851"/>
          </a:xfrm>
          <a:prstGeom prst="rect">
            <a:avLst/>
          </a:prstGeom>
        </p:spPr>
        <p:txBody>
          <a:bodyPr lIns="0" tIns="0" rIns="0" bIns="0" rtlCol="0" anchor="t">
            <a:spAutoFit/>
          </a:bodyPr>
          <a:lstStyle/>
          <a:p>
            <a:pPr marL="604537" lvl="1" indent="-302269">
              <a:lnSpc>
                <a:spcPts val="3584"/>
              </a:lnSpc>
              <a:buFont typeface="Arial"/>
              <a:buChar char="•"/>
            </a:pPr>
            <a:r>
              <a:rPr lang="en-US" sz="2800">
                <a:solidFill>
                  <a:srgbClr val="FFFFFF"/>
                </a:solidFill>
                <a:latin typeface="Pragmatica Condensed"/>
              </a:rPr>
              <a:t>2021 yılında 9 milyar dolarlık </a:t>
            </a:r>
            <a:r>
              <a:rPr lang="en-US" sz="2800">
                <a:solidFill>
                  <a:srgbClr val="000000"/>
                </a:solidFill>
                <a:latin typeface="Pragmatica Condensed"/>
              </a:rPr>
              <a:t>ihracatla </a:t>
            </a:r>
            <a:r>
              <a:rPr lang="en-US" sz="2800">
                <a:solidFill>
                  <a:srgbClr val="FFFFFF"/>
                </a:solidFill>
                <a:latin typeface="Pragmatica Condensed"/>
              </a:rPr>
              <a:t>dünyada 96. sırada olan ülkenin ihracat yaptığı başlıca ülkeler </a:t>
            </a:r>
            <a:r>
              <a:rPr lang="en-US" sz="2800">
                <a:solidFill>
                  <a:srgbClr val="FFFFFF"/>
                </a:solidFill>
                <a:latin typeface="Pragmatica Condensed Bold"/>
              </a:rPr>
              <a:t>Çin, Türkiye, Özbekistan, Romanya ve Gürcistan</a:t>
            </a:r>
            <a:r>
              <a:rPr lang="en-US" sz="2800">
                <a:solidFill>
                  <a:srgbClr val="FFFFFF"/>
                </a:solidFill>
                <a:latin typeface="Pragmatica Condensed"/>
              </a:rPr>
              <a:t>’dır. Ülkenin ihracatında </a:t>
            </a:r>
            <a:r>
              <a:rPr lang="en-US" sz="2800" u="sng">
                <a:solidFill>
                  <a:srgbClr val="FFFFFF"/>
                </a:solidFill>
                <a:latin typeface="Pragmatica Condensed"/>
              </a:rPr>
              <a:t>Türkiye </a:t>
            </a:r>
            <a:r>
              <a:rPr lang="en-US" sz="2800">
                <a:solidFill>
                  <a:srgbClr val="FFFFFF"/>
                </a:solidFill>
                <a:latin typeface="Pragmatica Condensed"/>
              </a:rPr>
              <a:t>%8 pay ile 2. sıradadır.</a:t>
            </a:r>
          </a:p>
          <a:p>
            <a:pPr>
              <a:lnSpc>
                <a:spcPts val="3584"/>
              </a:lnSpc>
            </a:pPr>
            <a:endParaRPr lang="en-US" sz="2800">
              <a:solidFill>
                <a:srgbClr val="FFFFFF"/>
              </a:solidFill>
              <a:latin typeface="Pragmatica Condensed"/>
            </a:endParaRPr>
          </a:p>
          <a:p>
            <a:pPr marL="604537" lvl="1" indent="-302269">
              <a:lnSpc>
                <a:spcPts val="3584"/>
              </a:lnSpc>
              <a:buFont typeface="Arial"/>
              <a:buChar char="•"/>
            </a:pPr>
            <a:r>
              <a:rPr lang="en-US" sz="2800">
                <a:solidFill>
                  <a:srgbClr val="FFFFFF"/>
                </a:solidFill>
                <a:latin typeface="Pragmatica Condensed"/>
              </a:rPr>
              <a:t>2021 yılında 4 milyar dolarlık </a:t>
            </a:r>
            <a:r>
              <a:rPr lang="en-US" sz="2800">
                <a:solidFill>
                  <a:srgbClr val="000000"/>
                </a:solidFill>
                <a:latin typeface="Pragmatica Condensed"/>
              </a:rPr>
              <a:t>ithalatla </a:t>
            </a:r>
            <a:r>
              <a:rPr lang="en-US" sz="2800">
                <a:solidFill>
                  <a:srgbClr val="FFFFFF"/>
                </a:solidFill>
                <a:latin typeface="Pragmatica Condensed"/>
              </a:rPr>
              <a:t>dünyada 148. sırada olan ülkenin ithalat yaptığı başlıca ülkeler </a:t>
            </a:r>
            <a:r>
              <a:rPr lang="en-US" sz="2800">
                <a:solidFill>
                  <a:srgbClr val="FFFFFF"/>
                </a:solidFill>
                <a:latin typeface="Pragmatica Condensed Bold"/>
              </a:rPr>
              <a:t>Türkiye, Rusya, İtalya, Çin ve Almanya</a:t>
            </a:r>
            <a:r>
              <a:rPr lang="en-US" sz="2800">
                <a:solidFill>
                  <a:srgbClr val="FFFFFF"/>
                </a:solidFill>
                <a:latin typeface="Pragmatica Condensed"/>
              </a:rPr>
              <a:t>’dır. Ülkenin ithalatında </a:t>
            </a:r>
            <a:r>
              <a:rPr lang="en-US" sz="2800" u="sng">
                <a:solidFill>
                  <a:srgbClr val="FFFFFF"/>
                </a:solidFill>
                <a:latin typeface="Pragmatica Condensed"/>
              </a:rPr>
              <a:t>Türkiye </a:t>
            </a:r>
            <a:r>
              <a:rPr lang="en-US" sz="2800">
                <a:solidFill>
                  <a:srgbClr val="FFFFFF"/>
                </a:solidFill>
                <a:latin typeface="Pragmatica Condensed"/>
              </a:rPr>
              <a:t>%26 pay ile 1. sıradadır.</a:t>
            </a:r>
          </a:p>
          <a:p>
            <a:pPr algn="l">
              <a:lnSpc>
                <a:spcPts val="3584"/>
              </a:lnSpc>
            </a:pPr>
            <a:endParaRPr lang="en-US" sz="2800">
              <a:solidFill>
                <a:srgbClr val="FFFFFF"/>
              </a:solidFill>
              <a:latin typeface="Pragmatica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3940422" y="2934424"/>
            <a:ext cx="4715822" cy="5894777"/>
          </a:xfrm>
          <a:prstGeom prst="rect">
            <a:avLst/>
          </a:prstGeom>
        </p:spPr>
      </p:pic>
      <p:pic>
        <p:nvPicPr>
          <p:cNvPr id="3" name="Picture 3"/>
          <p:cNvPicPr>
            <a:picLocks noChangeAspect="1"/>
          </p:cNvPicPr>
          <p:nvPr/>
        </p:nvPicPr>
        <p:blipFill>
          <a:blip r:embed="rId4"/>
          <a:srcRect/>
          <a:stretch>
            <a:fillRect/>
          </a:stretch>
        </p:blipFill>
        <p:spPr>
          <a:xfrm>
            <a:off x="7841041" y="1906427"/>
            <a:ext cx="10225308" cy="6474145"/>
          </a:xfrm>
          <a:prstGeom prst="rect">
            <a:avLst/>
          </a:prstGeom>
        </p:spPr>
      </p:pic>
      <p:grpSp>
        <p:nvGrpSpPr>
          <p:cNvPr id="4" name="Group 4"/>
          <p:cNvGrpSpPr/>
          <p:nvPr/>
        </p:nvGrpSpPr>
        <p:grpSpPr>
          <a:xfrm>
            <a:off x="1834647" y="3288993"/>
            <a:ext cx="6006393" cy="3709014"/>
            <a:chOff x="0" y="0"/>
            <a:chExt cx="8008524" cy="4945352"/>
          </a:xfrm>
        </p:grpSpPr>
        <p:sp>
          <p:nvSpPr>
            <p:cNvPr id="5" name="TextBox 5"/>
            <p:cNvSpPr txBox="1"/>
            <p:nvPr/>
          </p:nvSpPr>
          <p:spPr>
            <a:xfrm>
              <a:off x="0" y="158750"/>
              <a:ext cx="8008524" cy="3515856"/>
            </a:xfrm>
            <a:prstGeom prst="rect">
              <a:avLst/>
            </a:prstGeom>
          </p:spPr>
          <p:txBody>
            <a:bodyPr lIns="0" tIns="0" rIns="0" bIns="0" rtlCol="0" anchor="t">
              <a:spAutoFit/>
            </a:bodyPr>
            <a:lstStyle/>
            <a:p>
              <a:pPr marL="0" lvl="0" indent="0" algn="l">
                <a:lnSpc>
                  <a:spcPts val="6879"/>
                </a:lnSpc>
              </a:pPr>
              <a:r>
                <a:rPr lang="en-US" sz="6254">
                  <a:solidFill>
                    <a:srgbClr val="000000"/>
                  </a:solidFill>
                  <a:latin typeface="Pragmatica Bold"/>
                </a:rPr>
                <a:t>Başlıca Ürünler İtibarı ile Dış Ticaret </a:t>
              </a:r>
            </a:p>
          </p:txBody>
        </p:sp>
        <p:sp>
          <p:nvSpPr>
            <p:cNvPr id="6" name="TextBox 6"/>
            <p:cNvSpPr txBox="1"/>
            <p:nvPr/>
          </p:nvSpPr>
          <p:spPr>
            <a:xfrm>
              <a:off x="0" y="4235762"/>
              <a:ext cx="8008524" cy="709590"/>
            </a:xfrm>
            <a:prstGeom prst="rect">
              <a:avLst/>
            </a:prstGeom>
          </p:spPr>
          <p:txBody>
            <a:bodyPr lIns="0" tIns="0" rIns="0" bIns="0" rtlCol="0" anchor="t">
              <a:spAutoFit/>
            </a:bodyPr>
            <a:lstStyle/>
            <a:p>
              <a:pPr marL="0" lvl="0" indent="0" algn="l">
                <a:lnSpc>
                  <a:spcPts val="4352"/>
                </a:lnSpc>
              </a:pPr>
              <a:r>
                <a:rPr lang="en-US" sz="3400">
                  <a:solidFill>
                    <a:srgbClr val="FF5227"/>
                  </a:solidFill>
                  <a:latin typeface="Pragmatica Condensed"/>
                </a:rPr>
                <a:t>İhracat</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3940422" y="2934424"/>
            <a:ext cx="4715822" cy="5894777"/>
          </a:xfrm>
          <a:prstGeom prst="rect">
            <a:avLst/>
          </a:prstGeom>
        </p:spPr>
      </p:pic>
      <p:pic>
        <p:nvPicPr>
          <p:cNvPr id="3" name="Picture 3"/>
          <p:cNvPicPr>
            <a:picLocks noChangeAspect="1"/>
          </p:cNvPicPr>
          <p:nvPr/>
        </p:nvPicPr>
        <p:blipFill>
          <a:blip r:embed="rId4"/>
          <a:srcRect/>
          <a:stretch>
            <a:fillRect/>
          </a:stretch>
        </p:blipFill>
        <p:spPr>
          <a:xfrm>
            <a:off x="7841041" y="1802115"/>
            <a:ext cx="10225308" cy="6682769"/>
          </a:xfrm>
          <a:prstGeom prst="rect">
            <a:avLst/>
          </a:prstGeom>
        </p:spPr>
      </p:pic>
      <p:grpSp>
        <p:nvGrpSpPr>
          <p:cNvPr id="4" name="Group 4"/>
          <p:cNvGrpSpPr/>
          <p:nvPr/>
        </p:nvGrpSpPr>
        <p:grpSpPr>
          <a:xfrm>
            <a:off x="1834647" y="3288993"/>
            <a:ext cx="6006393" cy="3709014"/>
            <a:chOff x="0" y="0"/>
            <a:chExt cx="8008524" cy="4945352"/>
          </a:xfrm>
        </p:grpSpPr>
        <p:sp>
          <p:nvSpPr>
            <p:cNvPr id="5" name="TextBox 5"/>
            <p:cNvSpPr txBox="1"/>
            <p:nvPr/>
          </p:nvSpPr>
          <p:spPr>
            <a:xfrm>
              <a:off x="0" y="158750"/>
              <a:ext cx="8008524" cy="3515856"/>
            </a:xfrm>
            <a:prstGeom prst="rect">
              <a:avLst/>
            </a:prstGeom>
          </p:spPr>
          <p:txBody>
            <a:bodyPr lIns="0" tIns="0" rIns="0" bIns="0" rtlCol="0" anchor="t">
              <a:spAutoFit/>
            </a:bodyPr>
            <a:lstStyle/>
            <a:p>
              <a:pPr marL="0" lvl="0" indent="0" algn="l">
                <a:lnSpc>
                  <a:spcPts val="6879"/>
                </a:lnSpc>
              </a:pPr>
              <a:r>
                <a:rPr lang="en-US" sz="6254">
                  <a:solidFill>
                    <a:srgbClr val="000000"/>
                  </a:solidFill>
                  <a:latin typeface="Pragmatica Bold"/>
                </a:rPr>
                <a:t>Başlıca Ürünler İtibarı ile Dış Ticaret </a:t>
              </a:r>
            </a:p>
          </p:txBody>
        </p:sp>
        <p:sp>
          <p:nvSpPr>
            <p:cNvPr id="6" name="TextBox 6"/>
            <p:cNvSpPr txBox="1"/>
            <p:nvPr/>
          </p:nvSpPr>
          <p:spPr>
            <a:xfrm>
              <a:off x="0" y="4235762"/>
              <a:ext cx="8008524" cy="709590"/>
            </a:xfrm>
            <a:prstGeom prst="rect">
              <a:avLst/>
            </a:prstGeom>
          </p:spPr>
          <p:txBody>
            <a:bodyPr lIns="0" tIns="0" rIns="0" bIns="0" rtlCol="0" anchor="t">
              <a:spAutoFit/>
            </a:bodyPr>
            <a:lstStyle/>
            <a:p>
              <a:pPr marL="0" lvl="0" indent="0" algn="l">
                <a:lnSpc>
                  <a:spcPts val="4352"/>
                </a:lnSpc>
              </a:pPr>
              <a:r>
                <a:rPr lang="en-US" sz="3400">
                  <a:solidFill>
                    <a:srgbClr val="FF5227"/>
                  </a:solidFill>
                  <a:latin typeface="Pragmatica Condensed"/>
                </a:rPr>
                <a:t>İthalat</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a:off x="-2927262" y="-1823038"/>
            <a:ext cx="19391013" cy="14224717"/>
            <a:chOff x="0" y="0"/>
            <a:chExt cx="8642416" cy="6339840"/>
          </a:xfrm>
        </p:grpSpPr>
        <p:sp>
          <p:nvSpPr>
            <p:cNvPr id="3" name="Freeform 3"/>
            <p:cNvSpPr/>
            <p:nvPr/>
          </p:nvSpPr>
          <p:spPr>
            <a:xfrm>
              <a:off x="0" y="0"/>
              <a:ext cx="8642416" cy="6339840"/>
            </a:xfrm>
            <a:custGeom>
              <a:avLst/>
              <a:gdLst/>
              <a:ahLst/>
              <a:cxnLst/>
              <a:rect l="l" t="t" r="r" b="b"/>
              <a:pathLst>
                <a:path w="8642416" h="6339840">
                  <a:moveTo>
                    <a:pt x="8642416" y="6339840"/>
                  </a:moveTo>
                  <a:lnTo>
                    <a:pt x="0" y="6339840"/>
                  </a:lnTo>
                  <a:lnTo>
                    <a:pt x="0" y="0"/>
                  </a:lnTo>
                  <a:lnTo>
                    <a:pt x="8642416" y="6339840"/>
                  </a:lnTo>
                  <a:close/>
                </a:path>
              </a:pathLst>
            </a:custGeom>
            <a:solidFill>
              <a:srgbClr val="DDDDDD"/>
            </a:solidFill>
          </p:spPr>
        </p:sp>
      </p:grpSp>
      <p:pic>
        <p:nvPicPr>
          <p:cNvPr id="4" name="Picture 4"/>
          <p:cNvPicPr>
            <a:picLocks noChangeAspect="1"/>
          </p:cNvPicPr>
          <p:nvPr/>
        </p:nvPicPr>
        <p:blipFill>
          <a:blip r:embed="rId2"/>
          <a:srcRect/>
          <a:stretch>
            <a:fillRect/>
          </a:stretch>
        </p:blipFill>
        <p:spPr>
          <a:xfrm>
            <a:off x="0" y="1804736"/>
            <a:ext cx="11651429" cy="7083468"/>
          </a:xfrm>
          <a:prstGeom prst="rect">
            <a:avLst/>
          </a:prstGeom>
        </p:spPr>
      </p:pic>
      <p:grpSp>
        <p:nvGrpSpPr>
          <p:cNvPr id="5" name="Group 5"/>
          <p:cNvGrpSpPr/>
          <p:nvPr/>
        </p:nvGrpSpPr>
        <p:grpSpPr>
          <a:xfrm>
            <a:off x="11125205" y="3094169"/>
            <a:ext cx="6858000" cy="4098661"/>
            <a:chOff x="0" y="0"/>
            <a:chExt cx="9144000" cy="5464882"/>
          </a:xfrm>
        </p:grpSpPr>
        <p:sp>
          <p:nvSpPr>
            <p:cNvPr id="6" name="TextBox 6"/>
            <p:cNvSpPr txBox="1"/>
            <p:nvPr/>
          </p:nvSpPr>
          <p:spPr>
            <a:xfrm>
              <a:off x="0" y="300038"/>
              <a:ext cx="9144000" cy="3554376"/>
            </a:xfrm>
            <a:prstGeom prst="rect">
              <a:avLst/>
            </a:prstGeom>
          </p:spPr>
          <p:txBody>
            <a:bodyPr lIns="0" tIns="0" rIns="0" bIns="0" rtlCol="0" anchor="t">
              <a:spAutoFit/>
            </a:bodyPr>
            <a:lstStyle/>
            <a:p>
              <a:pPr algn="r">
                <a:lnSpc>
                  <a:spcPts val="6907"/>
                </a:lnSpc>
              </a:pPr>
              <a:r>
                <a:rPr lang="en-US" sz="6279">
                  <a:solidFill>
                    <a:srgbClr val="000000"/>
                  </a:solidFill>
                  <a:latin typeface="Pragmatica Bold"/>
                </a:rPr>
                <a:t>Başlıca Ülkeler İtibarı ile Dış Ticaret</a:t>
              </a:r>
            </a:p>
          </p:txBody>
        </p:sp>
        <p:sp>
          <p:nvSpPr>
            <p:cNvPr id="7" name="TextBox 7"/>
            <p:cNvSpPr txBox="1"/>
            <p:nvPr/>
          </p:nvSpPr>
          <p:spPr>
            <a:xfrm>
              <a:off x="0" y="4755291"/>
              <a:ext cx="9144000" cy="709590"/>
            </a:xfrm>
            <a:prstGeom prst="rect">
              <a:avLst/>
            </a:prstGeom>
          </p:spPr>
          <p:txBody>
            <a:bodyPr lIns="0" tIns="0" rIns="0" bIns="0" rtlCol="0" anchor="t">
              <a:spAutoFit/>
            </a:bodyPr>
            <a:lstStyle/>
            <a:p>
              <a:pPr marL="0" lvl="0" indent="0" algn="ctr">
                <a:lnSpc>
                  <a:spcPts val="4352"/>
                </a:lnSpc>
              </a:pPr>
              <a:r>
                <a:rPr lang="en-US" sz="3400">
                  <a:solidFill>
                    <a:srgbClr val="FF5227"/>
                  </a:solidFill>
                  <a:latin typeface="Pragmatica Condensed"/>
                </a:rPr>
                <a:t>İhracat</a:t>
              </a:r>
              <a:r>
                <a:rPr lang="en-US" sz="3400">
                  <a:solidFill>
                    <a:srgbClr val="FF5227"/>
                  </a:solidFill>
                  <a:latin typeface="Arimo"/>
                </a:rPr>
                <a:t> </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a:off x="-2927262" y="-1823038"/>
            <a:ext cx="19391013" cy="14224717"/>
            <a:chOff x="0" y="0"/>
            <a:chExt cx="8642416" cy="6339840"/>
          </a:xfrm>
        </p:grpSpPr>
        <p:sp>
          <p:nvSpPr>
            <p:cNvPr id="3" name="Freeform 3"/>
            <p:cNvSpPr/>
            <p:nvPr/>
          </p:nvSpPr>
          <p:spPr>
            <a:xfrm>
              <a:off x="0" y="0"/>
              <a:ext cx="8642416" cy="6339840"/>
            </a:xfrm>
            <a:custGeom>
              <a:avLst/>
              <a:gdLst/>
              <a:ahLst/>
              <a:cxnLst/>
              <a:rect l="l" t="t" r="r" b="b"/>
              <a:pathLst>
                <a:path w="8642416" h="6339840">
                  <a:moveTo>
                    <a:pt x="8642416" y="6339840"/>
                  </a:moveTo>
                  <a:lnTo>
                    <a:pt x="0" y="6339840"/>
                  </a:lnTo>
                  <a:lnTo>
                    <a:pt x="0" y="0"/>
                  </a:lnTo>
                  <a:lnTo>
                    <a:pt x="8642416" y="6339840"/>
                  </a:lnTo>
                  <a:close/>
                </a:path>
              </a:pathLst>
            </a:custGeom>
            <a:solidFill>
              <a:srgbClr val="DDDDDD"/>
            </a:solidFill>
          </p:spPr>
        </p:sp>
      </p:grpSp>
      <p:pic>
        <p:nvPicPr>
          <p:cNvPr id="4" name="Picture 4"/>
          <p:cNvPicPr>
            <a:picLocks noChangeAspect="1"/>
          </p:cNvPicPr>
          <p:nvPr/>
        </p:nvPicPr>
        <p:blipFill>
          <a:blip r:embed="rId2"/>
          <a:srcRect/>
          <a:stretch>
            <a:fillRect/>
          </a:stretch>
        </p:blipFill>
        <p:spPr>
          <a:xfrm>
            <a:off x="0" y="1784022"/>
            <a:ext cx="11758216" cy="7182045"/>
          </a:xfrm>
          <a:prstGeom prst="rect">
            <a:avLst/>
          </a:prstGeom>
        </p:spPr>
      </p:pic>
      <p:grpSp>
        <p:nvGrpSpPr>
          <p:cNvPr id="5" name="Group 5"/>
          <p:cNvGrpSpPr/>
          <p:nvPr/>
        </p:nvGrpSpPr>
        <p:grpSpPr>
          <a:xfrm>
            <a:off x="11125205" y="3094169"/>
            <a:ext cx="6858000" cy="4098661"/>
            <a:chOff x="0" y="0"/>
            <a:chExt cx="9144000" cy="5464882"/>
          </a:xfrm>
        </p:grpSpPr>
        <p:sp>
          <p:nvSpPr>
            <p:cNvPr id="6" name="TextBox 6"/>
            <p:cNvSpPr txBox="1"/>
            <p:nvPr/>
          </p:nvSpPr>
          <p:spPr>
            <a:xfrm>
              <a:off x="0" y="300038"/>
              <a:ext cx="9144000" cy="3554376"/>
            </a:xfrm>
            <a:prstGeom prst="rect">
              <a:avLst/>
            </a:prstGeom>
          </p:spPr>
          <p:txBody>
            <a:bodyPr lIns="0" tIns="0" rIns="0" bIns="0" rtlCol="0" anchor="t">
              <a:spAutoFit/>
            </a:bodyPr>
            <a:lstStyle/>
            <a:p>
              <a:pPr algn="r">
                <a:lnSpc>
                  <a:spcPts val="6907"/>
                </a:lnSpc>
              </a:pPr>
              <a:r>
                <a:rPr lang="en-US" sz="6279">
                  <a:solidFill>
                    <a:srgbClr val="000000"/>
                  </a:solidFill>
                  <a:latin typeface="Pragmatica Bold"/>
                </a:rPr>
                <a:t>Başlıca Ülkeler İtibarı ile Dış Ticaret</a:t>
              </a:r>
            </a:p>
          </p:txBody>
        </p:sp>
        <p:sp>
          <p:nvSpPr>
            <p:cNvPr id="7" name="TextBox 7"/>
            <p:cNvSpPr txBox="1"/>
            <p:nvPr/>
          </p:nvSpPr>
          <p:spPr>
            <a:xfrm>
              <a:off x="0" y="4755291"/>
              <a:ext cx="9144000" cy="709590"/>
            </a:xfrm>
            <a:prstGeom prst="rect">
              <a:avLst/>
            </a:prstGeom>
          </p:spPr>
          <p:txBody>
            <a:bodyPr lIns="0" tIns="0" rIns="0" bIns="0" rtlCol="0" anchor="t">
              <a:spAutoFit/>
            </a:bodyPr>
            <a:lstStyle/>
            <a:p>
              <a:pPr marL="0" lvl="0" indent="0" algn="ctr">
                <a:lnSpc>
                  <a:spcPts val="4352"/>
                </a:lnSpc>
              </a:pPr>
              <a:r>
                <a:rPr lang="en-US" sz="3400">
                  <a:solidFill>
                    <a:srgbClr val="FF5227"/>
                  </a:solidFill>
                  <a:latin typeface="Pragmatica Condensed"/>
                </a:rPr>
                <a:t>İthalat</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rot="76272">
            <a:off x="-3226448" y="-2233443"/>
            <a:ext cx="19391013" cy="14224717"/>
            <a:chOff x="0" y="0"/>
            <a:chExt cx="8642416" cy="6339840"/>
          </a:xfrm>
        </p:grpSpPr>
        <p:sp>
          <p:nvSpPr>
            <p:cNvPr id="3" name="Freeform 3"/>
            <p:cNvSpPr/>
            <p:nvPr/>
          </p:nvSpPr>
          <p:spPr>
            <a:xfrm>
              <a:off x="0" y="0"/>
              <a:ext cx="8642416" cy="6339840"/>
            </a:xfrm>
            <a:custGeom>
              <a:avLst/>
              <a:gdLst/>
              <a:ahLst/>
              <a:cxnLst/>
              <a:rect l="l" t="t" r="r" b="b"/>
              <a:pathLst>
                <a:path w="8642416" h="6339840">
                  <a:moveTo>
                    <a:pt x="8642416" y="6339840"/>
                  </a:moveTo>
                  <a:lnTo>
                    <a:pt x="0" y="6339840"/>
                  </a:lnTo>
                  <a:lnTo>
                    <a:pt x="0" y="0"/>
                  </a:lnTo>
                  <a:lnTo>
                    <a:pt x="8642416" y="6339840"/>
                  </a:lnTo>
                  <a:close/>
                </a:path>
              </a:pathLst>
            </a:custGeom>
            <a:solidFill>
              <a:srgbClr val="DDDDD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156199" y="2239735"/>
            <a:ext cx="10273333" cy="12841666"/>
          </a:xfrm>
          <a:prstGeom prst="rect">
            <a:avLst/>
          </a:prstGeom>
        </p:spPr>
      </p:pic>
      <p:sp>
        <p:nvSpPr>
          <p:cNvPr id="5" name="TextBox 5"/>
          <p:cNvSpPr txBox="1"/>
          <p:nvPr/>
        </p:nvSpPr>
        <p:spPr>
          <a:xfrm>
            <a:off x="2169067" y="2222724"/>
            <a:ext cx="6870158" cy="536955"/>
          </a:xfrm>
          <a:prstGeom prst="rect">
            <a:avLst/>
          </a:prstGeom>
        </p:spPr>
        <p:txBody>
          <a:bodyPr lIns="0" tIns="0" rIns="0" bIns="0" rtlCol="0" anchor="t">
            <a:spAutoFit/>
          </a:bodyPr>
          <a:lstStyle/>
          <a:p>
            <a:pPr marL="0" lvl="0" indent="0" algn="l">
              <a:lnSpc>
                <a:spcPts val="4352"/>
              </a:lnSpc>
            </a:pPr>
            <a:r>
              <a:rPr lang="en-US" sz="3400">
                <a:solidFill>
                  <a:srgbClr val="FF5227"/>
                </a:solidFill>
                <a:latin typeface="Pragmatica Condensed"/>
              </a:rPr>
              <a:t>Doğrudan Yabancı Yatırımların Görünümü</a:t>
            </a:r>
          </a:p>
        </p:txBody>
      </p:sp>
      <p:sp>
        <p:nvSpPr>
          <p:cNvPr id="6" name="TextBox 6"/>
          <p:cNvSpPr txBox="1"/>
          <p:nvPr/>
        </p:nvSpPr>
        <p:spPr>
          <a:xfrm>
            <a:off x="1028700" y="1181100"/>
            <a:ext cx="16507173" cy="787400"/>
          </a:xfrm>
          <a:prstGeom prst="rect">
            <a:avLst/>
          </a:prstGeom>
        </p:spPr>
        <p:txBody>
          <a:bodyPr lIns="0" tIns="0" rIns="0" bIns="0" rtlCol="0" anchor="t">
            <a:spAutoFit/>
          </a:bodyPr>
          <a:lstStyle/>
          <a:p>
            <a:pPr>
              <a:lnSpc>
                <a:spcPts val="5890"/>
              </a:lnSpc>
            </a:pPr>
            <a:r>
              <a:rPr lang="en-US" sz="6200">
                <a:solidFill>
                  <a:srgbClr val="000000"/>
                </a:solidFill>
                <a:latin typeface="Pragmatica Bold"/>
              </a:rPr>
              <a:t>4. DOĞRUDAN YABANCI YATIRIMLAR</a:t>
            </a:r>
          </a:p>
        </p:txBody>
      </p:sp>
      <p:sp>
        <p:nvSpPr>
          <p:cNvPr id="7" name="TextBox 7"/>
          <p:cNvSpPr txBox="1"/>
          <p:nvPr/>
        </p:nvSpPr>
        <p:spPr>
          <a:xfrm>
            <a:off x="10925537" y="3245899"/>
            <a:ext cx="6870158" cy="2746755"/>
          </a:xfrm>
          <a:prstGeom prst="rect">
            <a:avLst/>
          </a:prstGeom>
        </p:spPr>
        <p:txBody>
          <a:bodyPr lIns="0" tIns="0" rIns="0" bIns="0" rtlCol="0" anchor="t">
            <a:spAutoFit/>
          </a:bodyPr>
          <a:lstStyle/>
          <a:p>
            <a:pPr marL="0" lvl="0" indent="0" algn="l">
              <a:lnSpc>
                <a:spcPts val="4352"/>
              </a:lnSpc>
            </a:pPr>
            <a:r>
              <a:rPr lang="en-US" sz="3400">
                <a:solidFill>
                  <a:srgbClr val="FF5227"/>
                </a:solidFill>
                <a:latin typeface="Pragmatica Condensed"/>
              </a:rPr>
              <a:t>Türkmenistan, 2021 yılında 1,7 milyar dolar ile doğrudan yabancı yatırım çeken ülkeler arasında 75. sıradadır. Ülkedeki toplam yabancı sermaye stoğu 40 milyar dolara ulaşmıştır.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a:off x="-1578429" y="-1968858"/>
            <a:ext cx="19391013" cy="14224717"/>
            <a:chOff x="0" y="0"/>
            <a:chExt cx="8642416" cy="6339840"/>
          </a:xfrm>
        </p:grpSpPr>
        <p:sp>
          <p:nvSpPr>
            <p:cNvPr id="3" name="Freeform 3"/>
            <p:cNvSpPr/>
            <p:nvPr/>
          </p:nvSpPr>
          <p:spPr>
            <a:xfrm>
              <a:off x="0" y="0"/>
              <a:ext cx="8642416" cy="6339840"/>
            </a:xfrm>
            <a:custGeom>
              <a:avLst/>
              <a:gdLst/>
              <a:ahLst/>
              <a:cxnLst/>
              <a:rect l="l" t="t" r="r" b="b"/>
              <a:pathLst>
                <a:path w="8642416" h="6339840">
                  <a:moveTo>
                    <a:pt x="8642416" y="6339840"/>
                  </a:moveTo>
                  <a:lnTo>
                    <a:pt x="0" y="6339840"/>
                  </a:lnTo>
                  <a:lnTo>
                    <a:pt x="0" y="0"/>
                  </a:lnTo>
                  <a:lnTo>
                    <a:pt x="8642416" y="6339840"/>
                  </a:lnTo>
                  <a:close/>
                </a:path>
              </a:pathLst>
            </a:custGeom>
            <a:solidFill>
              <a:srgbClr val="DDDDDD"/>
            </a:solidFill>
          </p:spPr>
        </p:sp>
      </p:grpSp>
      <p:sp>
        <p:nvSpPr>
          <p:cNvPr id="4" name="TextBox 4"/>
          <p:cNvSpPr txBox="1"/>
          <p:nvPr/>
        </p:nvSpPr>
        <p:spPr>
          <a:xfrm>
            <a:off x="1028700" y="1162050"/>
            <a:ext cx="15471721" cy="781050"/>
          </a:xfrm>
          <a:prstGeom prst="rect">
            <a:avLst/>
          </a:prstGeom>
        </p:spPr>
        <p:txBody>
          <a:bodyPr lIns="0" tIns="0" rIns="0" bIns="0" rtlCol="0" anchor="t">
            <a:spAutoFit/>
          </a:bodyPr>
          <a:lstStyle/>
          <a:p>
            <a:pPr marL="0" lvl="0" indent="0" algn="l">
              <a:lnSpc>
                <a:spcPts val="5700"/>
              </a:lnSpc>
              <a:spcBef>
                <a:spcPct val="0"/>
              </a:spcBef>
            </a:pPr>
            <a:r>
              <a:rPr lang="en-US" sz="6000">
                <a:solidFill>
                  <a:srgbClr val="000000"/>
                </a:solidFill>
                <a:latin typeface="Pragmatica Bold"/>
              </a:rPr>
              <a:t>Doğrudan Yabancı Yatırım İstatistikleri</a:t>
            </a:r>
          </a:p>
        </p:txBody>
      </p:sp>
      <p:graphicFrame>
        <p:nvGraphicFramePr>
          <p:cNvPr id="5" name="Table 5"/>
          <p:cNvGraphicFramePr>
            <a:graphicFrameLocks noGrp="1"/>
          </p:cNvGraphicFramePr>
          <p:nvPr/>
        </p:nvGraphicFramePr>
        <p:xfrm>
          <a:off x="1001090" y="3390900"/>
          <a:ext cx="16258209" cy="4219575"/>
        </p:xfrm>
        <a:graphic>
          <a:graphicData uri="http://schemas.openxmlformats.org/drawingml/2006/table">
            <a:tbl>
              <a:tblPr/>
              <a:tblGrid>
                <a:gridCol w="4997897">
                  <a:extLst>
                    <a:ext uri="{9D8B030D-6E8A-4147-A177-3AD203B41FA5}">
                      <a16:colId xmlns:a16="http://schemas.microsoft.com/office/drawing/2014/main" val="20000"/>
                    </a:ext>
                  </a:extLst>
                </a:gridCol>
                <a:gridCol w="2764714">
                  <a:extLst>
                    <a:ext uri="{9D8B030D-6E8A-4147-A177-3AD203B41FA5}">
                      <a16:colId xmlns:a16="http://schemas.microsoft.com/office/drawing/2014/main" val="20001"/>
                    </a:ext>
                  </a:extLst>
                </a:gridCol>
                <a:gridCol w="2907019">
                  <a:extLst>
                    <a:ext uri="{9D8B030D-6E8A-4147-A177-3AD203B41FA5}">
                      <a16:colId xmlns:a16="http://schemas.microsoft.com/office/drawing/2014/main" val="20002"/>
                    </a:ext>
                  </a:extLst>
                </a:gridCol>
                <a:gridCol w="2697275">
                  <a:extLst>
                    <a:ext uri="{9D8B030D-6E8A-4147-A177-3AD203B41FA5}">
                      <a16:colId xmlns:a16="http://schemas.microsoft.com/office/drawing/2014/main" val="20003"/>
                    </a:ext>
                  </a:extLst>
                </a:gridCol>
                <a:gridCol w="2891304">
                  <a:extLst>
                    <a:ext uri="{9D8B030D-6E8A-4147-A177-3AD203B41FA5}">
                      <a16:colId xmlns:a16="http://schemas.microsoft.com/office/drawing/2014/main" val="20004"/>
                    </a:ext>
                  </a:extLst>
                </a:gridCol>
              </a:tblGrid>
              <a:tr h="1047685">
                <a:tc>
                  <a:txBody>
                    <a:bodyPr/>
                    <a:lstStyle/>
                    <a:p>
                      <a:pPr algn="l">
                        <a:defRPr/>
                      </a:pPr>
                      <a:r>
                        <a:rPr lang="en-US">
                          <a:solidFill>
                            <a:srgbClr val="EDECED"/>
                          </a:solidFill>
                          <a:latin typeface="Pragmatica Condensed Bold"/>
                        </a:rPr>
                        <a:t>Veriler</a:t>
                      </a:r>
                      <a:endParaRPr lang="en-US" sz="1100"/>
                    </a:p>
                  </a:txBody>
                  <a:tcPr>
                    <a:lnL w="38100" cap="flat" cmpd="sng" algn="ctr">
                      <a:solidFill>
                        <a:srgbClr val="FF5227"/>
                      </a:solidFill>
                      <a:prstDash val="solid"/>
                      <a:round/>
                      <a:headEnd type="none" w="med" len="med"/>
                      <a:tailEnd type="none" w="med" len="med"/>
                    </a:lnL>
                    <a:lnR w="38100" cap="flat" cmpd="sng" algn="ctr">
                      <a:solidFill>
                        <a:srgbClr val="FF5227"/>
                      </a:solidFill>
                      <a:prstDash val="solid"/>
                      <a:round/>
                      <a:headEnd type="none" w="med" len="med"/>
                      <a:tailEnd type="none" w="med" len="med"/>
                    </a:lnR>
                    <a:lnT w="38100" cap="flat" cmpd="sng" algn="ctr">
                      <a:solidFill>
                        <a:srgbClr val="FF5227"/>
                      </a:solidFill>
                      <a:prstDash val="solid"/>
                      <a:round/>
                      <a:headEnd type="none" w="med" len="med"/>
                      <a:tailEnd type="none" w="med" len="med"/>
                    </a:lnT>
                    <a:lnB w="38100" cap="flat" cmpd="sng" algn="ctr">
                      <a:solidFill>
                        <a:srgbClr val="FF5227"/>
                      </a:solidFill>
                      <a:prstDash val="solid"/>
                      <a:round/>
                      <a:headEnd type="none" w="med" len="med"/>
                      <a:tailEnd type="none" w="med" len="med"/>
                    </a:lnB>
                    <a:solidFill>
                      <a:srgbClr val="FF5227"/>
                    </a:solidFill>
                  </a:tcPr>
                </a:tc>
                <a:tc>
                  <a:txBody>
                    <a:bodyPr/>
                    <a:lstStyle/>
                    <a:p>
                      <a:pPr algn="l">
                        <a:defRPr/>
                      </a:pPr>
                      <a:r>
                        <a:rPr lang="en-US">
                          <a:solidFill>
                            <a:srgbClr val="EDECED"/>
                          </a:solidFill>
                          <a:latin typeface="Pragmatica Condensed Bold"/>
                        </a:rPr>
                        <a:t>2019</a:t>
                      </a:r>
                      <a:endParaRPr lang="en-US" sz="1100"/>
                    </a:p>
                  </a:txBody>
                  <a:tcPr>
                    <a:lnL w="38100" cap="flat" cmpd="sng" algn="ctr">
                      <a:solidFill>
                        <a:srgbClr val="FF5227"/>
                      </a:solidFill>
                      <a:prstDash val="solid"/>
                      <a:round/>
                      <a:headEnd type="none" w="med" len="med"/>
                      <a:tailEnd type="none" w="med" len="med"/>
                    </a:lnL>
                    <a:lnR w="38100" cap="flat" cmpd="sng" algn="ctr">
                      <a:solidFill>
                        <a:srgbClr val="FF5227"/>
                      </a:solidFill>
                      <a:prstDash val="solid"/>
                      <a:round/>
                      <a:headEnd type="none" w="med" len="med"/>
                      <a:tailEnd type="none" w="med" len="med"/>
                    </a:lnR>
                    <a:lnT w="38100" cap="flat" cmpd="sng" algn="ctr">
                      <a:solidFill>
                        <a:srgbClr val="FF5227"/>
                      </a:solidFill>
                      <a:prstDash val="solid"/>
                      <a:round/>
                      <a:headEnd type="none" w="med" len="med"/>
                      <a:tailEnd type="none" w="med" len="med"/>
                    </a:lnT>
                    <a:lnB w="38100" cap="flat" cmpd="sng" algn="ctr">
                      <a:solidFill>
                        <a:srgbClr val="FF5227"/>
                      </a:solidFill>
                      <a:prstDash val="solid"/>
                      <a:round/>
                      <a:headEnd type="none" w="med" len="med"/>
                      <a:tailEnd type="none" w="med" len="med"/>
                    </a:lnB>
                    <a:solidFill>
                      <a:srgbClr val="FF5227"/>
                    </a:solidFill>
                  </a:tcPr>
                </a:tc>
                <a:tc>
                  <a:txBody>
                    <a:bodyPr/>
                    <a:lstStyle/>
                    <a:p>
                      <a:pPr algn="l">
                        <a:defRPr/>
                      </a:pPr>
                      <a:r>
                        <a:rPr lang="en-US">
                          <a:solidFill>
                            <a:srgbClr val="EDECED"/>
                          </a:solidFill>
                          <a:latin typeface="Pragmatica Condensed Bold"/>
                        </a:rPr>
                        <a:t>2020</a:t>
                      </a:r>
                      <a:endParaRPr lang="en-US" sz="1100"/>
                    </a:p>
                  </a:txBody>
                  <a:tcPr>
                    <a:lnL w="38100" cap="flat" cmpd="sng" algn="ctr">
                      <a:solidFill>
                        <a:srgbClr val="FF5227"/>
                      </a:solidFill>
                      <a:prstDash val="solid"/>
                      <a:round/>
                      <a:headEnd type="none" w="med" len="med"/>
                      <a:tailEnd type="none" w="med" len="med"/>
                    </a:lnL>
                    <a:lnR w="38100" cap="flat" cmpd="sng" algn="ctr">
                      <a:solidFill>
                        <a:srgbClr val="FF5227"/>
                      </a:solidFill>
                      <a:prstDash val="solid"/>
                      <a:round/>
                      <a:headEnd type="none" w="med" len="med"/>
                      <a:tailEnd type="none" w="med" len="med"/>
                    </a:lnR>
                    <a:lnT w="38100" cap="flat" cmpd="sng" algn="ctr">
                      <a:solidFill>
                        <a:srgbClr val="FF5227"/>
                      </a:solidFill>
                      <a:prstDash val="solid"/>
                      <a:round/>
                      <a:headEnd type="none" w="med" len="med"/>
                      <a:tailEnd type="none" w="med" len="med"/>
                    </a:lnT>
                    <a:lnB w="38100" cap="flat" cmpd="sng" algn="ctr">
                      <a:solidFill>
                        <a:srgbClr val="FF5227"/>
                      </a:solidFill>
                      <a:prstDash val="solid"/>
                      <a:round/>
                      <a:headEnd type="none" w="med" len="med"/>
                      <a:tailEnd type="none" w="med" len="med"/>
                    </a:lnB>
                    <a:solidFill>
                      <a:srgbClr val="FF5227"/>
                    </a:solidFill>
                  </a:tcPr>
                </a:tc>
                <a:tc>
                  <a:txBody>
                    <a:bodyPr/>
                    <a:lstStyle/>
                    <a:p>
                      <a:pPr algn="l">
                        <a:defRPr/>
                      </a:pPr>
                      <a:r>
                        <a:rPr lang="en-US">
                          <a:solidFill>
                            <a:srgbClr val="EDECED"/>
                          </a:solidFill>
                          <a:latin typeface="Pragmatica Condensed Bold"/>
                        </a:rPr>
                        <a:t>2021</a:t>
                      </a:r>
                      <a:endParaRPr lang="en-US" sz="1100"/>
                    </a:p>
                  </a:txBody>
                  <a:tcPr>
                    <a:lnL w="38100" cap="flat" cmpd="sng" algn="ctr">
                      <a:solidFill>
                        <a:srgbClr val="FF5227"/>
                      </a:solidFill>
                      <a:prstDash val="solid"/>
                      <a:round/>
                      <a:headEnd type="none" w="med" len="med"/>
                      <a:tailEnd type="none" w="med" len="med"/>
                    </a:lnL>
                    <a:lnR w="38100" cap="flat" cmpd="sng" algn="ctr">
                      <a:solidFill>
                        <a:srgbClr val="FF5227"/>
                      </a:solidFill>
                      <a:prstDash val="solid"/>
                      <a:round/>
                      <a:headEnd type="none" w="med" len="med"/>
                      <a:tailEnd type="none" w="med" len="med"/>
                    </a:lnR>
                    <a:lnT w="38100" cap="flat" cmpd="sng" algn="ctr">
                      <a:solidFill>
                        <a:srgbClr val="FF5227"/>
                      </a:solidFill>
                      <a:prstDash val="solid"/>
                      <a:round/>
                      <a:headEnd type="none" w="med" len="med"/>
                      <a:tailEnd type="none" w="med" len="med"/>
                    </a:lnT>
                    <a:lnB w="38100" cap="flat" cmpd="sng" algn="ctr">
                      <a:solidFill>
                        <a:srgbClr val="FF5227"/>
                      </a:solidFill>
                      <a:prstDash val="solid"/>
                      <a:round/>
                      <a:headEnd type="none" w="med" len="med"/>
                      <a:tailEnd type="none" w="med" len="med"/>
                    </a:lnB>
                    <a:solidFill>
                      <a:srgbClr val="FF5227"/>
                    </a:solidFill>
                  </a:tcPr>
                </a:tc>
                <a:tc>
                  <a:txBody>
                    <a:bodyPr/>
                    <a:lstStyle/>
                    <a:p>
                      <a:pPr algn="l">
                        <a:defRPr/>
                      </a:pPr>
                      <a:r>
                        <a:rPr lang="en-US">
                          <a:solidFill>
                            <a:srgbClr val="EDECED"/>
                          </a:solidFill>
                          <a:latin typeface="Pragmatica Condensed Bold"/>
                        </a:rPr>
                        <a:t>2022*</a:t>
                      </a:r>
                      <a:endParaRPr lang="en-US" sz="1100"/>
                    </a:p>
                  </a:txBody>
                  <a:tcPr>
                    <a:lnL w="38100" cap="flat" cmpd="sng" algn="ctr">
                      <a:solidFill>
                        <a:srgbClr val="FF5227"/>
                      </a:solidFill>
                      <a:prstDash val="solid"/>
                      <a:round/>
                      <a:headEnd type="none" w="med" len="med"/>
                      <a:tailEnd type="none" w="med" len="med"/>
                    </a:lnL>
                    <a:lnR w="38100" cap="flat" cmpd="sng" algn="ctr">
                      <a:solidFill>
                        <a:srgbClr val="FF5227"/>
                      </a:solidFill>
                      <a:prstDash val="solid"/>
                      <a:round/>
                      <a:headEnd type="none" w="med" len="med"/>
                      <a:tailEnd type="none" w="med" len="med"/>
                    </a:lnR>
                    <a:lnT w="38100" cap="flat" cmpd="sng" algn="ctr">
                      <a:solidFill>
                        <a:srgbClr val="FF5227"/>
                      </a:solidFill>
                      <a:prstDash val="solid"/>
                      <a:round/>
                      <a:headEnd type="none" w="med" len="med"/>
                      <a:tailEnd type="none" w="med" len="med"/>
                    </a:lnT>
                    <a:lnB w="38100" cap="flat" cmpd="sng" algn="ctr">
                      <a:solidFill>
                        <a:srgbClr val="FF5227"/>
                      </a:solidFill>
                      <a:prstDash val="solid"/>
                      <a:round/>
                      <a:headEnd type="none" w="med" len="med"/>
                      <a:tailEnd type="none" w="med" len="med"/>
                    </a:lnB>
                    <a:solidFill>
                      <a:srgbClr val="FF5227"/>
                    </a:solidFill>
                  </a:tcPr>
                </a:tc>
                <a:extLst>
                  <a:ext uri="{0D108BD9-81ED-4DB2-BD59-A6C34878D82A}">
                    <a16:rowId xmlns:a16="http://schemas.microsoft.com/office/drawing/2014/main" val="10000"/>
                  </a:ext>
                </a:extLst>
              </a:tr>
              <a:tr h="1585945">
                <a:tc>
                  <a:txBody>
                    <a:bodyPr/>
                    <a:lstStyle/>
                    <a:p>
                      <a:pPr algn="l">
                        <a:defRPr/>
                      </a:pPr>
                      <a:r>
                        <a:rPr lang="en-US">
                          <a:solidFill>
                            <a:srgbClr val="000000"/>
                          </a:solidFill>
                          <a:latin typeface="Pragmatica Condensed"/>
                        </a:rPr>
                        <a:t>Ülke dışından gelen doğrudan yatırım (milyon $)</a:t>
                      </a:r>
                      <a:endParaRPr lang="en-US" sz="1100"/>
                    </a:p>
                  </a:txBody>
                  <a:tcPr>
                    <a:lnL w="38100" cap="flat" cmpd="sng" algn="ctr">
                      <a:solidFill>
                        <a:srgbClr val="FF5227"/>
                      </a:solidFill>
                      <a:prstDash val="solid"/>
                      <a:round/>
                      <a:headEnd type="none" w="med" len="med"/>
                      <a:tailEnd type="none" w="med" len="med"/>
                    </a:lnL>
                    <a:lnR w="38100" cap="flat" cmpd="sng" algn="ctr">
                      <a:solidFill>
                        <a:srgbClr val="FF5227"/>
                      </a:solidFill>
                      <a:prstDash val="solid"/>
                      <a:round/>
                      <a:headEnd type="none" w="med" len="med"/>
                      <a:tailEnd type="none" w="med" len="med"/>
                    </a:lnR>
                    <a:lnT w="38100" cap="flat" cmpd="sng" algn="ctr">
                      <a:solidFill>
                        <a:srgbClr val="FF5227"/>
                      </a:solidFill>
                      <a:prstDash val="solid"/>
                      <a:round/>
                      <a:headEnd type="none" w="med" len="med"/>
                      <a:tailEnd type="none" w="med" len="med"/>
                    </a:lnT>
                    <a:lnB w="38100" cap="flat" cmpd="sng" algn="ctr">
                      <a:solidFill>
                        <a:srgbClr val="FF5227"/>
                      </a:solidFill>
                      <a:prstDash val="solid"/>
                      <a:round/>
                      <a:headEnd type="none" w="med" len="med"/>
                      <a:tailEnd type="none" w="med" len="med"/>
                    </a:lnB>
                    <a:solidFill>
                      <a:srgbClr val="EDECED"/>
                    </a:solidFill>
                  </a:tcPr>
                </a:tc>
                <a:tc>
                  <a:txBody>
                    <a:bodyPr/>
                    <a:lstStyle/>
                    <a:p>
                      <a:pPr algn="l">
                        <a:defRPr/>
                      </a:pPr>
                      <a:r>
                        <a:rPr lang="en-US">
                          <a:solidFill>
                            <a:srgbClr val="000000"/>
                          </a:solidFill>
                          <a:latin typeface="Pragmatica Condensed"/>
                        </a:rPr>
                        <a:t>2 129</a:t>
                      </a:r>
                      <a:endParaRPr lang="en-US" sz="1100"/>
                    </a:p>
                  </a:txBody>
                  <a:tcPr>
                    <a:lnL w="38100" cap="flat" cmpd="sng" algn="ctr">
                      <a:solidFill>
                        <a:srgbClr val="FF5227"/>
                      </a:solidFill>
                      <a:prstDash val="solid"/>
                      <a:round/>
                      <a:headEnd type="none" w="med" len="med"/>
                      <a:tailEnd type="none" w="med" len="med"/>
                    </a:lnL>
                    <a:lnR w="38100" cap="flat" cmpd="sng" algn="ctr">
                      <a:solidFill>
                        <a:srgbClr val="FF5227"/>
                      </a:solidFill>
                      <a:prstDash val="solid"/>
                      <a:round/>
                      <a:headEnd type="none" w="med" len="med"/>
                      <a:tailEnd type="none" w="med" len="med"/>
                    </a:lnR>
                    <a:lnT w="38100" cap="flat" cmpd="sng" algn="ctr">
                      <a:solidFill>
                        <a:srgbClr val="FF5227"/>
                      </a:solidFill>
                      <a:prstDash val="solid"/>
                      <a:round/>
                      <a:headEnd type="none" w="med" len="med"/>
                      <a:tailEnd type="none" w="med" len="med"/>
                    </a:lnT>
                    <a:lnB w="38100" cap="flat" cmpd="sng" algn="ctr">
                      <a:solidFill>
                        <a:srgbClr val="FF5227"/>
                      </a:solidFill>
                      <a:prstDash val="solid"/>
                      <a:round/>
                      <a:headEnd type="none" w="med" len="med"/>
                      <a:tailEnd type="none" w="med" len="med"/>
                    </a:lnB>
                    <a:solidFill>
                      <a:srgbClr val="EDECED"/>
                    </a:solidFill>
                  </a:tcPr>
                </a:tc>
                <a:tc>
                  <a:txBody>
                    <a:bodyPr/>
                    <a:lstStyle/>
                    <a:p>
                      <a:pPr algn="l">
                        <a:defRPr/>
                      </a:pPr>
                      <a:r>
                        <a:rPr lang="en-US">
                          <a:solidFill>
                            <a:srgbClr val="000000"/>
                          </a:solidFill>
                          <a:latin typeface="Pragmatica Condensed"/>
                        </a:rPr>
                        <a:t>1 169</a:t>
                      </a:r>
                      <a:endParaRPr lang="en-US" sz="1100"/>
                    </a:p>
                  </a:txBody>
                  <a:tcPr>
                    <a:lnL w="38100" cap="flat" cmpd="sng" algn="ctr">
                      <a:solidFill>
                        <a:srgbClr val="FF5227"/>
                      </a:solidFill>
                      <a:prstDash val="solid"/>
                      <a:round/>
                      <a:headEnd type="none" w="med" len="med"/>
                      <a:tailEnd type="none" w="med" len="med"/>
                    </a:lnL>
                    <a:lnR w="38100" cap="flat" cmpd="sng" algn="ctr">
                      <a:solidFill>
                        <a:srgbClr val="FF5227"/>
                      </a:solidFill>
                      <a:prstDash val="solid"/>
                      <a:round/>
                      <a:headEnd type="none" w="med" len="med"/>
                      <a:tailEnd type="none" w="med" len="med"/>
                    </a:lnR>
                    <a:lnT w="38100" cap="flat" cmpd="sng" algn="ctr">
                      <a:solidFill>
                        <a:srgbClr val="FF5227"/>
                      </a:solidFill>
                      <a:prstDash val="solid"/>
                      <a:round/>
                      <a:headEnd type="none" w="med" len="med"/>
                      <a:tailEnd type="none" w="med" len="med"/>
                    </a:lnT>
                    <a:lnB w="38100" cap="flat" cmpd="sng" algn="ctr">
                      <a:solidFill>
                        <a:srgbClr val="FF5227"/>
                      </a:solidFill>
                      <a:prstDash val="solid"/>
                      <a:round/>
                      <a:headEnd type="none" w="med" len="med"/>
                      <a:tailEnd type="none" w="med" len="med"/>
                    </a:lnB>
                    <a:solidFill>
                      <a:srgbClr val="EDECED"/>
                    </a:solidFill>
                  </a:tcPr>
                </a:tc>
                <a:tc>
                  <a:txBody>
                    <a:bodyPr/>
                    <a:lstStyle/>
                    <a:p>
                      <a:pPr algn="l">
                        <a:defRPr/>
                      </a:pPr>
                      <a:r>
                        <a:rPr lang="en-US">
                          <a:solidFill>
                            <a:srgbClr val="000000"/>
                          </a:solidFill>
                          <a:latin typeface="Pragmatica Condensed"/>
                        </a:rPr>
                        <a:t>1 700</a:t>
                      </a:r>
                      <a:endParaRPr lang="en-US" sz="1100"/>
                    </a:p>
                  </a:txBody>
                  <a:tcPr>
                    <a:lnL w="38100" cap="flat" cmpd="sng" algn="ctr">
                      <a:solidFill>
                        <a:srgbClr val="FF5227"/>
                      </a:solidFill>
                      <a:prstDash val="solid"/>
                      <a:round/>
                      <a:headEnd type="none" w="med" len="med"/>
                      <a:tailEnd type="none" w="med" len="med"/>
                    </a:lnL>
                    <a:lnR w="38100" cap="flat" cmpd="sng" algn="ctr">
                      <a:solidFill>
                        <a:srgbClr val="FF5227"/>
                      </a:solidFill>
                      <a:prstDash val="solid"/>
                      <a:round/>
                      <a:headEnd type="none" w="med" len="med"/>
                      <a:tailEnd type="none" w="med" len="med"/>
                    </a:lnR>
                    <a:lnT w="38100" cap="flat" cmpd="sng" algn="ctr">
                      <a:solidFill>
                        <a:srgbClr val="FF5227"/>
                      </a:solidFill>
                      <a:prstDash val="solid"/>
                      <a:round/>
                      <a:headEnd type="none" w="med" len="med"/>
                      <a:tailEnd type="none" w="med" len="med"/>
                    </a:lnT>
                    <a:lnB w="38100" cap="flat" cmpd="sng" algn="ctr">
                      <a:solidFill>
                        <a:srgbClr val="FF5227"/>
                      </a:solidFill>
                      <a:prstDash val="solid"/>
                      <a:round/>
                      <a:headEnd type="none" w="med" len="med"/>
                      <a:tailEnd type="none" w="med" len="med"/>
                    </a:lnB>
                    <a:solidFill>
                      <a:srgbClr val="EDECED"/>
                    </a:solidFill>
                  </a:tcPr>
                </a:tc>
                <a:tc>
                  <a:txBody>
                    <a:bodyPr/>
                    <a:lstStyle/>
                    <a:p>
                      <a:pPr algn="l">
                        <a:defRPr/>
                      </a:pPr>
                      <a:r>
                        <a:rPr lang="en-US">
                          <a:solidFill>
                            <a:srgbClr val="000000"/>
                          </a:solidFill>
                          <a:latin typeface="Pragmatica Condensed"/>
                        </a:rPr>
                        <a:t>2 000</a:t>
                      </a:r>
                      <a:endParaRPr lang="en-US" sz="1100"/>
                    </a:p>
                  </a:txBody>
                  <a:tcPr>
                    <a:lnL w="38100" cap="flat" cmpd="sng" algn="ctr">
                      <a:solidFill>
                        <a:srgbClr val="FF5227"/>
                      </a:solidFill>
                      <a:prstDash val="solid"/>
                      <a:round/>
                      <a:headEnd type="none" w="med" len="med"/>
                      <a:tailEnd type="none" w="med" len="med"/>
                    </a:lnL>
                    <a:lnR w="38100" cap="flat" cmpd="sng" algn="ctr">
                      <a:solidFill>
                        <a:srgbClr val="FF5227"/>
                      </a:solidFill>
                      <a:prstDash val="solid"/>
                      <a:round/>
                      <a:headEnd type="none" w="med" len="med"/>
                      <a:tailEnd type="none" w="med" len="med"/>
                    </a:lnR>
                    <a:lnT w="38100" cap="flat" cmpd="sng" algn="ctr">
                      <a:solidFill>
                        <a:srgbClr val="FF5227"/>
                      </a:solidFill>
                      <a:prstDash val="solid"/>
                      <a:round/>
                      <a:headEnd type="none" w="med" len="med"/>
                      <a:tailEnd type="none" w="med" len="med"/>
                    </a:lnT>
                    <a:lnB w="38100" cap="flat" cmpd="sng" algn="ctr">
                      <a:solidFill>
                        <a:srgbClr val="FF5227"/>
                      </a:solidFill>
                      <a:prstDash val="solid"/>
                      <a:round/>
                      <a:headEnd type="none" w="med" len="med"/>
                      <a:tailEnd type="none" w="med" len="med"/>
                    </a:lnB>
                    <a:solidFill>
                      <a:srgbClr val="EDECED"/>
                    </a:solidFill>
                  </a:tcPr>
                </a:tc>
                <a:extLst>
                  <a:ext uri="{0D108BD9-81ED-4DB2-BD59-A6C34878D82A}">
                    <a16:rowId xmlns:a16="http://schemas.microsoft.com/office/drawing/2014/main" val="10001"/>
                  </a:ext>
                </a:extLst>
              </a:tr>
              <a:tr h="1585945">
                <a:tc>
                  <a:txBody>
                    <a:bodyPr/>
                    <a:lstStyle/>
                    <a:p>
                      <a:pPr algn="l">
                        <a:defRPr/>
                      </a:pPr>
                      <a:r>
                        <a:rPr lang="en-US">
                          <a:solidFill>
                            <a:srgbClr val="000000"/>
                          </a:solidFill>
                          <a:latin typeface="Pragmatica Condensed"/>
                        </a:rPr>
                        <a:t>Ülke dışından gelen doğrudan yatırımın GSYİH ya oranı (%)</a:t>
                      </a:r>
                      <a:endParaRPr lang="en-US" sz="1100"/>
                    </a:p>
                  </a:txBody>
                  <a:tcPr>
                    <a:lnL w="38100" cap="flat" cmpd="sng" algn="ctr">
                      <a:solidFill>
                        <a:srgbClr val="FF5227"/>
                      </a:solidFill>
                      <a:prstDash val="solid"/>
                      <a:round/>
                      <a:headEnd type="none" w="med" len="med"/>
                      <a:tailEnd type="none" w="med" len="med"/>
                    </a:lnL>
                    <a:lnR w="38100" cap="flat" cmpd="sng" algn="ctr">
                      <a:solidFill>
                        <a:srgbClr val="FF5227"/>
                      </a:solidFill>
                      <a:prstDash val="solid"/>
                      <a:round/>
                      <a:headEnd type="none" w="med" len="med"/>
                      <a:tailEnd type="none" w="med" len="med"/>
                    </a:lnR>
                    <a:lnT w="38100" cap="flat" cmpd="sng" algn="ctr">
                      <a:solidFill>
                        <a:srgbClr val="FF5227"/>
                      </a:solidFill>
                      <a:prstDash val="solid"/>
                      <a:round/>
                      <a:headEnd type="none" w="med" len="med"/>
                      <a:tailEnd type="none" w="med" len="med"/>
                    </a:lnT>
                    <a:lnB w="38100" cap="flat" cmpd="sng" algn="ctr">
                      <a:solidFill>
                        <a:srgbClr val="FF5227"/>
                      </a:solidFill>
                      <a:prstDash val="solid"/>
                      <a:round/>
                      <a:headEnd type="none" w="med" len="med"/>
                      <a:tailEnd type="none" w="med" len="med"/>
                    </a:lnB>
                    <a:solidFill>
                      <a:srgbClr val="EDECED"/>
                    </a:solidFill>
                  </a:tcPr>
                </a:tc>
                <a:tc>
                  <a:txBody>
                    <a:bodyPr/>
                    <a:lstStyle/>
                    <a:p>
                      <a:pPr algn="l">
                        <a:defRPr/>
                      </a:pPr>
                      <a:r>
                        <a:rPr lang="en-US">
                          <a:solidFill>
                            <a:srgbClr val="000000"/>
                          </a:solidFill>
                          <a:latin typeface="Pragmatica Condensed"/>
                        </a:rPr>
                        <a:t>2,9</a:t>
                      </a:r>
                      <a:endParaRPr lang="en-US" sz="1100"/>
                    </a:p>
                  </a:txBody>
                  <a:tcPr>
                    <a:lnL w="38100" cap="flat" cmpd="sng" algn="ctr">
                      <a:solidFill>
                        <a:srgbClr val="FF5227"/>
                      </a:solidFill>
                      <a:prstDash val="solid"/>
                      <a:round/>
                      <a:headEnd type="none" w="med" len="med"/>
                      <a:tailEnd type="none" w="med" len="med"/>
                    </a:lnL>
                    <a:lnR w="38100" cap="flat" cmpd="sng" algn="ctr">
                      <a:solidFill>
                        <a:srgbClr val="FF5227"/>
                      </a:solidFill>
                      <a:prstDash val="solid"/>
                      <a:round/>
                      <a:headEnd type="none" w="med" len="med"/>
                      <a:tailEnd type="none" w="med" len="med"/>
                    </a:lnR>
                    <a:lnT w="38100" cap="flat" cmpd="sng" algn="ctr">
                      <a:solidFill>
                        <a:srgbClr val="FF5227"/>
                      </a:solidFill>
                      <a:prstDash val="solid"/>
                      <a:round/>
                      <a:headEnd type="none" w="med" len="med"/>
                      <a:tailEnd type="none" w="med" len="med"/>
                    </a:lnT>
                    <a:lnB w="38100" cap="flat" cmpd="sng" algn="ctr">
                      <a:solidFill>
                        <a:srgbClr val="FF5227"/>
                      </a:solidFill>
                      <a:prstDash val="solid"/>
                      <a:round/>
                      <a:headEnd type="none" w="med" len="med"/>
                      <a:tailEnd type="none" w="med" len="med"/>
                    </a:lnB>
                    <a:solidFill>
                      <a:srgbClr val="EDECED"/>
                    </a:solidFill>
                  </a:tcPr>
                </a:tc>
                <a:tc>
                  <a:txBody>
                    <a:bodyPr/>
                    <a:lstStyle/>
                    <a:p>
                      <a:pPr algn="l">
                        <a:defRPr/>
                      </a:pPr>
                      <a:r>
                        <a:rPr lang="en-US">
                          <a:solidFill>
                            <a:srgbClr val="000000"/>
                          </a:solidFill>
                          <a:latin typeface="Pragmatica Condensed"/>
                        </a:rPr>
                        <a:t>1,4</a:t>
                      </a:r>
                      <a:endParaRPr lang="en-US" sz="1100"/>
                    </a:p>
                  </a:txBody>
                  <a:tcPr>
                    <a:lnL w="38100" cap="flat" cmpd="sng" algn="ctr">
                      <a:solidFill>
                        <a:srgbClr val="FF5227"/>
                      </a:solidFill>
                      <a:prstDash val="solid"/>
                      <a:round/>
                      <a:headEnd type="none" w="med" len="med"/>
                      <a:tailEnd type="none" w="med" len="med"/>
                    </a:lnL>
                    <a:lnR w="38100" cap="flat" cmpd="sng" algn="ctr">
                      <a:solidFill>
                        <a:srgbClr val="FF5227"/>
                      </a:solidFill>
                      <a:prstDash val="solid"/>
                      <a:round/>
                      <a:headEnd type="none" w="med" len="med"/>
                      <a:tailEnd type="none" w="med" len="med"/>
                    </a:lnR>
                    <a:lnT w="38100" cap="flat" cmpd="sng" algn="ctr">
                      <a:solidFill>
                        <a:srgbClr val="FF5227"/>
                      </a:solidFill>
                      <a:prstDash val="solid"/>
                      <a:round/>
                      <a:headEnd type="none" w="med" len="med"/>
                      <a:tailEnd type="none" w="med" len="med"/>
                    </a:lnT>
                    <a:lnB w="38100" cap="flat" cmpd="sng" algn="ctr">
                      <a:solidFill>
                        <a:srgbClr val="FF5227"/>
                      </a:solidFill>
                      <a:prstDash val="solid"/>
                      <a:round/>
                      <a:headEnd type="none" w="med" len="med"/>
                      <a:tailEnd type="none" w="med" len="med"/>
                    </a:lnB>
                    <a:solidFill>
                      <a:srgbClr val="EDECED"/>
                    </a:solidFill>
                  </a:tcPr>
                </a:tc>
                <a:tc>
                  <a:txBody>
                    <a:bodyPr/>
                    <a:lstStyle/>
                    <a:p>
                      <a:pPr algn="l">
                        <a:defRPr/>
                      </a:pPr>
                      <a:r>
                        <a:rPr lang="en-US">
                          <a:solidFill>
                            <a:srgbClr val="000000"/>
                          </a:solidFill>
                          <a:latin typeface="Pragmatica Condensed"/>
                        </a:rPr>
                        <a:t>1,7</a:t>
                      </a:r>
                      <a:endParaRPr lang="en-US" sz="1100"/>
                    </a:p>
                  </a:txBody>
                  <a:tcPr>
                    <a:lnL w="38100" cap="flat" cmpd="sng" algn="ctr">
                      <a:solidFill>
                        <a:srgbClr val="FF5227"/>
                      </a:solidFill>
                      <a:prstDash val="solid"/>
                      <a:round/>
                      <a:headEnd type="none" w="med" len="med"/>
                      <a:tailEnd type="none" w="med" len="med"/>
                    </a:lnL>
                    <a:lnR w="38100" cap="flat" cmpd="sng" algn="ctr">
                      <a:solidFill>
                        <a:srgbClr val="FF5227"/>
                      </a:solidFill>
                      <a:prstDash val="solid"/>
                      <a:round/>
                      <a:headEnd type="none" w="med" len="med"/>
                      <a:tailEnd type="none" w="med" len="med"/>
                    </a:lnR>
                    <a:lnT w="38100" cap="flat" cmpd="sng" algn="ctr">
                      <a:solidFill>
                        <a:srgbClr val="FF5227"/>
                      </a:solidFill>
                      <a:prstDash val="solid"/>
                      <a:round/>
                      <a:headEnd type="none" w="med" len="med"/>
                      <a:tailEnd type="none" w="med" len="med"/>
                    </a:lnT>
                    <a:lnB w="38100" cap="flat" cmpd="sng" algn="ctr">
                      <a:solidFill>
                        <a:srgbClr val="FF5227"/>
                      </a:solidFill>
                      <a:prstDash val="solid"/>
                      <a:round/>
                      <a:headEnd type="none" w="med" len="med"/>
                      <a:tailEnd type="none" w="med" len="med"/>
                    </a:lnB>
                    <a:solidFill>
                      <a:srgbClr val="EDECED"/>
                    </a:solidFill>
                  </a:tcPr>
                </a:tc>
                <a:tc>
                  <a:txBody>
                    <a:bodyPr/>
                    <a:lstStyle/>
                    <a:p>
                      <a:pPr algn="l">
                        <a:defRPr/>
                      </a:pPr>
                      <a:r>
                        <a:rPr lang="en-US">
                          <a:solidFill>
                            <a:srgbClr val="000000"/>
                          </a:solidFill>
                          <a:latin typeface="Pragmatica Condensed"/>
                        </a:rPr>
                        <a:t>1,7</a:t>
                      </a:r>
                      <a:endParaRPr lang="en-US" sz="1100"/>
                    </a:p>
                  </a:txBody>
                  <a:tcPr>
                    <a:lnL w="38100" cap="flat" cmpd="sng" algn="ctr">
                      <a:solidFill>
                        <a:srgbClr val="FF5227"/>
                      </a:solidFill>
                      <a:prstDash val="solid"/>
                      <a:round/>
                      <a:headEnd type="none" w="med" len="med"/>
                      <a:tailEnd type="none" w="med" len="med"/>
                    </a:lnL>
                    <a:lnR w="38100" cap="flat" cmpd="sng" algn="ctr">
                      <a:solidFill>
                        <a:srgbClr val="FF5227"/>
                      </a:solidFill>
                      <a:prstDash val="solid"/>
                      <a:round/>
                      <a:headEnd type="none" w="med" len="med"/>
                      <a:tailEnd type="none" w="med" len="med"/>
                    </a:lnR>
                    <a:lnT w="38100" cap="flat" cmpd="sng" algn="ctr">
                      <a:solidFill>
                        <a:srgbClr val="FF5227"/>
                      </a:solidFill>
                      <a:prstDash val="solid"/>
                      <a:round/>
                      <a:headEnd type="none" w="med" len="med"/>
                      <a:tailEnd type="none" w="med" len="med"/>
                    </a:lnT>
                    <a:lnB w="38100" cap="flat" cmpd="sng" algn="ctr">
                      <a:solidFill>
                        <a:srgbClr val="FF5227"/>
                      </a:solidFill>
                      <a:prstDash val="solid"/>
                      <a:round/>
                      <a:headEnd type="none" w="med" len="med"/>
                      <a:tailEnd type="none" w="med" len="med"/>
                    </a:lnB>
                    <a:solidFill>
                      <a:srgbClr val="EDECED"/>
                    </a:solidFill>
                  </a:tcPr>
                </a:tc>
                <a:extLst>
                  <a:ext uri="{0D108BD9-81ED-4DB2-BD59-A6C34878D82A}">
                    <a16:rowId xmlns:a16="http://schemas.microsoft.com/office/drawing/2014/main" val="10002"/>
                  </a:ext>
                </a:extLst>
              </a:tr>
            </a:tbl>
          </a:graphicData>
        </a:graphic>
      </p:graphicFrame>
      <p:sp>
        <p:nvSpPr>
          <p:cNvPr id="6" name="TextBox 6"/>
          <p:cNvSpPr txBox="1"/>
          <p:nvPr/>
        </p:nvSpPr>
        <p:spPr>
          <a:xfrm>
            <a:off x="1028700" y="7843803"/>
            <a:ext cx="6725381" cy="969645"/>
          </a:xfrm>
          <a:prstGeom prst="rect">
            <a:avLst/>
          </a:prstGeom>
        </p:spPr>
        <p:txBody>
          <a:bodyPr lIns="0" tIns="0" rIns="0" bIns="0" rtlCol="0" anchor="t">
            <a:spAutoFit/>
          </a:bodyPr>
          <a:lstStyle/>
          <a:p>
            <a:pPr>
              <a:lnSpc>
                <a:spcPts val="3840"/>
              </a:lnSpc>
            </a:pPr>
            <a:r>
              <a:rPr lang="en-US" sz="3000">
                <a:solidFill>
                  <a:srgbClr val="FF5227"/>
                </a:solidFill>
                <a:latin typeface="Pragmatica Condensed Italics"/>
              </a:rPr>
              <a:t>Kaynak: Economist Intelligence Unit (EIU) </a:t>
            </a:r>
          </a:p>
          <a:p>
            <a:pPr marL="0" lvl="0" indent="0" algn="l">
              <a:lnSpc>
                <a:spcPts val="3840"/>
              </a:lnSpc>
            </a:pPr>
            <a:r>
              <a:rPr lang="en-US" sz="3000">
                <a:solidFill>
                  <a:srgbClr val="FF5227"/>
                </a:solidFill>
                <a:latin typeface="Pragmatica Condensed Italics"/>
              </a:rPr>
              <a:t>*: Tahmin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rot="285490">
            <a:off x="-3999011" y="-12487743"/>
            <a:ext cx="20541436" cy="28994656"/>
            <a:chOff x="0" y="0"/>
            <a:chExt cx="10134104" cy="14304495"/>
          </a:xfrm>
        </p:grpSpPr>
        <p:sp>
          <p:nvSpPr>
            <p:cNvPr id="3" name="Freeform 3"/>
            <p:cNvSpPr/>
            <p:nvPr/>
          </p:nvSpPr>
          <p:spPr>
            <a:xfrm>
              <a:off x="0" y="0"/>
              <a:ext cx="10134104" cy="14304494"/>
            </a:xfrm>
            <a:custGeom>
              <a:avLst/>
              <a:gdLst/>
              <a:ahLst/>
              <a:cxnLst/>
              <a:rect l="l" t="t" r="r" b="b"/>
              <a:pathLst>
                <a:path w="10134104" h="14304494">
                  <a:moveTo>
                    <a:pt x="10134104" y="14304494"/>
                  </a:moveTo>
                  <a:lnTo>
                    <a:pt x="0" y="14304494"/>
                  </a:lnTo>
                  <a:lnTo>
                    <a:pt x="0" y="0"/>
                  </a:lnTo>
                  <a:lnTo>
                    <a:pt x="10134104" y="14304494"/>
                  </a:lnTo>
                  <a:close/>
                </a:path>
              </a:pathLst>
            </a:custGeom>
            <a:solidFill>
              <a:srgbClr val="DDDDD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6785" flipH="1">
            <a:off x="4492671" y="-609512"/>
            <a:ext cx="8921984" cy="11152480"/>
          </a:xfrm>
          <a:prstGeom prst="rect">
            <a:avLst/>
          </a:prstGeom>
        </p:spPr>
      </p:pic>
      <p:grpSp>
        <p:nvGrpSpPr>
          <p:cNvPr id="5" name="Group 5"/>
          <p:cNvGrpSpPr/>
          <p:nvPr/>
        </p:nvGrpSpPr>
        <p:grpSpPr>
          <a:xfrm>
            <a:off x="14179635" y="7796244"/>
            <a:ext cx="4175040" cy="2162856"/>
            <a:chOff x="0" y="0"/>
            <a:chExt cx="5566720" cy="2883808"/>
          </a:xfrm>
        </p:grpSpPr>
        <p:sp>
          <p:nvSpPr>
            <p:cNvPr id="6" name="TextBox 6"/>
            <p:cNvSpPr txBox="1"/>
            <p:nvPr/>
          </p:nvSpPr>
          <p:spPr>
            <a:xfrm>
              <a:off x="0" y="66675"/>
              <a:ext cx="5566720" cy="575736"/>
            </a:xfrm>
            <a:prstGeom prst="rect">
              <a:avLst/>
            </a:prstGeom>
          </p:spPr>
          <p:txBody>
            <a:bodyPr lIns="0" tIns="0" rIns="0" bIns="0" rtlCol="0" anchor="t">
              <a:spAutoFit/>
            </a:bodyPr>
            <a:lstStyle/>
            <a:p>
              <a:pPr marL="0" lvl="0" indent="0" algn="l">
                <a:lnSpc>
                  <a:spcPts val="3016"/>
                </a:lnSpc>
                <a:spcBef>
                  <a:spcPct val="0"/>
                </a:spcBef>
              </a:pPr>
              <a:r>
                <a:rPr lang="en-US" sz="3175">
                  <a:solidFill>
                    <a:srgbClr val="FF5227"/>
                  </a:solidFill>
                  <a:latin typeface="Pragmatica Condensed Bold"/>
                </a:rPr>
                <a:t>GIDA SEKTÖRÜ</a:t>
              </a:r>
            </a:p>
          </p:txBody>
        </p:sp>
        <p:sp>
          <p:nvSpPr>
            <p:cNvPr id="7" name="TextBox 7"/>
            <p:cNvSpPr txBox="1"/>
            <p:nvPr/>
          </p:nvSpPr>
          <p:spPr>
            <a:xfrm>
              <a:off x="0" y="792433"/>
              <a:ext cx="5566720" cy="2091376"/>
            </a:xfrm>
            <a:prstGeom prst="rect">
              <a:avLst/>
            </a:prstGeom>
          </p:spPr>
          <p:txBody>
            <a:bodyPr lIns="0" tIns="0" rIns="0" bIns="0" rtlCol="0" anchor="t">
              <a:spAutoFit/>
            </a:bodyPr>
            <a:lstStyle/>
            <a:p>
              <a:pPr marL="0" lvl="0" indent="0" algn="l">
                <a:lnSpc>
                  <a:spcPts val="3078"/>
                </a:lnSpc>
              </a:pPr>
              <a:r>
                <a:rPr lang="en-US" sz="2700">
                  <a:solidFill>
                    <a:srgbClr val="000000"/>
                  </a:solidFill>
                  <a:latin typeface="Pragmatica Condensed"/>
                </a:rPr>
                <a:t>Türk mallarının kalitesi nedeniyle artan talebe bağlı olarak gıda sektöründe de hareketlilik artmıştır.</a:t>
              </a:r>
            </a:p>
          </p:txBody>
        </p:sp>
      </p:grpSp>
      <p:grpSp>
        <p:nvGrpSpPr>
          <p:cNvPr id="8" name="Group 8"/>
          <p:cNvGrpSpPr>
            <a:grpSpLocks noChangeAspect="1"/>
          </p:cNvGrpSpPr>
          <p:nvPr/>
        </p:nvGrpSpPr>
        <p:grpSpPr>
          <a:xfrm>
            <a:off x="5010990" y="-166688"/>
            <a:ext cx="5355078" cy="3659980"/>
            <a:chOff x="0" y="0"/>
            <a:chExt cx="5508856" cy="3765081"/>
          </a:xfrm>
        </p:grpSpPr>
        <p:sp>
          <p:nvSpPr>
            <p:cNvPr id="9" name="Freeform 9"/>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F1945B"/>
            </a:solidFill>
          </p:spPr>
        </p:sp>
        <p:sp>
          <p:nvSpPr>
            <p:cNvPr id="10" name="Freeform 10"/>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blipFill>
              <a:blip r:embed="rId4"/>
              <a:stretch>
                <a:fillRect l="-6816" r="-6816"/>
              </a:stretch>
            </a:blipFill>
          </p:spPr>
        </p:sp>
      </p:grpSp>
      <p:grpSp>
        <p:nvGrpSpPr>
          <p:cNvPr id="11" name="Group 11"/>
          <p:cNvGrpSpPr>
            <a:grpSpLocks noChangeAspect="1"/>
          </p:cNvGrpSpPr>
          <p:nvPr/>
        </p:nvGrpSpPr>
        <p:grpSpPr>
          <a:xfrm>
            <a:off x="7119197" y="3493292"/>
            <a:ext cx="5355078" cy="3659980"/>
            <a:chOff x="0" y="0"/>
            <a:chExt cx="5508856" cy="3765081"/>
          </a:xfrm>
        </p:grpSpPr>
        <p:sp>
          <p:nvSpPr>
            <p:cNvPr id="12" name="Freeform 12"/>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F1945B"/>
            </a:solidFill>
          </p:spPr>
        </p:sp>
        <p:sp>
          <p:nvSpPr>
            <p:cNvPr id="13" name="Freeform 13"/>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blipFill>
              <a:blip r:embed="rId5"/>
              <a:stretch>
                <a:fillRect l="-20594" r="-20594"/>
              </a:stretch>
            </a:blipFill>
          </p:spPr>
        </p:sp>
      </p:grpSp>
      <p:grpSp>
        <p:nvGrpSpPr>
          <p:cNvPr id="14" name="Group 14"/>
          <p:cNvGrpSpPr>
            <a:grpSpLocks noChangeAspect="1"/>
          </p:cNvGrpSpPr>
          <p:nvPr/>
        </p:nvGrpSpPr>
        <p:grpSpPr>
          <a:xfrm>
            <a:off x="9226909" y="7153272"/>
            <a:ext cx="5367267" cy="3668310"/>
            <a:chOff x="0" y="0"/>
            <a:chExt cx="5508856" cy="3765081"/>
          </a:xfrm>
        </p:grpSpPr>
        <p:sp>
          <p:nvSpPr>
            <p:cNvPr id="15" name="Freeform 15"/>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F1945B"/>
            </a:solidFill>
          </p:spPr>
        </p:sp>
        <p:sp>
          <p:nvSpPr>
            <p:cNvPr id="16" name="Freeform 16"/>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blipFill>
              <a:blip r:embed="rId6"/>
              <a:stretch>
                <a:fillRect l="-28672" r="-36915"/>
              </a:stretch>
            </a:blipFill>
          </p:spPr>
        </p:sp>
      </p:grpSp>
      <p:sp>
        <p:nvSpPr>
          <p:cNvPr id="17" name="TextBox 17"/>
          <p:cNvSpPr txBox="1"/>
          <p:nvPr/>
        </p:nvSpPr>
        <p:spPr>
          <a:xfrm>
            <a:off x="1028700" y="4450572"/>
            <a:ext cx="5563729" cy="1905000"/>
          </a:xfrm>
          <a:prstGeom prst="rect">
            <a:avLst/>
          </a:prstGeom>
        </p:spPr>
        <p:txBody>
          <a:bodyPr lIns="0" tIns="0" rIns="0" bIns="0" rtlCol="0" anchor="t">
            <a:spAutoFit/>
          </a:bodyPr>
          <a:lstStyle/>
          <a:p>
            <a:pPr marL="0" lvl="0" indent="0">
              <a:lnSpc>
                <a:spcPts val="4950"/>
              </a:lnSpc>
            </a:pPr>
            <a:r>
              <a:rPr lang="en-US" sz="4500">
                <a:solidFill>
                  <a:srgbClr val="000000"/>
                </a:solidFill>
                <a:latin typeface="Pragmatica Bold"/>
              </a:rPr>
              <a:t>Doğrudan Yabancı Yatırımların Görünümü</a:t>
            </a:r>
          </a:p>
        </p:txBody>
      </p:sp>
      <p:grpSp>
        <p:nvGrpSpPr>
          <p:cNvPr id="18" name="Group 18"/>
          <p:cNvGrpSpPr/>
          <p:nvPr/>
        </p:nvGrpSpPr>
        <p:grpSpPr>
          <a:xfrm>
            <a:off x="10401300" y="1028700"/>
            <a:ext cx="7308287" cy="1381734"/>
            <a:chOff x="0" y="0"/>
            <a:chExt cx="9744382" cy="1842312"/>
          </a:xfrm>
        </p:grpSpPr>
        <p:sp>
          <p:nvSpPr>
            <p:cNvPr id="19" name="TextBox 19"/>
            <p:cNvSpPr txBox="1"/>
            <p:nvPr/>
          </p:nvSpPr>
          <p:spPr>
            <a:xfrm>
              <a:off x="0" y="66675"/>
              <a:ext cx="9744382" cy="575736"/>
            </a:xfrm>
            <a:prstGeom prst="rect">
              <a:avLst/>
            </a:prstGeom>
          </p:spPr>
          <p:txBody>
            <a:bodyPr lIns="0" tIns="0" rIns="0" bIns="0" rtlCol="0" anchor="t">
              <a:spAutoFit/>
            </a:bodyPr>
            <a:lstStyle/>
            <a:p>
              <a:pPr marL="0" lvl="0" indent="0" algn="l">
                <a:lnSpc>
                  <a:spcPts val="3016"/>
                </a:lnSpc>
                <a:spcBef>
                  <a:spcPct val="0"/>
                </a:spcBef>
              </a:pPr>
              <a:r>
                <a:rPr lang="en-US" sz="3175">
                  <a:solidFill>
                    <a:srgbClr val="FF5227"/>
                  </a:solidFill>
                  <a:latin typeface="Pragmatica Condensed Bold"/>
                </a:rPr>
                <a:t>ENERJI SEKTÖRÜ</a:t>
              </a:r>
            </a:p>
          </p:txBody>
        </p:sp>
        <p:sp>
          <p:nvSpPr>
            <p:cNvPr id="20" name="TextBox 20"/>
            <p:cNvSpPr txBox="1"/>
            <p:nvPr/>
          </p:nvSpPr>
          <p:spPr>
            <a:xfrm>
              <a:off x="0" y="792433"/>
              <a:ext cx="9744382" cy="1049879"/>
            </a:xfrm>
            <a:prstGeom prst="rect">
              <a:avLst/>
            </a:prstGeom>
          </p:spPr>
          <p:txBody>
            <a:bodyPr lIns="0" tIns="0" rIns="0" bIns="0" rtlCol="0" anchor="t">
              <a:spAutoFit/>
            </a:bodyPr>
            <a:lstStyle/>
            <a:p>
              <a:pPr marL="0" lvl="0" indent="0" algn="l">
                <a:lnSpc>
                  <a:spcPts val="3078"/>
                </a:lnSpc>
              </a:pPr>
              <a:r>
                <a:rPr lang="en-US" sz="2700">
                  <a:solidFill>
                    <a:srgbClr val="000000"/>
                  </a:solidFill>
                  <a:latin typeface="Pragmatica Condensed"/>
                </a:rPr>
                <a:t>Özellikle bu sektör yabancı yatırımcılar için önemli bir potansiyel arz etmektedir.</a:t>
              </a:r>
            </a:p>
          </p:txBody>
        </p:sp>
      </p:grpSp>
      <p:grpSp>
        <p:nvGrpSpPr>
          <p:cNvPr id="21" name="Group 21"/>
          <p:cNvGrpSpPr/>
          <p:nvPr/>
        </p:nvGrpSpPr>
        <p:grpSpPr>
          <a:xfrm>
            <a:off x="12257130" y="4412472"/>
            <a:ext cx="6030870" cy="1772295"/>
            <a:chOff x="0" y="0"/>
            <a:chExt cx="8041160" cy="2363060"/>
          </a:xfrm>
        </p:grpSpPr>
        <p:sp>
          <p:nvSpPr>
            <p:cNvPr id="22" name="TextBox 22"/>
            <p:cNvSpPr txBox="1"/>
            <p:nvPr/>
          </p:nvSpPr>
          <p:spPr>
            <a:xfrm>
              <a:off x="0" y="66675"/>
              <a:ext cx="8041160" cy="575736"/>
            </a:xfrm>
            <a:prstGeom prst="rect">
              <a:avLst/>
            </a:prstGeom>
          </p:spPr>
          <p:txBody>
            <a:bodyPr lIns="0" tIns="0" rIns="0" bIns="0" rtlCol="0" anchor="t">
              <a:spAutoFit/>
            </a:bodyPr>
            <a:lstStyle/>
            <a:p>
              <a:pPr marL="0" lvl="0" indent="0" algn="l">
                <a:lnSpc>
                  <a:spcPts val="3016"/>
                </a:lnSpc>
                <a:spcBef>
                  <a:spcPct val="0"/>
                </a:spcBef>
              </a:pPr>
              <a:r>
                <a:rPr lang="en-US" sz="3175">
                  <a:solidFill>
                    <a:srgbClr val="FF5227"/>
                  </a:solidFill>
                  <a:latin typeface="Pragmatica Condensed Bold"/>
                </a:rPr>
                <a:t>TEKSTIL SEKTÖRÜ</a:t>
              </a:r>
            </a:p>
          </p:txBody>
        </p:sp>
        <p:sp>
          <p:nvSpPr>
            <p:cNvPr id="23" name="TextBox 23"/>
            <p:cNvSpPr txBox="1"/>
            <p:nvPr/>
          </p:nvSpPr>
          <p:spPr>
            <a:xfrm>
              <a:off x="0" y="792433"/>
              <a:ext cx="8041160" cy="1570627"/>
            </a:xfrm>
            <a:prstGeom prst="rect">
              <a:avLst/>
            </a:prstGeom>
          </p:spPr>
          <p:txBody>
            <a:bodyPr lIns="0" tIns="0" rIns="0" bIns="0" rtlCol="0" anchor="t">
              <a:spAutoFit/>
            </a:bodyPr>
            <a:lstStyle/>
            <a:p>
              <a:pPr marL="0" lvl="0" indent="0" algn="l">
                <a:lnSpc>
                  <a:spcPts val="3078"/>
                </a:lnSpc>
              </a:pPr>
              <a:r>
                <a:rPr lang="en-US" sz="2700">
                  <a:solidFill>
                    <a:srgbClr val="000000"/>
                  </a:solidFill>
                  <a:latin typeface="Pragmatica Condensed"/>
                </a:rPr>
                <a:t>Türkmenistan tekstil alanında ülkeye yabancı sermaye çekme konusunda nispeten daha başarılı olmuştur.</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2746708" y="-9331326"/>
            <a:ext cx="24126974" cy="24126974"/>
          </a:xfrm>
          <a:prstGeom prst="rect">
            <a:avLst/>
          </a:prstGeom>
        </p:spPr>
      </p:pic>
      <p:grpSp>
        <p:nvGrpSpPr>
          <p:cNvPr id="3" name="Group 3"/>
          <p:cNvGrpSpPr/>
          <p:nvPr/>
        </p:nvGrpSpPr>
        <p:grpSpPr>
          <a:xfrm>
            <a:off x="6176935" y="4162253"/>
            <a:ext cx="9658343" cy="1962494"/>
            <a:chOff x="0" y="0"/>
            <a:chExt cx="12877790" cy="2616659"/>
          </a:xfrm>
        </p:grpSpPr>
        <p:sp>
          <p:nvSpPr>
            <p:cNvPr id="4" name="TextBox 4"/>
            <p:cNvSpPr txBox="1"/>
            <p:nvPr/>
          </p:nvSpPr>
          <p:spPr>
            <a:xfrm>
              <a:off x="0" y="2087576"/>
              <a:ext cx="12877790" cy="529083"/>
            </a:xfrm>
            <a:prstGeom prst="rect">
              <a:avLst/>
            </a:prstGeom>
          </p:spPr>
          <p:txBody>
            <a:bodyPr lIns="0" tIns="0" rIns="0" bIns="0" rtlCol="0" anchor="t">
              <a:spAutoFit/>
            </a:bodyPr>
            <a:lstStyle/>
            <a:p>
              <a:pPr marL="0" lvl="0" indent="0" algn="l">
                <a:lnSpc>
                  <a:spcPts val="3078"/>
                </a:lnSpc>
              </a:pPr>
              <a:r>
                <a:rPr lang="en-US" sz="2700">
                  <a:solidFill>
                    <a:srgbClr val="EDECED"/>
                  </a:solidFill>
                  <a:latin typeface="Pragmatica Condensed"/>
                </a:rPr>
                <a:t>----</a:t>
              </a:r>
            </a:p>
          </p:txBody>
        </p:sp>
        <p:sp>
          <p:nvSpPr>
            <p:cNvPr id="5" name="TextBox 5"/>
            <p:cNvSpPr txBox="1"/>
            <p:nvPr/>
          </p:nvSpPr>
          <p:spPr>
            <a:xfrm>
              <a:off x="0" y="152400"/>
              <a:ext cx="12877790" cy="1100667"/>
            </a:xfrm>
            <a:prstGeom prst="rect">
              <a:avLst/>
            </a:prstGeom>
          </p:spPr>
          <p:txBody>
            <a:bodyPr lIns="0" tIns="0" rIns="0" bIns="0" rtlCol="0" anchor="t">
              <a:spAutoFit/>
            </a:bodyPr>
            <a:lstStyle/>
            <a:p>
              <a:pPr>
                <a:lnSpc>
                  <a:spcPts val="5890"/>
                </a:lnSpc>
              </a:pPr>
              <a:r>
                <a:rPr lang="en-US" sz="6200">
                  <a:solidFill>
                    <a:srgbClr val="EDECED"/>
                  </a:solidFill>
                  <a:latin typeface="Pragmatica Bold"/>
                </a:rPr>
                <a:t>5. TÜRKİYE ile TİCARET</a:t>
              </a: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5128528" y="2616820"/>
            <a:ext cx="8711386" cy="1088923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244348" y="2653109"/>
            <a:ext cx="2546096" cy="318262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4276600" y="-161800"/>
            <a:ext cx="4715822" cy="5894777"/>
          </a:xfrm>
          <a:prstGeom prst="rect">
            <a:avLst/>
          </a:prstGeom>
        </p:spPr>
      </p:pic>
      <p:pic>
        <p:nvPicPr>
          <p:cNvPr id="3" name="Picture 3"/>
          <p:cNvPicPr>
            <a:picLocks noChangeAspect="1"/>
          </p:cNvPicPr>
          <p:nvPr/>
        </p:nvPicPr>
        <p:blipFill>
          <a:blip r:embed="rId4"/>
          <a:srcRect/>
          <a:stretch>
            <a:fillRect/>
          </a:stretch>
        </p:blipFill>
        <p:spPr>
          <a:xfrm>
            <a:off x="6210541" y="2375260"/>
            <a:ext cx="11048759" cy="7242534"/>
          </a:xfrm>
          <a:prstGeom prst="rect">
            <a:avLst/>
          </a:prstGeom>
        </p:spPr>
      </p:pic>
      <p:sp>
        <p:nvSpPr>
          <p:cNvPr id="4" name="TextBox 4"/>
          <p:cNvSpPr txBox="1"/>
          <p:nvPr/>
        </p:nvSpPr>
        <p:spPr>
          <a:xfrm>
            <a:off x="1392193" y="1093955"/>
            <a:ext cx="12504938" cy="753800"/>
          </a:xfrm>
          <a:prstGeom prst="rect">
            <a:avLst/>
          </a:prstGeom>
        </p:spPr>
        <p:txBody>
          <a:bodyPr lIns="0" tIns="0" rIns="0" bIns="0" rtlCol="0" anchor="t">
            <a:spAutoFit/>
          </a:bodyPr>
          <a:lstStyle/>
          <a:p>
            <a:pPr marL="0" lvl="0" indent="0" algn="l">
              <a:lnSpc>
                <a:spcPts val="5889"/>
              </a:lnSpc>
            </a:pPr>
            <a:r>
              <a:rPr lang="en-US" sz="5354">
                <a:solidFill>
                  <a:srgbClr val="000000"/>
                </a:solidFill>
                <a:latin typeface="Pragmatica Bold"/>
              </a:rPr>
              <a:t>Türkiye-Türkmenistan Dış Ticareti</a:t>
            </a:r>
          </a:p>
        </p:txBody>
      </p:sp>
      <p:grpSp>
        <p:nvGrpSpPr>
          <p:cNvPr id="5" name="Group 5"/>
          <p:cNvGrpSpPr/>
          <p:nvPr/>
        </p:nvGrpSpPr>
        <p:grpSpPr>
          <a:xfrm>
            <a:off x="390039" y="3346030"/>
            <a:ext cx="5339609" cy="2714662"/>
            <a:chOff x="0" y="0"/>
            <a:chExt cx="7119479" cy="3619549"/>
          </a:xfrm>
        </p:grpSpPr>
        <p:sp>
          <p:nvSpPr>
            <p:cNvPr id="6" name="TextBox 6"/>
            <p:cNvSpPr txBox="1"/>
            <p:nvPr/>
          </p:nvSpPr>
          <p:spPr>
            <a:xfrm>
              <a:off x="0" y="85725"/>
              <a:ext cx="7119479" cy="604311"/>
            </a:xfrm>
            <a:prstGeom prst="rect">
              <a:avLst/>
            </a:prstGeom>
          </p:spPr>
          <p:txBody>
            <a:bodyPr lIns="0" tIns="0" rIns="0" bIns="0" rtlCol="0" anchor="t">
              <a:spAutoFit/>
            </a:bodyPr>
            <a:lstStyle/>
            <a:p>
              <a:pPr marL="0" lvl="0" indent="0" algn="l">
                <a:lnSpc>
                  <a:spcPts val="3230"/>
                </a:lnSpc>
                <a:spcBef>
                  <a:spcPct val="0"/>
                </a:spcBef>
              </a:pPr>
              <a:r>
                <a:rPr lang="en-US" sz="3400">
                  <a:solidFill>
                    <a:srgbClr val="FF5227"/>
                  </a:solidFill>
                  <a:latin typeface="Pragmatica Condensed Bold"/>
                </a:rPr>
                <a:t>İhracat </a:t>
              </a:r>
            </a:p>
          </p:txBody>
        </p:sp>
        <p:sp>
          <p:nvSpPr>
            <p:cNvPr id="7" name="TextBox 7"/>
            <p:cNvSpPr txBox="1"/>
            <p:nvPr/>
          </p:nvSpPr>
          <p:spPr>
            <a:xfrm>
              <a:off x="0" y="1007667"/>
              <a:ext cx="7119479" cy="2611883"/>
            </a:xfrm>
            <a:prstGeom prst="rect">
              <a:avLst/>
            </a:prstGeom>
          </p:spPr>
          <p:txBody>
            <a:bodyPr lIns="0" tIns="0" rIns="0" bIns="0" rtlCol="0" anchor="t">
              <a:spAutoFit/>
            </a:bodyPr>
            <a:lstStyle/>
            <a:p>
              <a:pPr marL="0" lvl="0" indent="0" algn="l">
                <a:lnSpc>
                  <a:spcPts val="3078"/>
                </a:lnSpc>
              </a:pPr>
              <a:r>
                <a:rPr lang="en-US" sz="2700">
                  <a:solidFill>
                    <a:srgbClr val="000000"/>
                  </a:solidFill>
                  <a:latin typeface="Pragmatica Condensed"/>
                </a:rPr>
                <a:t>2021 yılında ülkeye ihracat 985 milyon dolar olmuştur. İhracat edilen başlıca ürünler: izole edilmiş teller, kablolar ve diğer elektrik iletkenler; fiber optik kablolar;</a:t>
              </a:r>
            </a:p>
          </p:txBody>
        </p:sp>
      </p:grpSp>
      <p:grpSp>
        <p:nvGrpSpPr>
          <p:cNvPr id="8" name="Group 8"/>
          <p:cNvGrpSpPr/>
          <p:nvPr/>
        </p:nvGrpSpPr>
        <p:grpSpPr>
          <a:xfrm>
            <a:off x="390039" y="6903132"/>
            <a:ext cx="5339609" cy="2714662"/>
            <a:chOff x="0" y="0"/>
            <a:chExt cx="7119479" cy="3619549"/>
          </a:xfrm>
        </p:grpSpPr>
        <p:sp>
          <p:nvSpPr>
            <p:cNvPr id="9" name="TextBox 9"/>
            <p:cNvSpPr txBox="1"/>
            <p:nvPr/>
          </p:nvSpPr>
          <p:spPr>
            <a:xfrm>
              <a:off x="0" y="85725"/>
              <a:ext cx="7119479" cy="604311"/>
            </a:xfrm>
            <a:prstGeom prst="rect">
              <a:avLst/>
            </a:prstGeom>
          </p:spPr>
          <p:txBody>
            <a:bodyPr lIns="0" tIns="0" rIns="0" bIns="0" rtlCol="0" anchor="t">
              <a:spAutoFit/>
            </a:bodyPr>
            <a:lstStyle/>
            <a:p>
              <a:pPr marL="0" lvl="0" indent="0" algn="l">
                <a:lnSpc>
                  <a:spcPts val="3230"/>
                </a:lnSpc>
                <a:spcBef>
                  <a:spcPct val="0"/>
                </a:spcBef>
              </a:pPr>
              <a:r>
                <a:rPr lang="en-US" sz="3400">
                  <a:solidFill>
                    <a:srgbClr val="FF5227"/>
                  </a:solidFill>
                  <a:latin typeface="Pragmatica Condensed Bold"/>
                </a:rPr>
                <a:t>ithalat</a:t>
              </a:r>
            </a:p>
          </p:txBody>
        </p:sp>
        <p:sp>
          <p:nvSpPr>
            <p:cNvPr id="10" name="TextBox 10"/>
            <p:cNvSpPr txBox="1"/>
            <p:nvPr/>
          </p:nvSpPr>
          <p:spPr>
            <a:xfrm>
              <a:off x="0" y="1007667"/>
              <a:ext cx="7119479" cy="2611883"/>
            </a:xfrm>
            <a:prstGeom prst="rect">
              <a:avLst/>
            </a:prstGeom>
          </p:spPr>
          <p:txBody>
            <a:bodyPr lIns="0" tIns="0" rIns="0" bIns="0" rtlCol="0" anchor="t">
              <a:spAutoFit/>
            </a:bodyPr>
            <a:lstStyle/>
            <a:p>
              <a:pPr marL="0" lvl="0" indent="0" algn="l">
                <a:lnSpc>
                  <a:spcPts val="3078"/>
                </a:lnSpc>
              </a:pPr>
              <a:r>
                <a:rPr lang="en-US" sz="2700">
                  <a:solidFill>
                    <a:srgbClr val="000000"/>
                  </a:solidFill>
                  <a:latin typeface="Pragmatica Condensed"/>
                </a:rPr>
                <a:t>2021 yılında ülkeden ithalat 711 milyon dolardır. İthalatımızdaki başlıca ürünler ise petrol yağları ve bitümenli minerallerden elde edilen yağlar; pamuk ipliği;</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32454">
            <a:off x="-14357461" y="-1396123"/>
            <a:ext cx="24126974" cy="24126974"/>
          </a:xfrm>
          <a:prstGeom prst="rect">
            <a:avLst/>
          </a:prstGeom>
        </p:spPr>
      </p:pic>
      <p:grpSp>
        <p:nvGrpSpPr>
          <p:cNvPr id="3" name="Group 3"/>
          <p:cNvGrpSpPr/>
          <p:nvPr/>
        </p:nvGrpSpPr>
        <p:grpSpPr>
          <a:xfrm>
            <a:off x="1028700" y="4128151"/>
            <a:ext cx="6222268" cy="2030698"/>
            <a:chOff x="0" y="0"/>
            <a:chExt cx="8296357" cy="2707597"/>
          </a:xfrm>
        </p:grpSpPr>
        <p:sp>
          <p:nvSpPr>
            <p:cNvPr id="4" name="TextBox 4"/>
            <p:cNvSpPr txBox="1"/>
            <p:nvPr/>
          </p:nvSpPr>
          <p:spPr>
            <a:xfrm>
              <a:off x="0" y="200025"/>
              <a:ext cx="8296357" cy="1516764"/>
            </a:xfrm>
            <a:prstGeom prst="rect">
              <a:avLst/>
            </a:prstGeom>
          </p:spPr>
          <p:txBody>
            <a:bodyPr lIns="0" tIns="0" rIns="0" bIns="0" rtlCol="0" anchor="t">
              <a:spAutoFit/>
            </a:bodyPr>
            <a:lstStyle/>
            <a:p>
              <a:pPr>
                <a:lnSpc>
                  <a:spcPts val="8031"/>
                </a:lnSpc>
              </a:pPr>
              <a:r>
                <a:rPr lang="en-US" sz="8454">
                  <a:solidFill>
                    <a:srgbClr val="EDECED"/>
                  </a:solidFill>
                  <a:latin typeface="Pragmatica Bold"/>
                </a:rPr>
                <a:t>İçerik</a:t>
              </a:r>
            </a:p>
          </p:txBody>
        </p:sp>
        <p:sp>
          <p:nvSpPr>
            <p:cNvPr id="5" name="TextBox 5"/>
            <p:cNvSpPr txBox="1"/>
            <p:nvPr/>
          </p:nvSpPr>
          <p:spPr>
            <a:xfrm>
              <a:off x="0" y="2178514"/>
              <a:ext cx="8296357" cy="529083"/>
            </a:xfrm>
            <a:prstGeom prst="rect">
              <a:avLst/>
            </a:prstGeom>
          </p:spPr>
          <p:txBody>
            <a:bodyPr lIns="0" tIns="0" rIns="0" bIns="0" rtlCol="0" anchor="t">
              <a:spAutoFit/>
            </a:bodyPr>
            <a:lstStyle/>
            <a:p>
              <a:pPr marL="0" lvl="0" indent="0" algn="l">
                <a:lnSpc>
                  <a:spcPts val="3078"/>
                </a:lnSpc>
              </a:pPr>
              <a:endParaRPr/>
            </a:p>
          </p:txBody>
        </p:sp>
      </p:grpSp>
      <p:sp>
        <p:nvSpPr>
          <p:cNvPr id="6" name="TextBox 6"/>
          <p:cNvSpPr txBox="1"/>
          <p:nvPr/>
        </p:nvSpPr>
        <p:spPr>
          <a:xfrm>
            <a:off x="10697131" y="1532563"/>
            <a:ext cx="7259484" cy="7898511"/>
          </a:xfrm>
          <a:prstGeom prst="rect">
            <a:avLst/>
          </a:prstGeom>
        </p:spPr>
        <p:txBody>
          <a:bodyPr lIns="0" tIns="0" rIns="0" bIns="0" rtlCol="0" anchor="t">
            <a:spAutoFit/>
          </a:bodyPr>
          <a:lstStyle/>
          <a:p>
            <a:pPr marL="0" lvl="0" indent="0" algn="l">
              <a:lnSpc>
                <a:spcPts val="5742"/>
              </a:lnSpc>
            </a:pPr>
            <a:r>
              <a:rPr lang="en-US" sz="3300">
                <a:solidFill>
                  <a:srgbClr val="FF5227"/>
                </a:solidFill>
                <a:latin typeface="Pragmatica Condensed Bold"/>
              </a:rPr>
              <a:t>1. Genel Bilgiler</a:t>
            </a:r>
          </a:p>
          <a:p>
            <a:pPr marL="0" lvl="0" indent="0" algn="l">
              <a:lnSpc>
                <a:spcPts val="5742"/>
              </a:lnSpc>
            </a:pPr>
            <a:r>
              <a:rPr lang="en-US" sz="3300">
                <a:solidFill>
                  <a:srgbClr val="FF5227"/>
                </a:solidFill>
                <a:latin typeface="Pragmatica Condensed Bold"/>
              </a:rPr>
              <a:t>2. Genel Ekonomik Durum</a:t>
            </a:r>
          </a:p>
          <a:p>
            <a:pPr marL="0" lvl="0" indent="0" algn="l">
              <a:lnSpc>
                <a:spcPts val="5742"/>
              </a:lnSpc>
            </a:pPr>
            <a:r>
              <a:rPr lang="en-US" sz="3300">
                <a:solidFill>
                  <a:srgbClr val="FF5227"/>
                </a:solidFill>
                <a:latin typeface="Pragmatica Condensed Bold"/>
              </a:rPr>
              <a:t>3. Dış Ticaret</a:t>
            </a:r>
          </a:p>
          <a:p>
            <a:pPr marL="0" lvl="0" indent="0" algn="l">
              <a:lnSpc>
                <a:spcPts val="5742"/>
              </a:lnSpc>
            </a:pPr>
            <a:r>
              <a:rPr lang="en-US" sz="3300">
                <a:solidFill>
                  <a:srgbClr val="FF5227"/>
                </a:solidFill>
                <a:latin typeface="Pragmatica Condensed Bold"/>
              </a:rPr>
              <a:t>4. Doğrudan Yabancı Yatırımlar</a:t>
            </a:r>
          </a:p>
          <a:p>
            <a:pPr marL="0" lvl="0" indent="0" algn="l">
              <a:lnSpc>
                <a:spcPts val="5742"/>
              </a:lnSpc>
            </a:pPr>
            <a:r>
              <a:rPr lang="en-US" sz="3300">
                <a:solidFill>
                  <a:srgbClr val="FF5227"/>
                </a:solidFill>
                <a:latin typeface="Pragmatica Condensed Bold"/>
              </a:rPr>
              <a:t>5. Türkiye ile Ticaret</a:t>
            </a:r>
          </a:p>
          <a:p>
            <a:pPr marL="0" lvl="0" indent="0" algn="l">
              <a:lnSpc>
                <a:spcPts val="5742"/>
              </a:lnSpc>
            </a:pPr>
            <a:r>
              <a:rPr lang="en-US" sz="3300">
                <a:solidFill>
                  <a:srgbClr val="FF5227"/>
                </a:solidFill>
                <a:latin typeface="Pragmatica Condensed Bold"/>
              </a:rPr>
              <a:t>6. Yatırım İçin Potansiyel Sektörler</a:t>
            </a:r>
          </a:p>
          <a:p>
            <a:pPr marL="0" lvl="0" indent="0" algn="l">
              <a:lnSpc>
                <a:spcPts val="5742"/>
              </a:lnSpc>
            </a:pPr>
            <a:r>
              <a:rPr lang="en-US" sz="3300">
                <a:solidFill>
                  <a:srgbClr val="FF5227"/>
                </a:solidFill>
                <a:latin typeface="Pragmatica Condensed Bold"/>
              </a:rPr>
              <a:t>7. İhracatında Önerilen Ürünler</a:t>
            </a:r>
          </a:p>
          <a:p>
            <a:pPr marL="0" lvl="0" indent="0" algn="l">
              <a:lnSpc>
                <a:spcPts val="5742"/>
              </a:lnSpc>
            </a:pPr>
            <a:r>
              <a:rPr lang="en-US" sz="3300">
                <a:solidFill>
                  <a:srgbClr val="FF5227"/>
                </a:solidFill>
                <a:latin typeface="Pragmatica Condensed Bold"/>
              </a:rPr>
              <a:t>8. İthalatında Önerilen Ürün</a:t>
            </a:r>
          </a:p>
          <a:p>
            <a:pPr marL="0" lvl="0" indent="0" algn="l">
              <a:lnSpc>
                <a:spcPts val="5742"/>
              </a:lnSpc>
            </a:pPr>
            <a:r>
              <a:rPr lang="en-US" sz="3300">
                <a:solidFill>
                  <a:srgbClr val="FF5227"/>
                </a:solidFill>
                <a:latin typeface="Pragmatica Condensed Bold"/>
              </a:rPr>
              <a:t>9. Türkiye-Türkmenistan Dış Ticaretinde Önerilen Diğer Ürünler</a:t>
            </a:r>
          </a:p>
          <a:p>
            <a:pPr marL="0" lvl="0" indent="0" algn="l">
              <a:lnSpc>
                <a:spcPts val="5742"/>
              </a:lnSpc>
            </a:pPr>
            <a:r>
              <a:rPr lang="en-US" sz="3300">
                <a:solidFill>
                  <a:srgbClr val="FF5227"/>
                </a:solidFill>
                <a:latin typeface="Pragmatica Condensed Bold"/>
              </a:rPr>
              <a:t>10. Kaynakça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rot="5036842">
            <a:off x="-1402437" y="-7884355"/>
            <a:ext cx="19391013" cy="31604461"/>
            <a:chOff x="0" y="0"/>
            <a:chExt cx="8642416" cy="14085850"/>
          </a:xfrm>
        </p:grpSpPr>
        <p:sp>
          <p:nvSpPr>
            <p:cNvPr id="3" name="Freeform 3"/>
            <p:cNvSpPr/>
            <p:nvPr/>
          </p:nvSpPr>
          <p:spPr>
            <a:xfrm>
              <a:off x="0" y="0"/>
              <a:ext cx="8642416" cy="14085850"/>
            </a:xfrm>
            <a:custGeom>
              <a:avLst/>
              <a:gdLst/>
              <a:ahLst/>
              <a:cxnLst/>
              <a:rect l="l" t="t" r="r" b="b"/>
              <a:pathLst>
                <a:path w="8642416" h="14085850">
                  <a:moveTo>
                    <a:pt x="8642416" y="14085850"/>
                  </a:moveTo>
                  <a:lnTo>
                    <a:pt x="0" y="14085850"/>
                  </a:lnTo>
                  <a:lnTo>
                    <a:pt x="0" y="0"/>
                  </a:lnTo>
                  <a:lnTo>
                    <a:pt x="8642416" y="14085850"/>
                  </a:lnTo>
                  <a:close/>
                </a:path>
              </a:pathLst>
            </a:custGeom>
            <a:solidFill>
              <a:srgbClr val="DDDDD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7795235" y="2679764"/>
            <a:ext cx="1504544" cy="1504544"/>
          </a:xfrm>
          <a:prstGeom prst="rect">
            <a:avLst/>
          </a:prstGeom>
        </p:spPr>
      </p:pic>
      <p:sp>
        <p:nvSpPr>
          <p:cNvPr id="5" name="TextBox 5"/>
          <p:cNvSpPr txBox="1"/>
          <p:nvPr/>
        </p:nvSpPr>
        <p:spPr>
          <a:xfrm>
            <a:off x="996658" y="801484"/>
            <a:ext cx="17550849" cy="600075"/>
          </a:xfrm>
          <a:prstGeom prst="rect">
            <a:avLst/>
          </a:prstGeom>
        </p:spPr>
        <p:txBody>
          <a:bodyPr lIns="0" tIns="0" rIns="0" bIns="0" rtlCol="0" anchor="t">
            <a:spAutoFit/>
          </a:bodyPr>
          <a:lstStyle/>
          <a:p>
            <a:pPr marL="0" lvl="0" indent="0" algn="l">
              <a:lnSpc>
                <a:spcPts val="4560"/>
              </a:lnSpc>
              <a:spcBef>
                <a:spcPct val="0"/>
              </a:spcBef>
            </a:pPr>
            <a:r>
              <a:rPr lang="en-US" sz="4800">
                <a:solidFill>
                  <a:srgbClr val="000000"/>
                </a:solidFill>
                <a:latin typeface="Pragmatica Bold"/>
              </a:rPr>
              <a:t>Türkiye’nin Türkmenistan’a </a:t>
            </a:r>
            <a:r>
              <a:rPr lang="en-US" sz="4800">
                <a:solidFill>
                  <a:srgbClr val="000000"/>
                </a:solidFill>
                <a:latin typeface="Pragmatica"/>
              </a:rPr>
              <a:t>İhracatında </a:t>
            </a:r>
            <a:r>
              <a:rPr lang="en-US" sz="4800">
                <a:solidFill>
                  <a:srgbClr val="000000"/>
                </a:solidFill>
                <a:latin typeface="Pragmatica Bold"/>
              </a:rPr>
              <a:t>Başlıca Ürünler </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685981" y="-102984"/>
            <a:ext cx="1504544" cy="150454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701720" flipH="1">
            <a:off x="-5070375" y="1937664"/>
            <a:ext cx="10273333" cy="12841666"/>
          </a:xfrm>
          <a:prstGeom prst="rect">
            <a:avLst/>
          </a:prstGeom>
        </p:spPr>
      </p:pic>
      <p:pic>
        <p:nvPicPr>
          <p:cNvPr id="8" name="Picture 8"/>
          <p:cNvPicPr>
            <a:picLocks noChangeAspect="1"/>
          </p:cNvPicPr>
          <p:nvPr/>
        </p:nvPicPr>
        <p:blipFill>
          <a:blip r:embed="rId6"/>
          <a:srcRect/>
          <a:stretch>
            <a:fillRect/>
          </a:stretch>
        </p:blipFill>
        <p:spPr>
          <a:xfrm>
            <a:off x="5882001" y="2118409"/>
            <a:ext cx="11913234" cy="768355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rot="5036842">
            <a:off x="-1402437" y="-7884355"/>
            <a:ext cx="19391013" cy="31604461"/>
            <a:chOff x="0" y="0"/>
            <a:chExt cx="8642416" cy="14085850"/>
          </a:xfrm>
        </p:grpSpPr>
        <p:sp>
          <p:nvSpPr>
            <p:cNvPr id="3" name="Freeform 3"/>
            <p:cNvSpPr/>
            <p:nvPr/>
          </p:nvSpPr>
          <p:spPr>
            <a:xfrm>
              <a:off x="0" y="0"/>
              <a:ext cx="8642416" cy="14085850"/>
            </a:xfrm>
            <a:custGeom>
              <a:avLst/>
              <a:gdLst/>
              <a:ahLst/>
              <a:cxnLst/>
              <a:rect l="l" t="t" r="r" b="b"/>
              <a:pathLst>
                <a:path w="8642416" h="14085850">
                  <a:moveTo>
                    <a:pt x="8642416" y="14085850"/>
                  </a:moveTo>
                  <a:lnTo>
                    <a:pt x="0" y="14085850"/>
                  </a:lnTo>
                  <a:lnTo>
                    <a:pt x="0" y="0"/>
                  </a:lnTo>
                  <a:lnTo>
                    <a:pt x="8642416" y="14085850"/>
                  </a:lnTo>
                  <a:close/>
                </a:path>
              </a:pathLst>
            </a:custGeom>
            <a:solidFill>
              <a:srgbClr val="DDDDD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7795235" y="2679764"/>
            <a:ext cx="1504544" cy="1504544"/>
          </a:xfrm>
          <a:prstGeom prst="rect">
            <a:avLst/>
          </a:prstGeom>
        </p:spPr>
      </p:pic>
      <p:sp>
        <p:nvSpPr>
          <p:cNvPr id="5" name="TextBox 5"/>
          <p:cNvSpPr txBox="1"/>
          <p:nvPr/>
        </p:nvSpPr>
        <p:spPr>
          <a:xfrm>
            <a:off x="996658" y="801484"/>
            <a:ext cx="17550849" cy="600075"/>
          </a:xfrm>
          <a:prstGeom prst="rect">
            <a:avLst/>
          </a:prstGeom>
        </p:spPr>
        <p:txBody>
          <a:bodyPr lIns="0" tIns="0" rIns="0" bIns="0" rtlCol="0" anchor="t">
            <a:spAutoFit/>
          </a:bodyPr>
          <a:lstStyle/>
          <a:p>
            <a:pPr marL="0" lvl="0" indent="0" algn="l">
              <a:lnSpc>
                <a:spcPts val="4560"/>
              </a:lnSpc>
              <a:spcBef>
                <a:spcPct val="0"/>
              </a:spcBef>
            </a:pPr>
            <a:r>
              <a:rPr lang="en-US" sz="4800">
                <a:solidFill>
                  <a:srgbClr val="000000"/>
                </a:solidFill>
                <a:latin typeface="Pragmatica Bold"/>
              </a:rPr>
              <a:t>Türkiye’nin Türkmenistan’dan </a:t>
            </a:r>
            <a:r>
              <a:rPr lang="en-US" sz="4800">
                <a:solidFill>
                  <a:srgbClr val="000000"/>
                </a:solidFill>
                <a:latin typeface="Pragmatica"/>
              </a:rPr>
              <a:t>İthalatında </a:t>
            </a:r>
            <a:r>
              <a:rPr lang="en-US" sz="4800">
                <a:solidFill>
                  <a:srgbClr val="000000"/>
                </a:solidFill>
                <a:latin typeface="Pragmatica Bold"/>
              </a:rPr>
              <a:t>Başlıca Ürünler </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685981" y="-102984"/>
            <a:ext cx="1504544" cy="150454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701720" flipH="1">
            <a:off x="-5070375" y="1937664"/>
            <a:ext cx="10273333" cy="12841666"/>
          </a:xfrm>
          <a:prstGeom prst="rect">
            <a:avLst/>
          </a:prstGeom>
        </p:spPr>
      </p:pic>
      <p:pic>
        <p:nvPicPr>
          <p:cNvPr id="8" name="Picture 8"/>
          <p:cNvPicPr>
            <a:picLocks noChangeAspect="1"/>
          </p:cNvPicPr>
          <p:nvPr/>
        </p:nvPicPr>
        <p:blipFill>
          <a:blip r:embed="rId6"/>
          <a:srcRect/>
          <a:stretch>
            <a:fillRect/>
          </a:stretch>
        </p:blipFill>
        <p:spPr>
          <a:xfrm>
            <a:off x="5882001" y="2218013"/>
            <a:ext cx="11913234" cy="754646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rot="-97931">
            <a:off x="342066" y="-3141827"/>
            <a:ext cx="19391013" cy="14224717"/>
            <a:chOff x="0" y="0"/>
            <a:chExt cx="8642416" cy="6339840"/>
          </a:xfrm>
        </p:grpSpPr>
        <p:sp>
          <p:nvSpPr>
            <p:cNvPr id="3" name="Freeform 3"/>
            <p:cNvSpPr/>
            <p:nvPr/>
          </p:nvSpPr>
          <p:spPr>
            <a:xfrm>
              <a:off x="0" y="0"/>
              <a:ext cx="8642416" cy="6339840"/>
            </a:xfrm>
            <a:custGeom>
              <a:avLst/>
              <a:gdLst/>
              <a:ahLst/>
              <a:cxnLst/>
              <a:rect l="l" t="t" r="r" b="b"/>
              <a:pathLst>
                <a:path w="8642416" h="6339840">
                  <a:moveTo>
                    <a:pt x="8642416" y="6339840"/>
                  </a:moveTo>
                  <a:lnTo>
                    <a:pt x="0" y="6339840"/>
                  </a:lnTo>
                  <a:lnTo>
                    <a:pt x="0" y="0"/>
                  </a:lnTo>
                  <a:lnTo>
                    <a:pt x="8642416" y="6339840"/>
                  </a:lnTo>
                  <a:close/>
                </a:path>
              </a:pathLst>
            </a:custGeom>
            <a:solidFill>
              <a:srgbClr val="FFFFFF"/>
            </a:solidFill>
            <a:ln>
              <a:solidFill>
                <a:srgbClr val="000000"/>
              </a:solidFill>
            </a:ln>
          </p:spPr>
        </p:sp>
      </p:grpSp>
      <p:grpSp>
        <p:nvGrpSpPr>
          <p:cNvPr id="4" name="Group 4"/>
          <p:cNvGrpSpPr/>
          <p:nvPr/>
        </p:nvGrpSpPr>
        <p:grpSpPr>
          <a:xfrm rot="-97931">
            <a:off x="-29952" y="-3422426"/>
            <a:ext cx="19391013" cy="14224717"/>
            <a:chOff x="0" y="0"/>
            <a:chExt cx="8642416" cy="6339840"/>
          </a:xfrm>
        </p:grpSpPr>
        <p:sp>
          <p:nvSpPr>
            <p:cNvPr id="5" name="Freeform 5"/>
            <p:cNvSpPr/>
            <p:nvPr/>
          </p:nvSpPr>
          <p:spPr>
            <a:xfrm>
              <a:off x="0" y="0"/>
              <a:ext cx="8642416" cy="6339840"/>
            </a:xfrm>
            <a:custGeom>
              <a:avLst/>
              <a:gdLst/>
              <a:ahLst/>
              <a:cxnLst/>
              <a:rect l="l" t="t" r="r" b="b"/>
              <a:pathLst>
                <a:path w="8642416" h="6339840">
                  <a:moveTo>
                    <a:pt x="8642416" y="6339840"/>
                  </a:moveTo>
                  <a:lnTo>
                    <a:pt x="0" y="6339840"/>
                  </a:lnTo>
                  <a:lnTo>
                    <a:pt x="0" y="0"/>
                  </a:lnTo>
                  <a:lnTo>
                    <a:pt x="8642416" y="6339840"/>
                  </a:lnTo>
                  <a:close/>
                </a:path>
              </a:pathLst>
            </a:custGeom>
            <a:solidFill>
              <a:srgbClr val="DDDDDD"/>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75877" y="1363234"/>
            <a:ext cx="4715822" cy="5894777"/>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75877" y="3985121"/>
            <a:ext cx="4715822" cy="5894777"/>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75877" y="6607008"/>
            <a:ext cx="4715822" cy="5894777"/>
          </a:xfrm>
          <a:prstGeom prst="rect">
            <a:avLst/>
          </a:prstGeom>
        </p:spPr>
      </p:pic>
      <p:grpSp>
        <p:nvGrpSpPr>
          <p:cNvPr id="9" name="Group 9"/>
          <p:cNvGrpSpPr>
            <a:grpSpLocks noChangeAspect="1"/>
          </p:cNvGrpSpPr>
          <p:nvPr/>
        </p:nvGrpSpPr>
        <p:grpSpPr>
          <a:xfrm>
            <a:off x="4689658" y="1594209"/>
            <a:ext cx="2551662" cy="2541695"/>
            <a:chOff x="0" y="0"/>
            <a:chExt cx="6502400" cy="6477000"/>
          </a:xfrm>
        </p:grpSpPr>
        <p:sp>
          <p:nvSpPr>
            <p:cNvPr id="10" name="Freeform 10"/>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5272" r="-25272"/>
              </a:stretch>
            </a:blipFill>
          </p:spPr>
        </p:sp>
        <p:sp>
          <p:nvSpPr>
            <p:cNvPr id="11" name="Freeform 11"/>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1945B"/>
            </a:solidFill>
          </p:spPr>
        </p:sp>
      </p:grpSp>
      <p:grpSp>
        <p:nvGrpSpPr>
          <p:cNvPr id="12" name="Group 12"/>
          <p:cNvGrpSpPr>
            <a:grpSpLocks noChangeAspect="1"/>
          </p:cNvGrpSpPr>
          <p:nvPr/>
        </p:nvGrpSpPr>
        <p:grpSpPr>
          <a:xfrm>
            <a:off x="4689658" y="4224956"/>
            <a:ext cx="2551662" cy="2541695"/>
            <a:chOff x="0" y="0"/>
            <a:chExt cx="6502400" cy="6477000"/>
          </a:xfrm>
        </p:grpSpPr>
        <p:sp>
          <p:nvSpPr>
            <p:cNvPr id="13" name="Freeform 1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38492" r="-38492"/>
              </a:stretch>
            </a:blipFill>
          </p:spPr>
        </p:sp>
        <p:sp>
          <p:nvSpPr>
            <p:cNvPr id="14" name="Freeform 1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1945B"/>
            </a:solidFill>
          </p:spPr>
        </p:sp>
      </p:grpSp>
      <p:grpSp>
        <p:nvGrpSpPr>
          <p:cNvPr id="15" name="Group 15"/>
          <p:cNvGrpSpPr>
            <a:grpSpLocks noChangeAspect="1"/>
          </p:cNvGrpSpPr>
          <p:nvPr/>
        </p:nvGrpSpPr>
        <p:grpSpPr>
          <a:xfrm>
            <a:off x="4689658" y="6855703"/>
            <a:ext cx="2551662" cy="2541695"/>
            <a:chOff x="0" y="0"/>
            <a:chExt cx="6502400" cy="6477000"/>
          </a:xfrm>
        </p:grpSpPr>
        <p:sp>
          <p:nvSpPr>
            <p:cNvPr id="16" name="Freeform 1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38542" r="-38542"/>
              </a:stretch>
            </a:blipFill>
          </p:spPr>
        </p:sp>
        <p:sp>
          <p:nvSpPr>
            <p:cNvPr id="17" name="Freeform 1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1945B"/>
            </a:solidFill>
          </p:spPr>
        </p:sp>
      </p:grpSp>
      <p:sp>
        <p:nvSpPr>
          <p:cNvPr id="18" name="TextBox 18"/>
          <p:cNvSpPr txBox="1"/>
          <p:nvPr/>
        </p:nvSpPr>
        <p:spPr>
          <a:xfrm>
            <a:off x="7920452" y="2106231"/>
            <a:ext cx="5157470" cy="644525"/>
          </a:xfrm>
          <a:prstGeom prst="rect">
            <a:avLst/>
          </a:prstGeom>
        </p:spPr>
        <p:txBody>
          <a:bodyPr lIns="0" tIns="0" rIns="0" bIns="0" rtlCol="0" anchor="t">
            <a:spAutoFit/>
          </a:bodyPr>
          <a:lstStyle/>
          <a:p>
            <a:pPr>
              <a:lnSpc>
                <a:spcPts val="4750"/>
              </a:lnSpc>
            </a:pPr>
            <a:r>
              <a:rPr lang="en-US" sz="5000">
                <a:solidFill>
                  <a:srgbClr val="000000"/>
                </a:solidFill>
                <a:latin typeface="Pragmatica Bold"/>
              </a:rPr>
              <a:t>Tekstil sektörü</a:t>
            </a:r>
          </a:p>
        </p:txBody>
      </p:sp>
      <p:sp>
        <p:nvSpPr>
          <p:cNvPr id="19" name="TextBox 19"/>
          <p:cNvSpPr txBox="1"/>
          <p:nvPr/>
        </p:nvSpPr>
        <p:spPr>
          <a:xfrm>
            <a:off x="8631005" y="2927227"/>
            <a:ext cx="8542618" cy="1043304"/>
          </a:xfrm>
          <a:prstGeom prst="rect">
            <a:avLst/>
          </a:prstGeom>
        </p:spPr>
        <p:txBody>
          <a:bodyPr lIns="0" tIns="0" rIns="0" bIns="0" rtlCol="0" anchor="t">
            <a:spAutoFit/>
          </a:bodyPr>
          <a:lstStyle/>
          <a:p>
            <a:pPr marL="0" lvl="0" indent="0" algn="l">
              <a:lnSpc>
                <a:spcPts val="4160"/>
              </a:lnSpc>
            </a:pPr>
            <a:r>
              <a:rPr lang="en-US" sz="3250">
                <a:solidFill>
                  <a:srgbClr val="FF5227"/>
                </a:solidFill>
                <a:latin typeface="Pragmatica Condensed"/>
              </a:rPr>
              <a:t>Ülkenin ekonomik yapısı, doğalgaz rezervlerinin yanında, pamuk ve tekstil sanayi üzerine şekillenmiştir</a:t>
            </a:r>
          </a:p>
        </p:txBody>
      </p:sp>
      <p:sp>
        <p:nvSpPr>
          <p:cNvPr id="20" name="TextBox 20"/>
          <p:cNvSpPr txBox="1"/>
          <p:nvPr/>
        </p:nvSpPr>
        <p:spPr>
          <a:xfrm>
            <a:off x="8631005" y="5428858"/>
            <a:ext cx="8495591" cy="1529588"/>
          </a:xfrm>
          <a:prstGeom prst="rect">
            <a:avLst/>
          </a:prstGeom>
        </p:spPr>
        <p:txBody>
          <a:bodyPr lIns="0" tIns="0" rIns="0" bIns="0" rtlCol="0" anchor="t">
            <a:spAutoFit/>
          </a:bodyPr>
          <a:lstStyle/>
          <a:p>
            <a:pPr marL="0" lvl="0" indent="0" algn="l">
              <a:lnSpc>
                <a:spcPts val="4096"/>
              </a:lnSpc>
            </a:pPr>
            <a:r>
              <a:rPr lang="en-US" sz="3200">
                <a:solidFill>
                  <a:srgbClr val="FF5227"/>
                </a:solidFill>
                <a:latin typeface="Pragmatica Condensed"/>
              </a:rPr>
              <a:t>Büyük ölçekli ve özel mühendislik ve tecrübe isteyen bunlarla birlikte önemli yeni teknoloji gerektiren projelerde yabancı müteahhitlere de iş verilmektedir.</a:t>
            </a:r>
          </a:p>
        </p:txBody>
      </p:sp>
      <p:sp>
        <p:nvSpPr>
          <p:cNvPr id="21" name="TextBox 21"/>
          <p:cNvSpPr txBox="1"/>
          <p:nvPr/>
        </p:nvSpPr>
        <p:spPr>
          <a:xfrm>
            <a:off x="8631005" y="8230606"/>
            <a:ext cx="8846805" cy="2091054"/>
          </a:xfrm>
          <a:prstGeom prst="rect">
            <a:avLst/>
          </a:prstGeom>
        </p:spPr>
        <p:txBody>
          <a:bodyPr lIns="0" tIns="0" rIns="0" bIns="0" rtlCol="0" anchor="t">
            <a:spAutoFit/>
          </a:bodyPr>
          <a:lstStyle/>
          <a:p>
            <a:pPr marL="0" lvl="0" indent="0" algn="l">
              <a:lnSpc>
                <a:spcPts val="4160"/>
              </a:lnSpc>
            </a:pPr>
            <a:r>
              <a:rPr lang="en-US" sz="3250">
                <a:solidFill>
                  <a:srgbClr val="FF5227"/>
                </a:solidFill>
                <a:latin typeface="Pragmatica Condensed"/>
              </a:rPr>
              <a:t>Gelişmekte olan ülke için ise kesinlikle Bilişim sektörü olmazsa olmazındandır. Özellikle: Fabrikalar, Mağazacılık, Pazarlama vd. alanlarda en çok ihtiyaç duyulmaktadır.</a:t>
            </a:r>
          </a:p>
        </p:txBody>
      </p:sp>
      <p:sp>
        <p:nvSpPr>
          <p:cNvPr id="22" name="TextBox 22"/>
          <p:cNvSpPr txBox="1"/>
          <p:nvPr/>
        </p:nvSpPr>
        <p:spPr>
          <a:xfrm>
            <a:off x="7920452" y="4701029"/>
            <a:ext cx="5157470" cy="644525"/>
          </a:xfrm>
          <a:prstGeom prst="rect">
            <a:avLst/>
          </a:prstGeom>
        </p:spPr>
        <p:txBody>
          <a:bodyPr lIns="0" tIns="0" rIns="0" bIns="0" rtlCol="0" anchor="t">
            <a:spAutoFit/>
          </a:bodyPr>
          <a:lstStyle/>
          <a:p>
            <a:pPr>
              <a:lnSpc>
                <a:spcPts val="4750"/>
              </a:lnSpc>
            </a:pPr>
            <a:r>
              <a:rPr lang="en-US" sz="5000">
                <a:solidFill>
                  <a:srgbClr val="000000"/>
                </a:solidFill>
                <a:latin typeface="Pragmatica Bold"/>
              </a:rPr>
              <a:t>İnşaat sektörü</a:t>
            </a:r>
          </a:p>
        </p:txBody>
      </p:sp>
      <p:sp>
        <p:nvSpPr>
          <p:cNvPr id="23" name="TextBox 23"/>
          <p:cNvSpPr txBox="1"/>
          <p:nvPr/>
        </p:nvSpPr>
        <p:spPr>
          <a:xfrm>
            <a:off x="7920452" y="7573358"/>
            <a:ext cx="5157470" cy="644525"/>
          </a:xfrm>
          <a:prstGeom prst="rect">
            <a:avLst/>
          </a:prstGeom>
        </p:spPr>
        <p:txBody>
          <a:bodyPr lIns="0" tIns="0" rIns="0" bIns="0" rtlCol="0" anchor="t">
            <a:spAutoFit/>
          </a:bodyPr>
          <a:lstStyle/>
          <a:p>
            <a:pPr>
              <a:lnSpc>
                <a:spcPts val="4750"/>
              </a:lnSpc>
            </a:pPr>
            <a:r>
              <a:rPr lang="en-US" sz="5000">
                <a:solidFill>
                  <a:srgbClr val="000000"/>
                </a:solidFill>
                <a:latin typeface="Pragmatica Bold"/>
              </a:rPr>
              <a:t>Yazılım sektörü</a:t>
            </a:r>
          </a:p>
        </p:txBody>
      </p:sp>
      <p:sp>
        <p:nvSpPr>
          <p:cNvPr id="24" name="TextBox 24"/>
          <p:cNvSpPr txBox="1"/>
          <p:nvPr/>
        </p:nvSpPr>
        <p:spPr>
          <a:xfrm>
            <a:off x="3097196" y="641436"/>
            <a:ext cx="13508791" cy="787400"/>
          </a:xfrm>
          <a:prstGeom prst="rect">
            <a:avLst/>
          </a:prstGeom>
        </p:spPr>
        <p:txBody>
          <a:bodyPr lIns="0" tIns="0" rIns="0" bIns="0" rtlCol="0" anchor="t">
            <a:spAutoFit/>
          </a:bodyPr>
          <a:lstStyle/>
          <a:p>
            <a:pPr>
              <a:lnSpc>
                <a:spcPts val="5890"/>
              </a:lnSpc>
            </a:pPr>
            <a:r>
              <a:rPr lang="en-US" sz="6200">
                <a:solidFill>
                  <a:srgbClr val="000000"/>
                </a:solidFill>
                <a:latin typeface="Pragmatica Bold"/>
              </a:rPr>
              <a:t>Yatırım İçin Potansiyel Sektörler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598912">
            <a:off x="-2250403" y="-5269931"/>
            <a:ext cx="22204662" cy="222046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473868" y="2833668"/>
            <a:ext cx="7122356" cy="8902945"/>
          </a:xfrm>
          <a:prstGeom prst="rect">
            <a:avLst/>
          </a:prstGeom>
        </p:spPr>
      </p:pic>
      <p:sp>
        <p:nvSpPr>
          <p:cNvPr id="4" name="TextBox 4"/>
          <p:cNvSpPr txBox="1"/>
          <p:nvPr/>
        </p:nvSpPr>
        <p:spPr>
          <a:xfrm>
            <a:off x="9144000" y="3611568"/>
            <a:ext cx="8959475" cy="3450590"/>
          </a:xfrm>
          <a:prstGeom prst="rect">
            <a:avLst/>
          </a:prstGeom>
        </p:spPr>
        <p:txBody>
          <a:bodyPr lIns="0" tIns="0" rIns="0" bIns="0" rtlCol="0" anchor="t">
            <a:spAutoFit/>
          </a:bodyPr>
          <a:lstStyle/>
          <a:p>
            <a:pPr>
              <a:lnSpc>
                <a:spcPts val="6820"/>
              </a:lnSpc>
            </a:pPr>
            <a:r>
              <a:rPr lang="en-US" sz="6200">
                <a:solidFill>
                  <a:srgbClr val="EDECED"/>
                </a:solidFill>
                <a:latin typeface="Pragmatica Bold"/>
              </a:rPr>
              <a:t>Türkiye’nin Türkmenistan’a İhracatında Önerilen Ürünler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a:off x="-1578429" y="-1968858"/>
            <a:ext cx="19391013" cy="14224717"/>
            <a:chOff x="0" y="0"/>
            <a:chExt cx="8642416" cy="6339840"/>
          </a:xfrm>
        </p:grpSpPr>
        <p:sp>
          <p:nvSpPr>
            <p:cNvPr id="3" name="Freeform 3"/>
            <p:cNvSpPr/>
            <p:nvPr/>
          </p:nvSpPr>
          <p:spPr>
            <a:xfrm>
              <a:off x="0" y="0"/>
              <a:ext cx="8642416" cy="6339840"/>
            </a:xfrm>
            <a:custGeom>
              <a:avLst/>
              <a:gdLst/>
              <a:ahLst/>
              <a:cxnLst/>
              <a:rect l="l" t="t" r="r" b="b"/>
              <a:pathLst>
                <a:path w="8642416" h="6339840">
                  <a:moveTo>
                    <a:pt x="8642416" y="6339840"/>
                  </a:moveTo>
                  <a:lnTo>
                    <a:pt x="0" y="6339840"/>
                  </a:lnTo>
                  <a:lnTo>
                    <a:pt x="0" y="0"/>
                  </a:lnTo>
                  <a:lnTo>
                    <a:pt x="8642416" y="6339840"/>
                  </a:lnTo>
                  <a:close/>
                </a:path>
              </a:pathLst>
            </a:custGeom>
            <a:solidFill>
              <a:srgbClr val="DDDDDD"/>
            </a:solidFill>
          </p:spPr>
        </p:sp>
      </p:grpSp>
      <p:grpSp>
        <p:nvGrpSpPr>
          <p:cNvPr id="4" name="Group 4"/>
          <p:cNvGrpSpPr>
            <a:grpSpLocks noChangeAspect="1"/>
          </p:cNvGrpSpPr>
          <p:nvPr/>
        </p:nvGrpSpPr>
        <p:grpSpPr>
          <a:xfrm>
            <a:off x="11429083" y="2520315"/>
            <a:ext cx="5377611" cy="5356605"/>
            <a:chOff x="0" y="0"/>
            <a:chExt cx="6502400" cy="6477000"/>
          </a:xfrm>
        </p:grpSpPr>
        <p:sp>
          <p:nvSpPr>
            <p:cNvPr id="5" name="Freeform 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13674" r="-12606"/>
              </a:stretch>
            </a:blipFill>
          </p:spPr>
        </p:sp>
        <p:sp>
          <p:nvSpPr>
            <p:cNvPr id="6" name="Freeform 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359D34"/>
            </a:solidFill>
          </p:spPr>
        </p:sp>
      </p:grpSp>
      <p:grpSp>
        <p:nvGrpSpPr>
          <p:cNvPr id="7" name="Group 7"/>
          <p:cNvGrpSpPr/>
          <p:nvPr/>
        </p:nvGrpSpPr>
        <p:grpSpPr>
          <a:xfrm rot="1804772">
            <a:off x="17014974" y="2679868"/>
            <a:ext cx="2076884" cy="1389169"/>
            <a:chOff x="0" y="0"/>
            <a:chExt cx="2769179" cy="1852226"/>
          </a:xfrm>
        </p:grpSpPr>
        <p:sp>
          <p:nvSpPr>
            <p:cNvPr id="8" name="AutoShape 8"/>
            <p:cNvSpPr/>
            <p:nvPr/>
          </p:nvSpPr>
          <p:spPr>
            <a:xfrm rot="-3253776">
              <a:off x="-402813" y="861824"/>
              <a:ext cx="2190216" cy="0"/>
            </a:xfrm>
            <a:prstGeom prst="line">
              <a:avLst/>
            </a:prstGeom>
            <a:ln w="128578" cap="flat">
              <a:solidFill>
                <a:srgbClr val="FF5227"/>
              </a:solidFill>
              <a:prstDash val="solid"/>
              <a:headEnd type="none" w="sm" len="sm"/>
              <a:tailEnd type="none" w="sm" len="sm"/>
            </a:ln>
          </p:spPr>
        </p:sp>
        <p:sp>
          <p:nvSpPr>
            <p:cNvPr id="9" name="AutoShape 9"/>
            <p:cNvSpPr/>
            <p:nvPr/>
          </p:nvSpPr>
          <p:spPr>
            <a:xfrm rot="-3253776">
              <a:off x="289481" y="861824"/>
              <a:ext cx="2190216" cy="0"/>
            </a:xfrm>
            <a:prstGeom prst="line">
              <a:avLst/>
            </a:prstGeom>
            <a:ln w="128578" cap="flat">
              <a:solidFill>
                <a:srgbClr val="FF5227"/>
              </a:solidFill>
              <a:prstDash val="solid"/>
              <a:headEnd type="none" w="sm" len="sm"/>
              <a:tailEnd type="none" w="sm" len="sm"/>
            </a:ln>
          </p:spPr>
        </p:sp>
        <p:sp>
          <p:nvSpPr>
            <p:cNvPr id="10" name="AutoShape 10"/>
            <p:cNvSpPr/>
            <p:nvPr/>
          </p:nvSpPr>
          <p:spPr>
            <a:xfrm rot="-3253776">
              <a:off x="981776" y="861824"/>
              <a:ext cx="2190216" cy="0"/>
            </a:xfrm>
            <a:prstGeom prst="line">
              <a:avLst/>
            </a:prstGeom>
            <a:ln w="128578" cap="flat">
              <a:solidFill>
                <a:srgbClr val="FF5227"/>
              </a:solidFill>
              <a:prstDash val="solid"/>
              <a:headEnd type="none" w="sm" len="sm"/>
              <a:tailEnd type="none" w="sm" len="sm"/>
            </a:ln>
          </p:spPr>
        </p:sp>
      </p:grpSp>
      <p:sp>
        <p:nvSpPr>
          <p:cNvPr id="11" name="TextBox 11"/>
          <p:cNvSpPr txBox="1"/>
          <p:nvPr/>
        </p:nvSpPr>
        <p:spPr>
          <a:xfrm>
            <a:off x="1028700" y="1181100"/>
            <a:ext cx="11849128" cy="787400"/>
          </a:xfrm>
          <a:prstGeom prst="rect">
            <a:avLst/>
          </a:prstGeom>
        </p:spPr>
        <p:txBody>
          <a:bodyPr lIns="0" tIns="0" rIns="0" bIns="0" rtlCol="0" anchor="t">
            <a:spAutoFit/>
          </a:bodyPr>
          <a:lstStyle/>
          <a:p>
            <a:pPr marL="0" lvl="0" indent="0" algn="l">
              <a:lnSpc>
                <a:spcPts val="5890"/>
              </a:lnSpc>
              <a:spcBef>
                <a:spcPct val="0"/>
              </a:spcBef>
            </a:pPr>
            <a:r>
              <a:rPr lang="en-US" sz="6200">
                <a:solidFill>
                  <a:srgbClr val="000000"/>
                </a:solidFill>
                <a:latin typeface="Pragmatica Bold"/>
              </a:rPr>
              <a:t>MARKET SATIŞ SISTEMI</a:t>
            </a:r>
          </a:p>
        </p:txBody>
      </p:sp>
      <p:sp>
        <p:nvSpPr>
          <p:cNvPr id="12" name="TextBox 12"/>
          <p:cNvSpPr txBox="1"/>
          <p:nvPr/>
        </p:nvSpPr>
        <p:spPr>
          <a:xfrm>
            <a:off x="1028700" y="3100324"/>
            <a:ext cx="9825343" cy="841377"/>
          </a:xfrm>
          <a:prstGeom prst="rect">
            <a:avLst/>
          </a:prstGeom>
        </p:spPr>
        <p:txBody>
          <a:bodyPr lIns="0" tIns="0" rIns="0" bIns="0" rtlCol="0" anchor="t">
            <a:spAutoFit/>
          </a:bodyPr>
          <a:lstStyle/>
          <a:p>
            <a:pPr marL="0" lvl="0" indent="0" algn="l">
              <a:lnSpc>
                <a:spcPts val="3230"/>
              </a:lnSpc>
              <a:spcBef>
                <a:spcPct val="0"/>
              </a:spcBef>
            </a:pPr>
            <a:r>
              <a:rPr lang="en-US" sz="3400">
                <a:solidFill>
                  <a:srgbClr val="FF5227"/>
                </a:solidFill>
                <a:latin typeface="Pragmatica Condensed Bold"/>
              </a:rPr>
              <a:t>DemirSoft ® İsmi, logosu ve sloganı, demirsoft.com.tr 'ye ait tescilli bir markadır.</a:t>
            </a:r>
          </a:p>
        </p:txBody>
      </p:sp>
      <p:sp>
        <p:nvSpPr>
          <p:cNvPr id="13" name="TextBox 13"/>
          <p:cNvSpPr txBox="1"/>
          <p:nvPr/>
        </p:nvSpPr>
        <p:spPr>
          <a:xfrm>
            <a:off x="1028700" y="4217926"/>
            <a:ext cx="8829822" cy="4791075"/>
          </a:xfrm>
          <a:prstGeom prst="rect">
            <a:avLst/>
          </a:prstGeom>
        </p:spPr>
        <p:txBody>
          <a:bodyPr lIns="0" tIns="0" rIns="0" bIns="0" rtlCol="0" anchor="t">
            <a:spAutoFit/>
          </a:bodyPr>
          <a:lstStyle/>
          <a:p>
            <a:pPr>
              <a:lnSpc>
                <a:spcPts val="4200"/>
              </a:lnSpc>
            </a:pPr>
            <a:r>
              <a:rPr lang="en-US" sz="3000">
                <a:solidFill>
                  <a:srgbClr val="000000"/>
                </a:solidFill>
                <a:latin typeface="Pragmatica Condensed Bold"/>
              </a:rPr>
              <a:t>Türkiye fiyatı:</a:t>
            </a:r>
            <a:r>
              <a:rPr lang="en-US" sz="3000">
                <a:solidFill>
                  <a:srgbClr val="000000"/>
                </a:solidFill>
                <a:latin typeface="Pragmatica Condensed"/>
              </a:rPr>
              <a:t> 7.000 TL/Sistem başı</a:t>
            </a:r>
          </a:p>
          <a:p>
            <a:pPr>
              <a:lnSpc>
                <a:spcPts val="4200"/>
              </a:lnSpc>
            </a:pPr>
            <a:r>
              <a:rPr lang="en-US" sz="3000">
                <a:solidFill>
                  <a:srgbClr val="000000"/>
                </a:solidFill>
                <a:latin typeface="Pragmatica Condensed Bold"/>
              </a:rPr>
              <a:t>Türkmenistan </a:t>
            </a:r>
            <a:r>
              <a:rPr lang="en-US" sz="3000">
                <a:solidFill>
                  <a:srgbClr val="000000"/>
                </a:solidFill>
                <a:latin typeface="Arimo Bold"/>
              </a:rPr>
              <a:t>fiyatı</a:t>
            </a:r>
            <a:r>
              <a:rPr lang="en-US" sz="3000">
                <a:solidFill>
                  <a:srgbClr val="000000"/>
                </a:solidFill>
                <a:latin typeface="Arimo"/>
              </a:rPr>
              <a:t>: 15.000 TL / Sistem başı</a:t>
            </a:r>
          </a:p>
          <a:p>
            <a:pPr>
              <a:lnSpc>
                <a:spcPts val="4200"/>
              </a:lnSpc>
            </a:pPr>
            <a:r>
              <a:rPr lang="en-US" sz="3000">
                <a:solidFill>
                  <a:srgbClr val="000000"/>
                </a:solidFill>
                <a:latin typeface="Arimo Bold"/>
              </a:rPr>
              <a:t>Taşıma bedeli: </a:t>
            </a:r>
            <a:r>
              <a:rPr lang="en-US" sz="3000">
                <a:solidFill>
                  <a:srgbClr val="000000"/>
                </a:solidFill>
                <a:latin typeface="Arimo"/>
              </a:rPr>
              <a:t>260 TL</a:t>
            </a:r>
          </a:p>
          <a:p>
            <a:pPr>
              <a:lnSpc>
                <a:spcPts val="4200"/>
              </a:lnSpc>
            </a:pPr>
            <a:r>
              <a:rPr lang="en-US" sz="3000">
                <a:solidFill>
                  <a:srgbClr val="000000"/>
                </a:solidFill>
                <a:latin typeface="Arimo Bold"/>
              </a:rPr>
              <a:t>Gümrük vergisi: </a:t>
            </a:r>
            <a:r>
              <a:rPr lang="en-US" sz="3000">
                <a:solidFill>
                  <a:srgbClr val="000000"/>
                </a:solidFill>
                <a:latin typeface="Arimo"/>
              </a:rPr>
              <a:t>%0</a:t>
            </a:r>
          </a:p>
          <a:p>
            <a:pPr>
              <a:lnSpc>
                <a:spcPts val="4200"/>
              </a:lnSpc>
            </a:pPr>
            <a:r>
              <a:rPr lang="en-US" sz="3000">
                <a:solidFill>
                  <a:srgbClr val="000000"/>
                </a:solidFill>
                <a:latin typeface="Pragmatica Condensed"/>
              </a:rPr>
              <a:t>                     </a:t>
            </a:r>
            <a:r>
              <a:rPr lang="en-US" sz="3000">
                <a:solidFill>
                  <a:srgbClr val="000000"/>
                </a:solidFill>
                <a:latin typeface="Arimo"/>
              </a:rPr>
              <a:t>KDV: %10</a:t>
            </a:r>
          </a:p>
          <a:p>
            <a:pPr>
              <a:lnSpc>
                <a:spcPts val="4200"/>
              </a:lnSpc>
            </a:pPr>
            <a:r>
              <a:rPr lang="en-US" sz="3000">
                <a:solidFill>
                  <a:srgbClr val="000000"/>
                </a:solidFill>
                <a:latin typeface="Arimo"/>
              </a:rPr>
              <a:t>                 </a:t>
            </a:r>
          </a:p>
          <a:p>
            <a:pPr>
              <a:lnSpc>
                <a:spcPts val="4200"/>
              </a:lnSpc>
            </a:pPr>
            <a:r>
              <a:rPr lang="en-US" sz="3000">
                <a:solidFill>
                  <a:srgbClr val="000000"/>
                </a:solidFill>
                <a:latin typeface="Arimo"/>
              </a:rPr>
              <a:t>ORTALAMA MALİYET: 7960 TL</a:t>
            </a:r>
          </a:p>
          <a:p>
            <a:pPr>
              <a:lnSpc>
                <a:spcPts val="4200"/>
              </a:lnSpc>
            </a:pPr>
            <a:r>
              <a:rPr lang="en-US" sz="3000">
                <a:solidFill>
                  <a:srgbClr val="000000"/>
                </a:solidFill>
                <a:latin typeface="Arimo"/>
              </a:rPr>
              <a:t>      ORTALAMA </a:t>
            </a:r>
            <a:r>
              <a:rPr lang="en-US" sz="3000">
                <a:solidFill>
                  <a:srgbClr val="000000"/>
                </a:solidFill>
                <a:latin typeface="Arimo Bold"/>
              </a:rPr>
              <a:t>KÂR</a:t>
            </a:r>
            <a:r>
              <a:rPr lang="en-US" sz="3000">
                <a:solidFill>
                  <a:srgbClr val="000000"/>
                </a:solidFill>
                <a:latin typeface="Arimo"/>
              </a:rPr>
              <a:t>: 7.040 TL</a:t>
            </a:r>
          </a:p>
          <a:p>
            <a:pPr marL="0" lvl="0" indent="0" algn="l">
              <a:lnSpc>
                <a:spcPts val="4200"/>
              </a:lnSpc>
            </a:pPr>
            <a:endParaRPr lang="en-US" sz="3000">
              <a:solidFill>
                <a:srgbClr val="000000"/>
              </a:solidFill>
              <a:latin typeface="Arimo"/>
            </a:endParaRPr>
          </a:p>
        </p:txBody>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2406015"/>
            <a:ext cx="490342" cy="566572"/>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3002" y="2406015"/>
            <a:ext cx="490342" cy="566572"/>
          </a:xfrm>
          <a:prstGeom prst="rect">
            <a:avLst/>
          </a:prstGeom>
        </p:spPr>
      </p:pic>
      <p:sp>
        <p:nvSpPr>
          <p:cNvPr id="16" name="TextBox 16"/>
          <p:cNvSpPr txBox="1"/>
          <p:nvPr/>
        </p:nvSpPr>
        <p:spPr>
          <a:xfrm>
            <a:off x="12233262" y="8151301"/>
            <a:ext cx="3769253" cy="523875"/>
          </a:xfrm>
          <a:prstGeom prst="rect">
            <a:avLst/>
          </a:prstGeom>
        </p:spPr>
        <p:txBody>
          <a:bodyPr lIns="0" tIns="0" rIns="0" bIns="0" rtlCol="0" anchor="t">
            <a:spAutoFit/>
          </a:bodyPr>
          <a:lstStyle/>
          <a:p>
            <a:pPr marL="0" lvl="0" indent="0" algn="ctr">
              <a:lnSpc>
                <a:spcPts val="4200"/>
              </a:lnSpc>
            </a:pPr>
            <a:r>
              <a:rPr lang="en-US" sz="3000">
                <a:solidFill>
                  <a:srgbClr val="000000"/>
                </a:solidFill>
                <a:latin typeface="Pragmatica Condensed Bold"/>
              </a:rPr>
              <a:t>Yazılımı ile Birlikte</a:t>
            </a:r>
          </a:p>
        </p:txBody>
      </p:sp>
      <p:sp>
        <p:nvSpPr>
          <p:cNvPr id="17" name="TextBox 17"/>
          <p:cNvSpPr txBox="1"/>
          <p:nvPr/>
        </p:nvSpPr>
        <p:spPr>
          <a:xfrm>
            <a:off x="256274" y="9067800"/>
            <a:ext cx="17797143" cy="1057275"/>
          </a:xfrm>
          <a:prstGeom prst="rect">
            <a:avLst/>
          </a:prstGeom>
        </p:spPr>
        <p:txBody>
          <a:bodyPr lIns="0" tIns="0" rIns="0" bIns="0" rtlCol="0" anchor="t">
            <a:spAutoFit/>
          </a:bodyPr>
          <a:lstStyle/>
          <a:p>
            <a:pPr marL="0" lvl="0" indent="0">
              <a:lnSpc>
                <a:spcPts val="4200"/>
              </a:lnSpc>
            </a:pPr>
            <a:r>
              <a:rPr lang="en-US" sz="3000">
                <a:solidFill>
                  <a:srgbClr val="000000"/>
                </a:solidFill>
                <a:latin typeface="Pragmatica Condensed Bold"/>
              </a:rPr>
              <a:t>Neden bu ürün: </a:t>
            </a:r>
            <a:r>
              <a:rPr lang="en-US" sz="3000">
                <a:solidFill>
                  <a:srgbClr val="000000"/>
                </a:solidFill>
                <a:latin typeface="Pragmatica Condensed"/>
              </a:rPr>
              <a:t>Çünkü Türkmenistan da daha yaygın olarak kullanılmamakta, bu ürün market alışverişinde çok kolaylıklar sağlamaktadır.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a:off x="-1578429" y="-1968858"/>
            <a:ext cx="19391013" cy="14224717"/>
            <a:chOff x="0" y="0"/>
            <a:chExt cx="8642416" cy="6339840"/>
          </a:xfrm>
        </p:grpSpPr>
        <p:sp>
          <p:nvSpPr>
            <p:cNvPr id="3" name="Freeform 3"/>
            <p:cNvSpPr/>
            <p:nvPr/>
          </p:nvSpPr>
          <p:spPr>
            <a:xfrm>
              <a:off x="0" y="0"/>
              <a:ext cx="8642416" cy="6339840"/>
            </a:xfrm>
            <a:custGeom>
              <a:avLst/>
              <a:gdLst/>
              <a:ahLst/>
              <a:cxnLst/>
              <a:rect l="l" t="t" r="r" b="b"/>
              <a:pathLst>
                <a:path w="8642416" h="6339840">
                  <a:moveTo>
                    <a:pt x="8642416" y="6339840"/>
                  </a:moveTo>
                  <a:lnTo>
                    <a:pt x="0" y="6339840"/>
                  </a:lnTo>
                  <a:lnTo>
                    <a:pt x="0" y="0"/>
                  </a:lnTo>
                  <a:lnTo>
                    <a:pt x="8642416" y="6339840"/>
                  </a:lnTo>
                  <a:close/>
                </a:path>
              </a:pathLst>
            </a:custGeom>
            <a:solidFill>
              <a:srgbClr val="DDDDDD"/>
            </a:solidFill>
          </p:spPr>
        </p:sp>
      </p:grpSp>
      <p:grpSp>
        <p:nvGrpSpPr>
          <p:cNvPr id="4" name="Group 4"/>
          <p:cNvGrpSpPr>
            <a:grpSpLocks noChangeAspect="1"/>
          </p:cNvGrpSpPr>
          <p:nvPr/>
        </p:nvGrpSpPr>
        <p:grpSpPr>
          <a:xfrm>
            <a:off x="11429083" y="2520315"/>
            <a:ext cx="5377611" cy="5356605"/>
            <a:chOff x="0" y="0"/>
            <a:chExt cx="6502400" cy="6477000"/>
          </a:xfrm>
        </p:grpSpPr>
        <p:sp>
          <p:nvSpPr>
            <p:cNvPr id="5" name="Freeform 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32961" r="-32961"/>
              </a:stretch>
            </a:blipFill>
          </p:spPr>
        </p:sp>
        <p:sp>
          <p:nvSpPr>
            <p:cNvPr id="6" name="Freeform 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359D34"/>
            </a:solidFill>
          </p:spPr>
        </p:sp>
      </p:grpSp>
      <p:grpSp>
        <p:nvGrpSpPr>
          <p:cNvPr id="7" name="Group 7"/>
          <p:cNvGrpSpPr/>
          <p:nvPr/>
        </p:nvGrpSpPr>
        <p:grpSpPr>
          <a:xfrm rot="1804772">
            <a:off x="17014974" y="2679868"/>
            <a:ext cx="2076884" cy="1389169"/>
            <a:chOff x="0" y="0"/>
            <a:chExt cx="2769179" cy="1852226"/>
          </a:xfrm>
        </p:grpSpPr>
        <p:sp>
          <p:nvSpPr>
            <p:cNvPr id="8" name="AutoShape 8"/>
            <p:cNvSpPr/>
            <p:nvPr/>
          </p:nvSpPr>
          <p:spPr>
            <a:xfrm rot="-3253776">
              <a:off x="-402813" y="861824"/>
              <a:ext cx="2190216" cy="0"/>
            </a:xfrm>
            <a:prstGeom prst="line">
              <a:avLst/>
            </a:prstGeom>
            <a:ln w="128578" cap="flat">
              <a:solidFill>
                <a:srgbClr val="FF5227"/>
              </a:solidFill>
              <a:prstDash val="solid"/>
              <a:headEnd type="none" w="sm" len="sm"/>
              <a:tailEnd type="none" w="sm" len="sm"/>
            </a:ln>
          </p:spPr>
        </p:sp>
        <p:sp>
          <p:nvSpPr>
            <p:cNvPr id="9" name="AutoShape 9"/>
            <p:cNvSpPr/>
            <p:nvPr/>
          </p:nvSpPr>
          <p:spPr>
            <a:xfrm rot="-3253776">
              <a:off x="289481" y="861824"/>
              <a:ext cx="2190216" cy="0"/>
            </a:xfrm>
            <a:prstGeom prst="line">
              <a:avLst/>
            </a:prstGeom>
            <a:ln w="128578" cap="flat">
              <a:solidFill>
                <a:srgbClr val="FF5227"/>
              </a:solidFill>
              <a:prstDash val="solid"/>
              <a:headEnd type="none" w="sm" len="sm"/>
              <a:tailEnd type="none" w="sm" len="sm"/>
            </a:ln>
          </p:spPr>
        </p:sp>
        <p:sp>
          <p:nvSpPr>
            <p:cNvPr id="10" name="AutoShape 10"/>
            <p:cNvSpPr/>
            <p:nvPr/>
          </p:nvSpPr>
          <p:spPr>
            <a:xfrm rot="-3253776">
              <a:off x="981776" y="861824"/>
              <a:ext cx="2190216" cy="0"/>
            </a:xfrm>
            <a:prstGeom prst="line">
              <a:avLst/>
            </a:prstGeom>
            <a:ln w="128578" cap="flat">
              <a:solidFill>
                <a:srgbClr val="FF5227"/>
              </a:solidFill>
              <a:prstDash val="solid"/>
              <a:headEnd type="none" w="sm" len="sm"/>
              <a:tailEnd type="none" w="sm" len="sm"/>
            </a:ln>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2406015"/>
            <a:ext cx="490342" cy="566572"/>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3002" y="2406015"/>
            <a:ext cx="490342" cy="566572"/>
          </a:xfrm>
          <a:prstGeom prst="rect">
            <a:avLst/>
          </a:prstGeom>
        </p:spPr>
      </p:pic>
      <p:sp>
        <p:nvSpPr>
          <p:cNvPr id="13" name="TextBox 13"/>
          <p:cNvSpPr txBox="1"/>
          <p:nvPr/>
        </p:nvSpPr>
        <p:spPr>
          <a:xfrm>
            <a:off x="1028700" y="1181100"/>
            <a:ext cx="11849128" cy="787400"/>
          </a:xfrm>
          <a:prstGeom prst="rect">
            <a:avLst/>
          </a:prstGeom>
        </p:spPr>
        <p:txBody>
          <a:bodyPr lIns="0" tIns="0" rIns="0" bIns="0" rtlCol="0" anchor="t">
            <a:spAutoFit/>
          </a:bodyPr>
          <a:lstStyle/>
          <a:p>
            <a:pPr marL="0" lvl="0" indent="0" algn="l">
              <a:lnSpc>
                <a:spcPts val="5890"/>
              </a:lnSpc>
              <a:spcBef>
                <a:spcPct val="0"/>
              </a:spcBef>
            </a:pPr>
            <a:r>
              <a:rPr lang="en-US" sz="6200">
                <a:solidFill>
                  <a:srgbClr val="000000"/>
                </a:solidFill>
                <a:latin typeface="Pragmatica Bold"/>
              </a:rPr>
              <a:t>MOBILYA</a:t>
            </a:r>
          </a:p>
        </p:txBody>
      </p:sp>
      <p:sp>
        <p:nvSpPr>
          <p:cNvPr id="14" name="TextBox 14"/>
          <p:cNvSpPr txBox="1"/>
          <p:nvPr/>
        </p:nvSpPr>
        <p:spPr>
          <a:xfrm>
            <a:off x="1028700" y="3100324"/>
            <a:ext cx="9825343" cy="841377"/>
          </a:xfrm>
          <a:prstGeom prst="rect">
            <a:avLst/>
          </a:prstGeom>
        </p:spPr>
        <p:txBody>
          <a:bodyPr lIns="0" tIns="0" rIns="0" bIns="0" rtlCol="0" anchor="t">
            <a:spAutoFit/>
          </a:bodyPr>
          <a:lstStyle/>
          <a:p>
            <a:pPr marL="0" lvl="0" indent="0" algn="l">
              <a:lnSpc>
                <a:spcPts val="3230"/>
              </a:lnSpc>
              <a:spcBef>
                <a:spcPct val="0"/>
              </a:spcBef>
            </a:pPr>
            <a:r>
              <a:rPr lang="en-US" sz="3400">
                <a:solidFill>
                  <a:srgbClr val="FF5227"/>
                </a:solidFill>
                <a:latin typeface="Pragmatica Condensed Bold"/>
              </a:rPr>
              <a:t>Bursa Mobilya imalatında Türkiye'de ilk sıralarda yerini almaktadır.</a:t>
            </a:r>
          </a:p>
        </p:txBody>
      </p:sp>
      <p:sp>
        <p:nvSpPr>
          <p:cNvPr id="15" name="TextBox 15"/>
          <p:cNvSpPr txBox="1"/>
          <p:nvPr/>
        </p:nvSpPr>
        <p:spPr>
          <a:xfrm>
            <a:off x="1028700" y="4217926"/>
            <a:ext cx="8829822" cy="4257675"/>
          </a:xfrm>
          <a:prstGeom prst="rect">
            <a:avLst/>
          </a:prstGeom>
        </p:spPr>
        <p:txBody>
          <a:bodyPr lIns="0" tIns="0" rIns="0" bIns="0" rtlCol="0" anchor="t">
            <a:spAutoFit/>
          </a:bodyPr>
          <a:lstStyle/>
          <a:p>
            <a:pPr>
              <a:lnSpc>
                <a:spcPts val="4200"/>
              </a:lnSpc>
            </a:pPr>
            <a:r>
              <a:rPr lang="en-US" sz="3000">
                <a:solidFill>
                  <a:srgbClr val="000000"/>
                </a:solidFill>
                <a:latin typeface="Pragmatica Condensed Bold"/>
              </a:rPr>
              <a:t>Türkiye fiyatı:</a:t>
            </a:r>
            <a:r>
              <a:rPr lang="en-US" sz="3000">
                <a:solidFill>
                  <a:srgbClr val="000000"/>
                </a:solidFill>
                <a:latin typeface="Pragmatica Condensed"/>
              </a:rPr>
              <a:t> 7.000-10.000 TL / Takım</a:t>
            </a:r>
          </a:p>
          <a:p>
            <a:pPr>
              <a:lnSpc>
                <a:spcPts val="4200"/>
              </a:lnSpc>
            </a:pPr>
            <a:r>
              <a:rPr lang="en-US" sz="3000">
                <a:solidFill>
                  <a:srgbClr val="000000"/>
                </a:solidFill>
                <a:latin typeface="Pragmatica Condensed Bold"/>
              </a:rPr>
              <a:t>Türkmenistan </a:t>
            </a:r>
            <a:r>
              <a:rPr lang="en-US" sz="3000">
                <a:solidFill>
                  <a:srgbClr val="000000"/>
                </a:solidFill>
                <a:latin typeface="Arimo Bold"/>
              </a:rPr>
              <a:t>fiyatı</a:t>
            </a:r>
            <a:r>
              <a:rPr lang="en-US" sz="3000">
                <a:solidFill>
                  <a:srgbClr val="000000"/>
                </a:solidFill>
                <a:latin typeface="Arimo"/>
              </a:rPr>
              <a:t>: 15.000-20.000 TL / Takım</a:t>
            </a:r>
          </a:p>
          <a:p>
            <a:pPr>
              <a:lnSpc>
                <a:spcPts val="4200"/>
              </a:lnSpc>
            </a:pPr>
            <a:r>
              <a:rPr lang="en-US" sz="3000">
                <a:solidFill>
                  <a:srgbClr val="000000"/>
                </a:solidFill>
                <a:latin typeface="Arimo Bold"/>
              </a:rPr>
              <a:t>Taşıma bedeli: </a:t>
            </a:r>
            <a:r>
              <a:rPr lang="en-US" sz="3000">
                <a:solidFill>
                  <a:srgbClr val="000000"/>
                </a:solidFill>
                <a:latin typeface="Arimo"/>
              </a:rPr>
              <a:t>900 TL</a:t>
            </a:r>
          </a:p>
          <a:p>
            <a:pPr>
              <a:lnSpc>
                <a:spcPts val="4200"/>
              </a:lnSpc>
            </a:pPr>
            <a:r>
              <a:rPr lang="en-US" sz="3000">
                <a:solidFill>
                  <a:srgbClr val="000000"/>
                </a:solidFill>
                <a:latin typeface="Arimo Bold"/>
              </a:rPr>
              <a:t>Gümrük vergisi: </a:t>
            </a:r>
            <a:r>
              <a:rPr lang="en-US" sz="3000">
                <a:solidFill>
                  <a:srgbClr val="000000"/>
                </a:solidFill>
                <a:latin typeface="Arimo"/>
              </a:rPr>
              <a:t>%15</a:t>
            </a:r>
          </a:p>
          <a:p>
            <a:pPr>
              <a:lnSpc>
                <a:spcPts val="4200"/>
              </a:lnSpc>
            </a:pPr>
            <a:r>
              <a:rPr lang="en-US" sz="3000">
                <a:solidFill>
                  <a:srgbClr val="000000"/>
                </a:solidFill>
                <a:latin typeface="Arimo"/>
              </a:rPr>
              <a:t>                 </a:t>
            </a:r>
          </a:p>
          <a:p>
            <a:pPr>
              <a:lnSpc>
                <a:spcPts val="4200"/>
              </a:lnSpc>
            </a:pPr>
            <a:r>
              <a:rPr lang="en-US" sz="3000">
                <a:solidFill>
                  <a:srgbClr val="000000"/>
                </a:solidFill>
                <a:latin typeface="Arimo"/>
              </a:rPr>
              <a:t>ORTALAMA MALİYET: 10.675 TL</a:t>
            </a:r>
          </a:p>
          <a:p>
            <a:pPr>
              <a:lnSpc>
                <a:spcPts val="4200"/>
              </a:lnSpc>
            </a:pPr>
            <a:r>
              <a:rPr lang="en-US" sz="3000">
                <a:solidFill>
                  <a:srgbClr val="000000"/>
                </a:solidFill>
                <a:latin typeface="Arimo"/>
              </a:rPr>
              <a:t>      ORTALAMA </a:t>
            </a:r>
            <a:r>
              <a:rPr lang="en-US" sz="3000">
                <a:solidFill>
                  <a:srgbClr val="000000"/>
                </a:solidFill>
                <a:latin typeface="Arimo Bold"/>
              </a:rPr>
              <a:t>KÂR</a:t>
            </a:r>
            <a:r>
              <a:rPr lang="en-US" sz="3000">
                <a:solidFill>
                  <a:srgbClr val="000000"/>
                </a:solidFill>
                <a:latin typeface="Arimo"/>
              </a:rPr>
              <a:t>: 6.825 TL</a:t>
            </a:r>
          </a:p>
          <a:p>
            <a:pPr marL="0" lvl="0" indent="0" algn="l">
              <a:lnSpc>
                <a:spcPts val="4200"/>
              </a:lnSpc>
            </a:pPr>
            <a:endParaRPr lang="en-US" sz="3000">
              <a:solidFill>
                <a:srgbClr val="000000"/>
              </a:solidFill>
              <a:latin typeface="Arimo"/>
            </a:endParaRPr>
          </a:p>
        </p:txBody>
      </p:sp>
      <p:sp>
        <p:nvSpPr>
          <p:cNvPr id="16" name="TextBox 16"/>
          <p:cNvSpPr txBox="1"/>
          <p:nvPr/>
        </p:nvSpPr>
        <p:spPr>
          <a:xfrm>
            <a:off x="12233262" y="8151301"/>
            <a:ext cx="3769253" cy="523875"/>
          </a:xfrm>
          <a:prstGeom prst="rect">
            <a:avLst/>
          </a:prstGeom>
        </p:spPr>
        <p:txBody>
          <a:bodyPr lIns="0" tIns="0" rIns="0" bIns="0" rtlCol="0" anchor="t">
            <a:spAutoFit/>
          </a:bodyPr>
          <a:lstStyle/>
          <a:p>
            <a:pPr marL="0" lvl="0" indent="0" algn="ctr">
              <a:lnSpc>
                <a:spcPts val="4200"/>
              </a:lnSpc>
            </a:pPr>
            <a:r>
              <a:rPr lang="en-US" sz="3000">
                <a:solidFill>
                  <a:srgbClr val="000000"/>
                </a:solidFill>
                <a:latin typeface="Pragmatica Condensed Bold"/>
              </a:rPr>
              <a:t>Koltuk Takımı</a:t>
            </a:r>
          </a:p>
        </p:txBody>
      </p:sp>
      <p:sp>
        <p:nvSpPr>
          <p:cNvPr id="17" name="TextBox 17"/>
          <p:cNvSpPr txBox="1"/>
          <p:nvPr/>
        </p:nvSpPr>
        <p:spPr>
          <a:xfrm>
            <a:off x="256274" y="9067800"/>
            <a:ext cx="17797143" cy="1057275"/>
          </a:xfrm>
          <a:prstGeom prst="rect">
            <a:avLst/>
          </a:prstGeom>
        </p:spPr>
        <p:txBody>
          <a:bodyPr lIns="0" tIns="0" rIns="0" bIns="0" rtlCol="0" anchor="t">
            <a:spAutoFit/>
          </a:bodyPr>
          <a:lstStyle/>
          <a:p>
            <a:pPr marL="0" lvl="0" indent="0">
              <a:lnSpc>
                <a:spcPts val="4200"/>
              </a:lnSpc>
            </a:pPr>
            <a:r>
              <a:rPr lang="en-US" sz="3000">
                <a:solidFill>
                  <a:srgbClr val="000000"/>
                </a:solidFill>
                <a:latin typeface="Pragmatica Condensed Bold"/>
              </a:rPr>
              <a:t>Neden bu ürün: </a:t>
            </a:r>
            <a:r>
              <a:rPr lang="en-US" sz="3000">
                <a:solidFill>
                  <a:srgbClr val="000000"/>
                </a:solidFill>
                <a:latin typeface="Pragmatica Condensed"/>
              </a:rPr>
              <a:t>Çünkü Türkmenistan da Türkiye Mobilyalarına olan bakış acı çok olumlu yönde bunun sebebi de Türk Mobilyalarının kaliteli olmasıdır. Aynı zamanda Türkmenistan mobilyaları ithalat olarak temin etmektedir.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598912">
            <a:off x="-2250403" y="-5269931"/>
            <a:ext cx="22204662" cy="222046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473868" y="2833668"/>
            <a:ext cx="7122356" cy="8902945"/>
          </a:xfrm>
          <a:prstGeom prst="rect">
            <a:avLst/>
          </a:prstGeom>
        </p:spPr>
      </p:pic>
      <p:sp>
        <p:nvSpPr>
          <p:cNvPr id="4" name="TextBox 4"/>
          <p:cNvSpPr txBox="1"/>
          <p:nvPr/>
        </p:nvSpPr>
        <p:spPr>
          <a:xfrm>
            <a:off x="9144000" y="3611568"/>
            <a:ext cx="8959475" cy="3450590"/>
          </a:xfrm>
          <a:prstGeom prst="rect">
            <a:avLst/>
          </a:prstGeom>
        </p:spPr>
        <p:txBody>
          <a:bodyPr lIns="0" tIns="0" rIns="0" bIns="0" rtlCol="0" anchor="t">
            <a:spAutoFit/>
          </a:bodyPr>
          <a:lstStyle/>
          <a:p>
            <a:pPr>
              <a:lnSpc>
                <a:spcPts val="6820"/>
              </a:lnSpc>
            </a:pPr>
            <a:r>
              <a:rPr lang="en-US" sz="6200">
                <a:solidFill>
                  <a:srgbClr val="EDECED"/>
                </a:solidFill>
                <a:latin typeface="Pragmatica Bold"/>
              </a:rPr>
              <a:t>Türkiye’nin Türkmenistan’a İthalatında Önerilen Ürün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a:off x="-1578429" y="-1968858"/>
            <a:ext cx="19391013" cy="14224717"/>
            <a:chOff x="0" y="0"/>
            <a:chExt cx="8642416" cy="6339840"/>
          </a:xfrm>
        </p:grpSpPr>
        <p:sp>
          <p:nvSpPr>
            <p:cNvPr id="3" name="Freeform 3"/>
            <p:cNvSpPr/>
            <p:nvPr/>
          </p:nvSpPr>
          <p:spPr>
            <a:xfrm>
              <a:off x="0" y="0"/>
              <a:ext cx="8642416" cy="6339840"/>
            </a:xfrm>
            <a:custGeom>
              <a:avLst/>
              <a:gdLst/>
              <a:ahLst/>
              <a:cxnLst/>
              <a:rect l="l" t="t" r="r" b="b"/>
              <a:pathLst>
                <a:path w="8642416" h="6339840">
                  <a:moveTo>
                    <a:pt x="8642416" y="6339840"/>
                  </a:moveTo>
                  <a:lnTo>
                    <a:pt x="0" y="6339840"/>
                  </a:lnTo>
                  <a:lnTo>
                    <a:pt x="0" y="0"/>
                  </a:lnTo>
                  <a:lnTo>
                    <a:pt x="8642416" y="6339840"/>
                  </a:lnTo>
                  <a:close/>
                </a:path>
              </a:pathLst>
            </a:custGeom>
            <a:solidFill>
              <a:srgbClr val="DDDDDD"/>
            </a:solidFill>
          </p:spPr>
        </p:sp>
      </p:grpSp>
      <p:grpSp>
        <p:nvGrpSpPr>
          <p:cNvPr id="4" name="Group 4"/>
          <p:cNvGrpSpPr>
            <a:grpSpLocks noChangeAspect="1"/>
          </p:cNvGrpSpPr>
          <p:nvPr/>
        </p:nvGrpSpPr>
        <p:grpSpPr>
          <a:xfrm>
            <a:off x="11429083" y="2520315"/>
            <a:ext cx="5377611" cy="5356605"/>
            <a:chOff x="0" y="0"/>
            <a:chExt cx="6502400" cy="6477000"/>
          </a:xfrm>
        </p:grpSpPr>
        <p:sp>
          <p:nvSpPr>
            <p:cNvPr id="5" name="Freeform 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223" t="-16665" r="223" b="-16665"/>
              </a:stretch>
            </a:blipFill>
          </p:spPr>
        </p:sp>
        <p:sp>
          <p:nvSpPr>
            <p:cNvPr id="6" name="Freeform 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359D34"/>
            </a:solidFill>
          </p:spPr>
        </p:sp>
      </p:grpSp>
      <p:grpSp>
        <p:nvGrpSpPr>
          <p:cNvPr id="7" name="Group 7"/>
          <p:cNvGrpSpPr/>
          <p:nvPr/>
        </p:nvGrpSpPr>
        <p:grpSpPr>
          <a:xfrm rot="1804772">
            <a:off x="17014974" y="2679868"/>
            <a:ext cx="2076884" cy="1389169"/>
            <a:chOff x="0" y="0"/>
            <a:chExt cx="2769179" cy="1852226"/>
          </a:xfrm>
        </p:grpSpPr>
        <p:sp>
          <p:nvSpPr>
            <p:cNvPr id="8" name="AutoShape 8"/>
            <p:cNvSpPr/>
            <p:nvPr/>
          </p:nvSpPr>
          <p:spPr>
            <a:xfrm rot="-3253776">
              <a:off x="-402813" y="861824"/>
              <a:ext cx="2190216" cy="0"/>
            </a:xfrm>
            <a:prstGeom prst="line">
              <a:avLst/>
            </a:prstGeom>
            <a:ln w="128578" cap="flat">
              <a:solidFill>
                <a:srgbClr val="FF5227"/>
              </a:solidFill>
              <a:prstDash val="solid"/>
              <a:headEnd type="none" w="sm" len="sm"/>
              <a:tailEnd type="none" w="sm" len="sm"/>
            </a:ln>
          </p:spPr>
        </p:sp>
        <p:sp>
          <p:nvSpPr>
            <p:cNvPr id="9" name="AutoShape 9"/>
            <p:cNvSpPr/>
            <p:nvPr/>
          </p:nvSpPr>
          <p:spPr>
            <a:xfrm rot="-3253776">
              <a:off x="289481" y="861824"/>
              <a:ext cx="2190216" cy="0"/>
            </a:xfrm>
            <a:prstGeom prst="line">
              <a:avLst/>
            </a:prstGeom>
            <a:ln w="128578" cap="flat">
              <a:solidFill>
                <a:srgbClr val="FF5227"/>
              </a:solidFill>
              <a:prstDash val="solid"/>
              <a:headEnd type="none" w="sm" len="sm"/>
              <a:tailEnd type="none" w="sm" len="sm"/>
            </a:ln>
          </p:spPr>
        </p:sp>
        <p:sp>
          <p:nvSpPr>
            <p:cNvPr id="10" name="AutoShape 10"/>
            <p:cNvSpPr/>
            <p:nvPr/>
          </p:nvSpPr>
          <p:spPr>
            <a:xfrm rot="-3253776">
              <a:off x="981776" y="861824"/>
              <a:ext cx="2190216" cy="0"/>
            </a:xfrm>
            <a:prstGeom prst="line">
              <a:avLst/>
            </a:prstGeom>
            <a:ln w="128578" cap="flat">
              <a:solidFill>
                <a:srgbClr val="FF5227"/>
              </a:solidFill>
              <a:prstDash val="solid"/>
              <a:headEnd type="none" w="sm" len="sm"/>
              <a:tailEnd type="none" w="sm" len="sm"/>
            </a:ln>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2406015"/>
            <a:ext cx="490342" cy="566572"/>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3002" y="2406015"/>
            <a:ext cx="490342" cy="566572"/>
          </a:xfrm>
          <a:prstGeom prst="rect">
            <a:avLst/>
          </a:prstGeom>
        </p:spPr>
      </p:pic>
      <p:sp>
        <p:nvSpPr>
          <p:cNvPr id="13" name="TextBox 13"/>
          <p:cNvSpPr txBox="1"/>
          <p:nvPr/>
        </p:nvSpPr>
        <p:spPr>
          <a:xfrm>
            <a:off x="1028700" y="1181100"/>
            <a:ext cx="11849128" cy="787400"/>
          </a:xfrm>
          <a:prstGeom prst="rect">
            <a:avLst/>
          </a:prstGeom>
        </p:spPr>
        <p:txBody>
          <a:bodyPr lIns="0" tIns="0" rIns="0" bIns="0" rtlCol="0" anchor="t">
            <a:spAutoFit/>
          </a:bodyPr>
          <a:lstStyle/>
          <a:p>
            <a:pPr marL="0" lvl="0" indent="0" algn="l">
              <a:lnSpc>
                <a:spcPts val="5890"/>
              </a:lnSpc>
              <a:spcBef>
                <a:spcPct val="0"/>
              </a:spcBef>
            </a:pPr>
            <a:r>
              <a:rPr lang="en-US" sz="6200">
                <a:solidFill>
                  <a:srgbClr val="000000"/>
                </a:solidFill>
                <a:latin typeface="Pragmatica Bold"/>
              </a:rPr>
              <a:t>PAMUK</a:t>
            </a:r>
          </a:p>
        </p:txBody>
      </p:sp>
      <p:sp>
        <p:nvSpPr>
          <p:cNvPr id="14" name="TextBox 14"/>
          <p:cNvSpPr txBox="1"/>
          <p:nvPr/>
        </p:nvSpPr>
        <p:spPr>
          <a:xfrm>
            <a:off x="1028700" y="3100324"/>
            <a:ext cx="9825343" cy="841377"/>
          </a:xfrm>
          <a:prstGeom prst="rect">
            <a:avLst/>
          </a:prstGeom>
        </p:spPr>
        <p:txBody>
          <a:bodyPr lIns="0" tIns="0" rIns="0" bIns="0" rtlCol="0" anchor="t">
            <a:spAutoFit/>
          </a:bodyPr>
          <a:lstStyle/>
          <a:p>
            <a:pPr marL="0" lvl="0" indent="0" algn="l">
              <a:lnSpc>
                <a:spcPts val="3230"/>
              </a:lnSpc>
              <a:spcBef>
                <a:spcPct val="0"/>
              </a:spcBef>
            </a:pPr>
            <a:r>
              <a:rPr lang="en-US" sz="3400">
                <a:solidFill>
                  <a:srgbClr val="FF5227"/>
                </a:solidFill>
                <a:latin typeface="Pragmatica Condensed Bold"/>
              </a:rPr>
              <a:t>Türkiye’nin Türkmenistan’dan İthalatında Başlıca Ürünlerinde ilk olarak Pamuk yer almaktadır.</a:t>
            </a:r>
          </a:p>
        </p:txBody>
      </p:sp>
      <p:sp>
        <p:nvSpPr>
          <p:cNvPr id="15" name="TextBox 15"/>
          <p:cNvSpPr txBox="1"/>
          <p:nvPr/>
        </p:nvSpPr>
        <p:spPr>
          <a:xfrm>
            <a:off x="1028700" y="4217926"/>
            <a:ext cx="9600283" cy="4257675"/>
          </a:xfrm>
          <a:prstGeom prst="rect">
            <a:avLst/>
          </a:prstGeom>
        </p:spPr>
        <p:txBody>
          <a:bodyPr lIns="0" tIns="0" rIns="0" bIns="0" rtlCol="0" anchor="t">
            <a:spAutoFit/>
          </a:bodyPr>
          <a:lstStyle/>
          <a:p>
            <a:pPr>
              <a:lnSpc>
                <a:spcPts val="4200"/>
              </a:lnSpc>
            </a:pPr>
            <a:r>
              <a:rPr lang="en-US" sz="3000">
                <a:solidFill>
                  <a:srgbClr val="000000"/>
                </a:solidFill>
                <a:latin typeface="Pragmatica Condensed Bold"/>
              </a:rPr>
              <a:t>Türkiye'nin Türkmenistan'dan ithalatı:</a:t>
            </a:r>
            <a:r>
              <a:rPr lang="en-US" sz="3000">
                <a:solidFill>
                  <a:srgbClr val="000000"/>
                </a:solidFill>
                <a:latin typeface="Pragmatica Condensed"/>
              </a:rPr>
              <a:t> 2384 USD / Ton</a:t>
            </a:r>
          </a:p>
          <a:p>
            <a:pPr>
              <a:lnSpc>
                <a:spcPts val="4200"/>
              </a:lnSpc>
            </a:pPr>
            <a:r>
              <a:rPr lang="en-US" sz="3000">
                <a:solidFill>
                  <a:srgbClr val="000000"/>
                </a:solidFill>
                <a:latin typeface="Pragmatica Condensed Bold"/>
              </a:rPr>
              <a:t>Türkiye'nin dünyadan ithalatı</a:t>
            </a:r>
            <a:r>
              <a:rPr lang="en-US" sz="3000">
                <a:solidFill>
                  <a:srgbClr val="000000"/>
                </a:solidFill>
                <a:latin typeface="Arimo"/>
              </a:rPr>
              <a:t>: 3306 USD / Ton</a:t>
            </a:r>
          </a:p>
          <a:p>
            <a:pPr>
              <a:lnSpc>
                <a:spcPts val="4200"/>
              </a:lnSpc>
            </a:pPr>
            <a:endParaRPr lang="en-US" sz="3000">
              <a:solidFill>
                <a:srgbClr val="000000"/>
              </a:solidFill>
              <a:latin typeface="Arimo"/>
            </a:endParaRPr>
          </a:p>
          <a:p>
            <a:pPr>
              <a:lnSpc>
                <a:spcPts val="4200"/>
              </a:lnSpc>
            </a:pPr>
            <a:r>
              <a:rPr lang="en-US" sz="3000">
                <a:solidFill>
                  <a:srgbClr val="000000"/>
                </a:solidFill>
                <a:latin typeface="Arimo Bold"/>
              </a:rPr>
              <a:t>Gümrük vergisi: </a:t>
            </a:r>
            <a:r>
              <a:rPr lang="en-US" sz="3000">
                <a:solidFill>
                  <a:srgbClr val="000000"/>
                </a:solidFill>
                <a:latin typeface="Arimo"/>
              </a:rPr>
              <a:t>%0</a:t>
            </a:r>
          </a:p>
          <a:p>
            <a:pPr>
              <a:lnSpc>
                <a:spcPts val="4200"/>
              </a:lnSpc>
            </a:pPr>
            <a:r>
              <a:rPr lang="en-US" sz="3000">
                <a:solidFill>
                  <a:srgbClr val="000000"/>
                </a:solidFill>
                <a:latin typeface="Arimo"/>
              </a:rPr>
              <a:t>                     KDV: %8</a:t>
            </a:r>
          </a:p>
          <a:p>
            <a:pPr>
              <a:lnSpc>
                <a:spcPts val="4200"/>
              </a:lnSpc>
            </a:pPr>
            <a:endParaRPr lang="en-US" sz="3000">
              <a:solidFill>
                <a:srgbClr val="000000"/>
              </a:solidFill>
              <a:latin typeface="Arimo"/>
            </a:endParaRPr>
          </a:p>
          <a:p>
            <a:pPr>
              <a:lnSpc>
                <a:spcPts val="4200"/>
              </a:lnSpc>
            </a:pPr>
            <a:r>
              <a:rPr lang="en-US" sz="3000">
                <a:solidFill>
                  <a:srgbClr val="000000"/>
                </a:solidFill>
                <a:latin typeface="Arimo"/>
              </a:rPr>
              <a:t>      ORTALAMA </a:t>
            </a:r>
            <a:r>
              <a:rPr lang="en-US" sz="3000">
                <a:solidFill>
                  <a:srgbClr val="000000"/>
                </a:solidFill>
                <a:latin typeface="Arimo Bold"/>
              </a:rPr>
              <a:t>KÂR</a:t>
            </a:r>
            <a:r>
              <a:rPr lang="en-US" sz="3000">
                <a:solidFill>
                  <a:srgbClr val="000000"/>
                </a:solidFill>
                <a:latin typeface="Arimo"/>
              </a:rPr>
              <a:t>: 922 USD</a:t>
            </a:r>
          </a:p>
          <a:p>
            <a:pPr marL="0" lvl="0" indent="0" algn="l">
              <a:lnSpc>
                <a:spcPts val="4200"/>
              </a:lnSpc>
            </a:pPr>
            <a:endParaRPr lang="en-US" sz="3000">
              <a:solidFill>
                <a:srgbClr val="000000"/>
              </a:solidFill>
              <a:latin typeface="Arimo"/>
            </a:endParaRPr>
          </a:p>
        </p:txBody>
      </p:sp>
      <p:sp>
        <p:nvSpPr>
          <p:cNvPr id="16" name="TextBox 16"/>
          <p:cNvSpPr txBox="1"/>
          <p:nvPr/>
        </p:nvSpPr>
        <p:spPr>
          <a:xfrm>
            <a:off x="12233262" y="8151301"/>
            <a:ext cx="3769253" cy="523875"/>
          </a:xfrm>
          <a:prstGeom prst="rect">
            <a:avLst/>
          </a:prstGeom>
        </p:spPr>
        <p:txBody>
          <a:bodyPr lIns="0" tIns="0" rIns="0" bIns="0" rtlCol="0" anchor="t">
            <a:spAutoFit/>
          </a:bodyPr>
          <a:lstStyle/>
          <a:p>
            <a:pPr marL="0" lvl="0" indent="0" algn="ctr">
              <a:lnSpc>
                <a:spcPts val="4200"/>
              </a:lnSpc>
            </a:pPr>
            <a:r>
              <a:rPr lang="en-US" sz="3000">
                <a:solidFill>
                  <a:srgbClr val="000000"/>
                </a:solidFill>
                <a:latin typeface="Pragmatica Condensed Bold"/>
              </a:rPr>
              <a:t>Pamuk</a:t>
            </a:r>
          </a:p>
        </p:txBody>
      </p:sp>
      <p:sp>
        <p:nvSpPr>
          <p:cNvPr id="17" name="TextBox 17"/>
          <p:cNvSpPr txBox="1"/>
          <p:nvPr/>
        </p:nvSpPr>
        <p:spPr>
          <a:xfrm>
            <a:off x="256274" y="9067800"/>
            <a:ext cx="17299382" cy="1057275"/>
          </a:xfrm>
          <a:prstGeom prst="rect">
            <a:avLst/>
          </a:prstGeom>
        </p:spPr>
        <p:txBody>
          <a:bodyPr lIns="0" tIns="0" rIns="0" bIns="0" rtlCol="0" anchor="t">
            <a:spAutoFit/>
          </a:bodyPr>
          <a:lstStyle/>
          <a:p>
            <a:pPr marL="0" lvl="0" indent="0">
              <a:lnSpc>
                <a:spcPts val="4200"/>
              </a:lnSpc>
            </a:pPr>
            <a:r>
              <a:rPr lang="en-US" sz="3000">
                <a:solidFill>
                  <a:srgbClr val="000000"/>
                </a:solidFill>
                <a:latin typeface="Pragmatica Condensed Bold"/>
              </a:rPr>
              <a:t>Neden bu ürün: </a:t>
            </a:r>
            <a:r>
              <a:rPr lang="en-US" sz="3000">
                <a:solidFill>
                  <a:srgbClr val="000000"/>
                </a:solidFill>
                <a:latin typeface="Pragmatica Condensed"/>
              </a:rPr>
              <a:t>Çünkü Türkmenistan sıcak bir bölge olduğu için pamuk üretimi ve kalite acısından başarılı bir ülke olmaktadır.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rot="3861697">
            <a:off x="-2766651" y="-2499125"/>
            <a:ext cx="19391013" cy="19425220"/>
            <a:chOff x="0" y="0"/>
            <a:chExt cx="8642416" cy="8657662"/>
          </a:xfrm>
        </p:grpSpPr>
        <p:sp>
          <p:nvSpPr>
            <p:cNvPr id="3" name="Freeform 3"/>
            <p:cNvSpPr/>
            <p:nvPr/>
          </p:nvSpPr>
          <p:spPr>
            <a:xfrm>
              <a:off x="0" y="0"/>
              <a:ext cx="8642416" cy="8657662"/>
            </a:xfrm>
            <a:custGeom>
              <a:avLst/>
              <a:gdLst/>
              <a:ahLst/>
              <a:cxnLst/>
              <a:rect l="l" t="t" r="r" b="b"/>
              <a:pathLst>
                <a:path w="8642416" h="8657662">
                  <a:moveTo>
                    <a:pt x="8642416" y="8657662"/>
                  </a:moveTo>
                  <a:lnTo>
                    <a:pt x="0" y="8657662"/>
                  </a:lnTo>
                  <a:lnTo>
                    <a:pt x="0" y="0"/>
                  </a:lnTo>
                  <a:lnTo>
                    <a:pt x="8642416" y="8657662"/>
                  </a:lnTo>
                  <a:close/>
                </a:path>
              </a:pathLst>
            </a:custGeom>
            <a:solidFill>
              <a:srgbClr val="DDDDDD"/>
            </a:solidFill>
          </p:spPr>
        </p:sp>
      </p:grpSp>
      <p:sp>
        <p:nvSpPr>
          <p:cNvPr id="4" name="TextBox 4"/>
          <p:cNvSpPr txBox="1"/>
          <p:nvPr/>
        </p:nvSpPr>
        <p:spPr>
          <a:xfrm>
            <a:off x="862780" y="3018155"/>
            <a:ext cx="7508895" cy="4307840"/>
          </a:xfrm>
          <a:prstGeom prst="rect">
            <a:avLst/>
          </a:prstGeom>
        </p:spPr>
        <p:txBody>
          <a:bodyPr lIns="0" tIns="0" rIns="0" bIns="0" rtlCol="0" anchor="t">
            <a:spAutoFit/>
          </a:bodyPr>
          <a:lstStyle/>
          <a:p>
            <a:pPr marL="0" lvl="0" indent="0" algn="l">
              <a:lnSpc>
                <a:spcPts val="6820"/>
              </a:lnSpc>
            </a:pPr>
            <a:r>
              <a:rPr lang="en-US" sz="6200">
                <a:solidFill>
                  <a:srgbClr val="000000"/>
                </a:solidFill>
                <a:latin typeface="Pragmatica Bold"/>
              </a:rPr>
              <a:t>Türkiye-Türkmenistan Dış Ticaretinde Önerilen Diğer Ürünler</a:t>
            </a:r>
          </a:p>
        </p:txBody>
      </p:sp>
      <p:grpSp>
        <p:nvGrpSpPr>
          <p:cNvPr id="5" name="Group 5"/>
          <p:cNvGrpSpPr/>
          <p:nvPr/>
        </p:nvGrpSpPr>
        <p:grpSpPr>
          <a:xfrm>
            <a:off x="9864957" y="648008"/>
            <a:ext cx="7613073" cy="2255847"/>
            <a:chOff x="0" y="0"/>
            <a:chExt cx="10150764" cy="3007796"/>
          </a:xfrm>
        </p:grpSpPr>
        <p:sp>
          <p:nvSpPr>
            <p:cNvPr id="6" name="TextBox 6"/>
            <p:cNvSpPr txBox="1"/>
            <p:nvPr/>
          </p:nvSpPr>
          <p:spPr>
            <a:xfrm>
              <a:off x="0" y="1140226"/>
              <a:ext cx="10150764" cy="604311"/>
            </a:xfrm>
            <a:prstGeom prst="rect">
              <a:avLst/>
            </a:prstGeom>
          </p:spPr>
          <p:txBody>
            <a:bodyPr lIns="0" tIns="0" rIns="0" bIns="0" rtlCol="0" anchor="t">
              <a:spAutoFit/>
            </a:bodyPr>
            <a:lstStyle/>
            <a:p>
              <a:pPr marL="0" lvl="0" indent="0" algn="l">
                <a:lnSpc>
                  <a:spcPts val="3230"/>
                </a:lnSpc>
                <a:spcBef>
                  <a:spcPct val="0"/>
                </a:spcBef>
              </a:pPr>
              <a:r>
                <a:rPr lang="en-US" sz="3400">
                  <a:solidFill>
                    <a:srgbClr val="FF5227"/>
                  </a:solidFill>
                  <a:latin typeface="Pragmatica Condensed Bold"/>
                </a:rPr>
                <a:t>İnşaat Malzemeleri</a:t>
              </a:r>
            </a:p>
          </p:txBody>
        </p:sp>
        <p:sp>
          <p:nvSpPr>
            <p:cNvPr id="7" name="TextBox 7"/>
            <p:cNvSpPr txBox="1"/>
            <p:nvPr/>
          </p:nvSpPr>
          <p:spPr>
            <a:xfrm>
              <a:off x="0" y="1958013"/>
              <a:ext cx="10150764" cy="1049783"/>
            </a:xfrm>
            <a:prstGeom prst="rect">
              <a:avLst/>
            </a:prstGeom>
          </p:spPr>
          <p:txBody>
            <a:bodyPr lIns="0" tIns="0" rIns="0" bIns="0" rtlCol="0" anchor="t">
              <a:spAutoFit/>
            </a:bodyPr>
            <a:lstStyle/>
            <a:p>
              <a:pPr marL="0" lvl="0" indent="0" algn="l">
                <a:lnSpc>
                  <a:spcPts val="3078"/>
                </a:lnSpc>
              </a:pPr>
              <a:r>
                <a:rPr lang="en-US" sz="2700">
                  <a:solidFill>
                    <a:srgbClr val="000000"/>
                  </a:solidFill>
                  <a:latin typeface="Pragmatica Condensed"/>
                </a:rPr>
                <a:t>inşaat aksamı, inşaatta kullanılmak üzere hazırlanmış demir veya çelikten sac, çubuk, vb.</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53789" cy="75542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2402" y="0"/>
              <a:ext cx="653789" cy="755429"/>
            </a:xfrm>
            <a:prstGeom prst="rect">
              <a:avLst/>
            </a:prstGeom>
          </p:spPr>
        </p:pic>
      </p:grpSp>
      <p:grpSp>
        <p:nvGrpSpPr>
          <p:cNvPr id="10" name="Group 10"/>
          <p:cNvGrpSpPr/>
          <p:nvPr/>
        </p:nvGrpSpPr>
        <p:grpSpPr>
          <a:xfrm>
            <a:off x="9864957" y="3061363"/>
            <a:ext cx="7613073" cy="2255847"/>
            <a:chOff x="0" y="0"/>
            <a:chExt cx="10150764" cy="3007796"/>
          </a:xfrm>
        </p:grpSpPr>
        <p:sp>
          <p:nvSpPr>
            <p:cNvPr id="11" name="TextBox 11"/>
            <p:cNvSpPr txBox="1"/>
            <p:nvPr/>
          </p:nvSpPr>
          <p:spPr>
            <a:xfrm>
              <a:off x="0" y="1140226"/>
              <a:ext cx="10150764" cy="604311"/>
            </a:xfrm>
            <a:prstGeom prst="rect">
              <a:avLst/>
            </a:prstGeom>
          </p:spPr>
          <p:txBody>
            <a:bodyPr lIns="0" tIns="0" rIns="0" bIns="0" rtlCol="0" anchor="t">
              <a:spAutoFit/>
            </a:bodyPr>
            <a:lstStyle/>
            <a:p>
              <a:pPr marL="0" lvl="0" indent="0" algn="l">
                <a:lnSpc>
                  <a:spcPts val="3230"/>
                </a:lnSpc>
                <a:spcBef>
                  <a:spcPct val="0"/>
                </a:spcBef>
              </a:pPr>
              <a:r>
                <a:rPr lang="en-US" sz="3400">
                  <a:solidFill>
                    <a:srgbClr val="FF5227"/>
                  </a:solidFill>
                  <a:latin typeface="Pragmatica Condensed Bold"/>
                </a:rPr>
                <a:t>Beyaz Eşyalar</a:t>
              </a:r>
            </a:p>
          </p:txBody>
        </p:sp>
        <p:sp>
          <p:nvSpPr>
            <p:cNvPr id="12" name="TextBox 12"/>
            <p:cNvSpPr txBox="1"/>
            <p:nvPr/>
          </p:nvSpPr>
          <p:spPr>
            <a:xfrm>
              <a:off x="0" y="1958013"/>
              <a:ext cx="10150764" cy="1049783"/>
            </a:xfrm>
            <a:prstGeom prst="rect">
              <a:avLst/>
            </a:prstGeom>
          </p:spPr>
          <p:txBody>
            <a:bodyPr lIns="0" tIns="0" rIns="0" bIns="0" rtlCol="0" anchor="t">
              <a:spAutoFit/>
            </a:bodyPr>
            <a:lstStyle/>
            <a:p>
              <a:pPr marL="0" lvl="0" indent="0" algn="l">
                <a:lnSpc>
                  <a:spcPts val="3078"/>
                </a:lnSpc>
              </a:pPr>
              <a:r>
                <a:rPr lang="en-US" sz="2700">
                  <a:solidFill>
                    <a:srgbClr val="000000"/>
                  </a:solidFill>
                  <a:latin typeface="Pragmatica Condensed"/>
                </a:rPr>
                <a:t>Dondurucular, çamaşır ve bulaşık makinalar, doğal gaz ocakları vb.</a:t>
              </a: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53789" cy="755429"/>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2402" y="0"/>
              <a:ext cx="653789" cy="755429"/>
            </a:xfrm>
            <a:prstGeom prst="rect">
              <a:avLst/>
            </a:prstGeom>
          </p:spPr>
        </p:pic>
      </p:grpSp>
      <p:grpSp>
        <p:nvGrpSpPr>
          <p:cNvPr id="15" name="Group 15"/>
          <p:cNvGrpSpPr/>
          <p:nvPr/>
        </p:nvGrpSpPr>
        <p:grpSpPr>
          <a:xfrm>
            <a:off x="9864957" y="5360315"/>
            <a:ext cx="7613073" cy="1865322"/>
            <a:chOff x="0" y="0"/>
            <a:chExt cx="10150764" cy="2487096"/>
          </a:xfrm>
        </p:grpSpPr>
        <p:sp>
          <p:nvSpPr>
            <p:cNvPr id="16" name="TextBox 16"/>
            <p:cNvSpPr txBox="1"/>
            <p:nvPr/>
          </p:nvSpPr>
          <p:spPr>
            <a:xfrm>
              <a:off x="0" y="1140226"/>
              <a:ext cx="10150764" cy="604311"/>
            </a:xfrm>
            <a:prstGeom prst="rect">
              <a:avLst/>
            </a:prstGeom>
          </p:spPr>
          <p:txBody>
            <a:bodyPr lIns="0" tIns="0" rIns="0" bIns="0" rtlCol="0" anchor="t">
              <a:spAutoFit/>
            </a:bodyPr>
            <a:lstStyle/>
            <a:p>
              <a:pPr marL="0" lvl="0" indent="0" algn="l">
                <a:lnSpc>
                  <a:spcPts val="3230"/>
                </a:lnSpc>
                <a:spcBef>
                  <a:spcPct val="0"/>
                </a:spcBef>
              </a:pPr>
              <a:r>
                <a:rPr lang="en-US" sz="3400">
                  <a:solidFill>
                    <a:srgbClr val="FF5227"/>
                  </a:solidFill>
                  <a:latin typeface="Pragmatica Condensed Bold"/>
                </a:rPr>
                <a:t>Gıda ürünleri</a:t>
              </a:r>
            </a:p>
          </p:txBody>
        </p:sp>
        <p:sp>
          <p:nvSpPr>
            <p:cNvPr id="17" name="TextBox 17"/>
            <p:cNvSpPr txBox="1"/>
            <p:nvPr/>
          </p:nvSpPr>
          <p:spPr>
            <a:xfrm>
              <a:off x="0" y="1958013"/>
              <a:ext cx="10150764" cy="529083"/>
            </a:xfrm>
            <a:prstGeom prst="rect">
              <a:avLst/>
            </a:prstGeom>
          </p:spPr>
          <p:txBody>
            <a:bodyPr lIns="0" tIns="0" rIns="0" bIns="0" rtlCol="0" anchor="t">
              <a:spAutoFit/>
            </a:bodyPr>
            <a:lstStyle/>
            <a:p>
              <a:pPr marL="0" lvl="0" indent="0" algn="l">
                <a:lnSpc>
                  <a:spcPts val="3078"/>
                </a:lnSpc>
              </a:pPr>
              <a:r>
                <a:rPr lang="en-US" sz="2700">
                  <a:solidFill>
                    <a:srgbClr val="000000"/>
                  </a:solidFill>
                  <a:latin typeface="Pragmatica Condensed"/>
                </a:rPr>
                <a:t>Elma, çilek, portakal, süt ürünleri, zeytin vd.</a:t>
              </a: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53789" cy="755429"/>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2402" y="0"/>
              <a:ext cx="653789" cy="755429"/>
            </a:xfrm>
            <a:prstGeom prst="rect">
              <a:avLst/>
            </a:prstGeom>
          </p:spPr>
        </p:pic>
      </p:grpSp>
      <p:grpSp>
        <p:nvGrpSpPr>
          <p:cNvPr id="20" name="Group 20"/>
          <p:cNvGrpSpPr/>
          <p:nvPr/>
        </p:nvGrpSpPr>
        <p:grpSpPr>
          <a:xfrm>
            <a:off x="9864957" y="7659266"/>
            <a:ext cx="7613073" cy="1865322"/>
            <a:chOff x="0" y="0"/>
            <a:chExt cx="10150764" cy="2487096"/>
          </a:xfrm>
        </p:grpSpPr>
        <p:sp>
          <p:nvSpPr>
            <p:cNvPr id="21" name="TextBox 21"/>
            <p:cNvSpPr txBox="1"/>
            <p:nvPr/>
          </p:nvSpPr>
          <p:spPr>
            <a:xfrm>
              <a:off x="0" y="1140226"/>
              <a:ext cx="10150764" cy="604311"/>
            </a:xfrm>
            <a:prstGeom prst="rect">
              <a:avLst/>
            </a:prstGeom>
          </p:spPr>
          <p:txBody>
            <a:bodyPr lIns="0" tIns="0" rIns="0" bIns="0" rtlCol="0" anchor="t">
              <a:spAutoFit/>
            </a:bodyPr>
            <a:lstStyle/>
            <a:p>
              <a:pPr marL="0" lvl="0" indent="0" algn="l">
                <a:lnSpc>
                  <a:spcPts val="3230"/>
                </a:lnSpc>
                <a:spcBef>
                  <a:spcPct val="0"/>
                </a:spcBef>
              </a:pPr>
              <a:r>
                <a:rPr lang="en-US" sz="3400">
                  <a:solidFill>
                    <a:srgbClr val="FF5227"/>
                  </a:solidFill>
                  <a:latin typeface="Pragmatica Condensed Bold"/>
                </a:rPr>
                <a:t>Bilişim Teknolojileri</a:t>
              </a:r>
            </a:p>
          </p:txBody>
        </p:sp>
        <p:sp>
          <p:nvSpPr>
            <p:cNvPr id="22" name="TextBox 22"/>
            <p:cNvSpPr txBox="1"/>
            <p:nvPr/>
          </p:nvSpPr>
          <p:spPr>
            <a:xfrm>
              <a:off x="0" y="1958013"/>
              <a:ext cx="10150764" cy="529083"/>
            </a:xfrm>
            <a:prstGeom prst="rect">
              <a:avLst/>
            </a:prstGeom>
          </p:spPr>
          <p:txBody>
            <a:bodyPr lIns="0" tIns="0" rIns="0" bIns="0" rtlCol="0" anchor="t">
              <a:spAutoFit/>
            </a:bodyPr>
            <a:lstStyle/>
            <a:p>
              <a:pPr marL="0" lvl="0" indent="0" algn="l">
                <a:lnSpc>
                  <a:spcPts val="3078"/>
                </a:lnSpc>
              </a:pPr>
              <a:r>
                <a:rPr lang="en-US" sz="2700">
                  <a:solidFill>
                    <a:srgbClr val="000000"/>
                  </a:solidFill>
                  <a:latin typeface="Pragmatica Condensed"/>
                </a:rPr>
                <a:t>Yazılım programları, takip sistem cihazları ve yazılımları vd.</a:t>
              </a:r>
            </a:p>
          </p:txBody>
        </p:sp>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53789" cy="755429"/>
            </a:xfrm>
            <a:prstGeom prst="rect">
              <a:avLst/>
            </a:prstGeom>
          </p:spPr>
        </p:pic>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2402" y="0"/>
              <a:ext cx="653789" cy="755429"/>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sp>
        <p:nvSpPr>
          <p:cNvPr id="2" name="TextBox 2"/>
          <p:cNvSpPr txBox="1"/>
          <p:nvPr/>
        </p:nvSpPr>
        <p:spPr>
          <a:xfrm>
            <a:off x="9058275" y="2811780"/>
            <a:ext cx="8959657" cy="6246495"/>
          </a:xfrm>
          <a:prstGeom prst="rect">
            <a:avLst/>
          </a:prstGeom>
        </p:spPr>
        <p:txBody>
          <a:bodyPr lIns="0" tIns="0" rIns="0" bIns="0" rtlCol="0" anchor="t">
            <a:spAutoFit/>
          </a:bodyPr>
          <a:lstStyle/>
          <a:p>
            <a:pPr marL="604519" lvl="1" indent="-302260">
              <a:lnSpc>
                <a:spcPts val="4199"/>
              </a:lnSpc>
              <a:buFont typeface="Arial"/>
              <a:buChar char="•"/>
            </a:pPr>
            <a:r>
              <a:rPr lang="en-US" sz="2799">
                <a:solidFill>
                  <a:srgbClr val="000000"/>
                </a:solidFill>
                <a:latin typeface="Pragmatica Condensed"/>
              </a:rPr>
              <a:t>Dış Ekonomik İlişkiler Kurulu. (2012). Türk - Türkmen İş Konseyi. DEİK. https://www.deik.org.tr/uploads/turkmenistan-ulke-bulteni.pdf</a:t>
            </a:r>
          </a:p>
          <a:p>
            <a:pPr marL="604519" lvl="1" indent="-302260">
              <a:lnSpc>
                <a:spcPts val="4199"/>
              </a:lnSpc>
              <a:buFont typeface="Arial"/>
              <a:buChar char="•"/>
            </a:pPr>
            <a:r>
              <a:rPr lang="en-US" sz="2799">
                <a:solidFill>
                  <a:srgbClr val="000000"/>
                </a:solidFill>
                <a:latin typeface="Pragmatica Condensed"/>
              </a:rPr>
              <a:t>Dış Ekonomik İlişkiler Kurulu. (2021). TÜRKMENİSTAN BİLGİ NOTU. DEİK. https://www.deik.org.tr/uploads/turkmenistan-bilgi-notu-kasim-2021.pdf</a:t>
            </a:r>
          </a:p>
          <a:p>
            <a:pPr marL="604519" lvl="1" indent="-302260" algn="l">
              <a:lnSpc>
                <a:spcPts val="4199"/>
              </a:lnSpc>
              <a:buFont typeface="Arial"/>
              <a:buChar char="•"/>
            </a:pPr>
            <a:r>
              <a:rPr lang="en-US" sz="2799">
                <a:solidFill>
                  <a:srgbClr val="000000"/>
                </a:solidFill>
                <a:latin typeface="Pragmatica Condensed"/>
              </a:rPr>
              <a:t>T.C. Ticaret Bakanlığı Uluslararası Anlaşmalar ve Avrupa Birliği Genel Müdürlüğü. (2022). TÜRKMENİSTAN ÜLKE PROFİLİ. ticaret.gov.tr. https://ticaret.gov.tr/data/5f05d4d213b8761868766d8d/T%C3%BCrkmenistan_2022.pdf#page=14&amp;zoom=100,128,136</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57662" y="-329060"/>
            <a:ext cx="10901662" cy="10901662"/>
          </a:xfrm>
          <a:prstGeom prst="rect">
            <a:avLst/>
          </a:prstGeom>
        </p:spPr>
      </p:pic>
      <p:sp>
        <p:nvSpPr>
          <p:cNvPr id="4" name="TextBox 4"/>
          <p:cNvSpPr txBox="1"/>
          <p:nvPr/>
        </p:nvSpPr>
        <p:spPr>
          <a:xfrm>
            <a:off x="475632" y="2945130"/>
            <a:ext cx="6812341" cy="4980940"/>
          </a:xfrm>
          <a:prstGeom prst="rect">
            <a:avLst/>
          </a:prstGeom>
        </p:spPr>
        <p:txBody>
          <a:bodyPr lIns="0" tIns="0" rIns="0" bIns="0" rtlCol="0" anchor="t">
            <a:spAutoFit/>
          </a:bodyPr>
          <a:lstStyle/>
          <a:p>
            <a:pPr>
              <a:lnSpc>
                <a:spcPts val="3024"/>
              </a:lnSpc>
            </a:pPr>
            <a:r>
              <a:rPr lang="en-US" sz="2700">
                <a:solidFill>
                  <a:srgbClr val="EDECED"/>
                </a:solidFill>
                <a:latin typeface="Pragmatica Condensed"/>
              </a:rPr>
              <a:t>WEB kaynaklar:</a:t>
            </a:r>
          </a:p>
          <a:p>
            <a:pPr marL="582930" lvl="1" indent="-291465">
              <a:lnSpc>
                <a:spcPts val="3024"/>
              </a:lnSpc>
              <a:buFont typeface="Arial"/>
              <a:buChar char="•"/>
            </a:pPr>
            <a:r>
              <a:rPr lang="en-US" sz="2700">
                <a:solidFill>
                  <a:srgbClr val="EDECED"/>
                </a:solidFill>
                <a:latin typeface="Pragmatica Condensed"/>
              </a:rPr>
              <a:t>https://intracen.org/</a:t>
            </a:r>
          </a:p>
          <a:p>
            <a:pPr marL="582930" lvl="1" indent="-291465">
              <a:lnSpc>
                <a:spcPts val="3024"/>
              </a:lnSpc>
              <a:buFont typeface="Arial"/>
              <a:buChar char="•"/>
            </a:pPr>
            <a:r>
              <a:rPr lang="en-US" sz="2700">
                <a:solidFill>
                  <a:srgbClr val="EDECED"/>
                </a:solidFill>
                <a:latin typeface="Pragmatica Condensed"/>
              </a:rPr>
              <a:t>https://uygulama.gtb.gov.tr/Tara/TarifeBasitArama/DetayliBilgiler</a:t>
            </a:r>
          </a:p>
          <a:p>
            <a:pPr marL="582930" lvl="1" indent="-291465">
              <a:lnSpc>
                <a:spcPts val="3024"/>
              </a:lnSpc>
              <a:buFont typeface="Arial"/>
              <a:buChar char="•"/>
            </a:pPr>
            <a:r>
              <a:rPr lang="en-US" sz="2700">
                <a:solidFill>
                  <a:srgbClr val="EDECED"/>
                </a:solidFill>
                <a:latin typeface="Pragmatica Condensed"/>
              </a:rPr>
              <a:t>https://customs.gov.tm/customs-info/customs-fees/duties</a:t>
            </a:r>
          </a:p>
          <a:p>
            <a:pPr marL="582930" lvl="1" indent="-291465">
              <a:lnSpc>
                <a:spcPts val="3024"/>
              </a:lnSpc>
              <a:buFont typeface="Arial"/>
              <a:buChar char="•"/>
            </a:pPr>
            <a:r>
              <a:rPr lang="en-US" sz="2700">
                <a:solidFill>
                  <a:srgbClr val="EDECED"/>
                </a:solidFill>
                <a:latin typeface="Pragmatica Condensed"/>
              </a:rPr>
              <a:t>https://www.exchange.gov.tm/page/about/#</a:t>
            </a:r>
          </a:p>
          <a:p>
            <a:pPr marL="582930" lvl="1" indent="-291465">
              <a:lnSpc>
                <a:spcPts val="3024"/>
              </a:lnSpc>
              <a:buFont typeface="Arial"/>
              <a:buChar char="•"/>
            </a:pPr>
            <a:r>
              <a:rPr lang="en-US" sz="2700">
                <a:solidFill>
                  <a:srgbClr val="EDECED"/>
                </a:solidFill>
                <a:latin typeface="Pragmatica Condensed"/>
              </a:rPr>
              <a:t>https://tim.org.tr/tr/default</a:t>
            </a:r>
          </a:p>
          <a:p>
            <a:pPr marL="582930" lvl="1" indent="-291465">
              <a:lnSpc>
                <a:spcPts val="3024"/>
              </a:lnSpc>
              <a:buFont typeface="Arial"/>
              <a:buChar char="•"/>
            </a:pPr>
            <a:r>
              <a:rPr lang="en-US" sz="2700">
                <a:solidFill>
                  <a:srgbClr val="EDECED"/>
                </a:solidFill>
                <a:latin typeface="Pragmatica Condensed"/>
              </a:rPr>
              <a:t>https://www.deik.org.tr/turkiye-avrasya-is-konseyleri-turkiye-turkmenistan-is-konseyi?pm=28&amp;sm=kunye</a:t>
            </a:r>
          </a:p>
          <a:p>
            <a:pPr marL="604519" lvl="1" indent="-302260" algn="l">
              <a:lnSpc>
                <a:spcPts val="3135"/>
              </a:lnSpc>
              <a:buFont typeface="Arial"/>
              <a:buChar char="•"/>
            </a:pPr>
            <a:r>
              <a:rPr lang="en-US" sz="2799">
                <a:solidFill>
                  <a:srgbClr val="EDECED"/>
                </a:solidFill>
                <a:latin typeface="Pragmatica Condensed"/>
              </a:rPr>
              <a:t>https://ticaret.gov.tr/yurtdisi-teskilati/orta-asya/turkmenistan/genel-bilgiler</a:t>
            </a:r>
          </a:p>
        </p:txBody>
      </p:sp>
      <p:sp>
        <p:nvSpPr>
          <p:cNvPr id="5" name="TextBox 5"/>
          <p:cNvSpPr txBox="1"/>
          <p:nvPr/>
        </p:nvSpPr>
        <p:spPr>
          <a:xfrm>
            <a:off x="3729403" y="584929"/>
            <a:ext cx="12840778" cy="1087567"/>
          </a:xfrm>
          <a:prstGeom prst="rect">
            <a:avLst/>
          </a:prstGeom>
        </p:spPr>
        <p:txBody>
          <a:bodyPr lIns="0" tIns="0" rIns="0" bIns="0" rtlCol="0" anchor="t">
            <a:spAutoFit/>
          </a:bodyPr>
          <a:lstStyle/>
          <a:p>
            <a:pPr>
              <a:lnSpc>
                <a:spcPts val="8031"/>
              </a:lnSpc>
            </a:pPr>
            <a:r>
              <a:rPr lang="en-US" sz="8454">
                <a:solidFill>
                  <a:srgbClr val="EDECED"/>
                </a:solidFill>
                <a:latin typeface="Pragmatica Bold"/>
              </a:rPr>
              <a:t>Kullanılan </a:t>
            </a:r>
            <a:r>
              <a:rPr lang="en-US" sz="8454">
                <a:solidFill>
                  <a:srgbClr val="FF5227"/>
                </a:solidFill>
                <a:latin typeface="Pragmatica Bold"/>
              </a:rPr>
              <a:t>Kaynaklar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288374" y="0"/>
            <a:ext cx="15103764" cy="10287000"/>
            <a:chOff x="0" y="0"/>
            <a:chExt cx="5475623" cy="3729384"/>
          </a:xfrm>
        </p:grpSpPr>
        <p:sp>
          <p:nvSpPr>
            <p:cNvPr id="3" name="Freeform 3"/>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FF5227"/>
            </a:solidFill>
          </p:spPr>
        </p:sp>
        <p:sp>
          <p:nvSpPr>
            <p:cNvPr id="4" name="Freeform 4"/>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3336" r="-20817"/>
              </a:stretch>
            </a:blip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86139" flipH="1">
            <a:off x="9222068" y="-2417692"/>
            <a:ext cx="4977105" cy="6221381"/>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368099" flipH="1">
            <a:off x="14353163" y="4927913"/>
            <a:ext cx="6590111" cy="8237639"/>
          </a:xfrm>
          <a:prstGeom prst="rect">
            <a:avLst/>
          </a:prstGeom>
        </p:spPr>
      </p:pic>
      <p:sp>
        <p:nvSpPr>
          <p:cNvPr id="7" name="TextBox 7"/>
          <p:cNvSpPr txBox="1"/>
          <p:nvPr/>
        </p:nvSpPr>
        <p:spPr>
          <a:xfrm>
            <a:off x="1028700" y="2436056"/>
            <a:ext cx="6812341" cy="3851655"/>
          </a:xfrm>
          <a:prstGeom prst="rect">
            <a:avLst/>
          </a:prstGeom>
        </p:spPr>
        <p:txBody>
          <a:bodyPr lIns="0" tIns="0" rIns="0" bIns="0" rtlCol="0" anchor="t">
            <a:spAutoFit/>
          </a:bodyPr>
          <a:lstStyle/>
          <a:p>
            <a:pPr>
              <a:lnSpc>
                <a:spcPts val="4352"/>
              </a:lnSpc>
            </a:pPr>
            <a:r>
              <a:rPr lang="en-US" sz="3400">
                <a:solidFill>
                  <a:srgbClr val="FF5227"/>
                </a:solidFill>
                <a:latin typeface="Pragmatica Condensed"/>
              </a:rPr>
              <a:t>Türkmenistan, Orta Asya'da bağımsız bir Türk devletidir.</a:t>
            </a:r>
          </a:p>
          <a:p>
            <a:pPr>
              <a:lnSpc>
                <a:spcPts val="4352"/>
              </a:lnSpc>
            </a:pPr>
            <a:endParaRPr lang="en-US" sz="3400">
              <a:solidFill>
                <a:srgbClr val="FF5227"/>
              </a:solidFill>
              <a:latin typeface="Pragmatica Condensed"/>
            </a:endParaRPr>
          </a:p>
          <a:p>
            <a:pPr>
              <a:lnSpc>
                <a:spcPts val="4352"/>
              </a:lnSpc>
            </a:pPr>
            <a:endParaRPr lang="en-US" sz="3400">
              <a:solidFill>
                <a:srgbClr val="FF5227"/>
              </a:solidFill>
              <a:latin typeface="Pragmatica Condensed"/>
            </a:endParaRPr>
          </a:p>
          <a:p>
            <a:pPr marL="734074" lvl="1" indent="-367037" algn="l">
              <a:lnSpc>
                <a:spcPts val="4352"/>
              </a:lnSpc>
              <a:buFont typeface="Arial"/>
              <a:buChar char="•"/>
            </a:pPr>
            <a:r>
              <a:rPr lang="en-US" sz="3400">
                <a:solidFill>
                  <a:srgbClr val="FF5227"/>
                </a:solidFill>
                <a:latin typeface="Pragmatica Condensed Bold"/>
              </a:rPr>
              <a:t>Komşu ülkeler: </a:t>
            </a:r>
            <a:r>
              <a:rPr lang="en-US" sz="3400">
                <a:solidFill>
                  <a:srgbClr val="FF5227"/>
                </a:solidFill>
                <a:latin typeface="Pragmatica Condensed"/>
              </a:rPr>
              <a:t>Kazakistan, Özbekistan, Afganistan, İran ve Hazar denizi üzerinden Azerbaycan</a:t>
            </a:r>
          </a:p>
        </p:txBody>
      </p:sp>
      <p:sp>
        <p:nvSpPr>
          <p:cNvPr id="8" name="TextBox 8"/>
          <p:cNvSpPr txBox="1"/>
          <p:nvPr/>
        </p:nvSpPr>
        <p:spPr>
          <a:xfrm>
            <a:off x="1028700" y="1171575"/>
            <a:ext cx="6812341" cy="808175"/>
          </a:xfrm>
          <a:prstGeom prst="rect">
            <a:avLst/>
          </a:prstGeom>
        </p:spPr>
        <p:txBody>
          <a:bodyPr lIns="0" tIns="0" rIns="0" bIns="0" rtlCol="0" anchor="t">
            <a:spAutoFit/>
          </a:bodyPr>
          <a:lstStyle/>
          <a:p>
            <a:pPr algn="l">
              <a:lnSpc>
                <a:spcPts val="5941"/>
              </a:lnSpc>
            </a:pPr>
            <a:r>
              <a:rPr lang="en-US" sz="6254">
                <a:solidFill>
                  <a:srgbClr val="000000"/>
                </a:solidFill>
                <a:latin typeface="Pragmatica Bold"/>
              </a:rPr>
              <a:t>1. Genel Bilgiler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a:off x="16884834" y="-329060"/>
            <a:ext cx="2076884" cy="1389169"/>
            <a:chOff x="0" y="0"/>
            <a:chExt cx="2769179" cy="1852226"/>
          </a:xfrm>
        </p:grpSpPr>
        <p:sp>
          <p:nvSpPr>
            <p:cNvPr id="3" name="AutoShape 3"/>
            <p:cNvSpPr/>
            <p:nvPr/>
          </p:nvSpPr>
          <p:spPr>
            <a:xfrm rot="-3253776">
              <a:off x="-402813" y="861824"/>
              <a:ext cx="2190216" cy="0"/>
            </a:xfrm>
            <a:prstGeom prst="line">
              <a:avLst/>
            </a:prstGeom>
            <a:ln w="128578" cap="flat">
              <a:solidFill>
                <a:srgbClr val="FF5227"/>
              </a:solidFill>
              <a:prstDash val="solid"/>
              <a:headEnd type="none" w="sm" len="sm"/>
              <a:tailEnd type="none" w="sm" len="sm"/>
            </a:ln>
          </p:spPr>
        </p:sp>
        <p:sp>
          <p:nvSpPr>
            <p:cNvPr id="4" name="AutoShape 4"/>
            <p:cNvSpPr/>
            <p:nvPr/>
          </p:nvSpPr>
          <p:spPr>
            <a:xfrm rot="-3253776">
              <a:off x="289481" y="861824"/>
              <a:ext cx="2190216" cy="0"/>
            </a:xfrm>
            <a:prstGeom prst="line">
              <a:avLst/>
            </a:prstGeom>
            <a:ln w="128578" cap="flat">
              <a:solidFill>
                <a:srgbClr val="FF5227"/>
              </a:solidFill>
              <a:prstDash val="solid"/>
              <a:headEnd type="none" w="sm" len="sm"/>
              <a:tailEnd type="none" w="sm" len="sm"/>
            </a:ln>
          </p:spPr>
        </p:sp>
        <p:sp>
          <p:nvSpPr>
            <p:cNvPr id="5" name="AutoShape 5"/>
            <p:cNvSpPr/>
            <p:nvPr/>
          </p:nvSpPr>
          <p:spPr>
            <a:xfrm rot="-3253776">
              <a:off x="981776" y="861824"/>
              <a:ext cx="2190216" cy="0"/>
            </a:xfrm>
            <a:prstGeom prst="line">
              <a:avLst/>
            </a:prstGeom>
            <a:ln w="128578" cap="flat">
              <a:solidFill>
                <a:srgbClr val="FF5227"/>
              </a:solidFill>
              <a:prstDash val="solid"/>
              <a:headEnd type="none" w="sm" len="sm"/>
              <a:tailEnd type="none" w="sm" len="sm"/>
            </a:ln>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57662" y="-329060"/>
            <a:ext cx="10901662" cy="10901662"/>
          </a:xfrm>
          <a:prstGeom prst="rect">
            <a:avLst/>
          </a:prstGeom>
        </p:spPr>
      </p:pic>
      <p:grpSp>
        <p:nvGrpSpPr>
          <p:cNvPr id="7" name="Group 7"/>
          <p:cNvGrpSpPr/>
          <p:nvPr/>
        </p:nvGrpSpPr>
        <p:grpSpPr>
          <a:xfrm>
            <a:off x="-274604" y="9172575"/>
            <a:ext cx="18562604" cy="1192402"/>
            <a:chOff x="0" y="0"/>
            <a:chExt cx="4888916" cy="314048"/>
          </a:xfrm>
        </p:grpSpPr>
        <p:sp>
          <p:nvSpPr>
            <p:cNvPr id="8" name="Freeform 8"/>
            <p:cNvSpPr/>
            <p:nvPr/>
          </p:nvSpPr>
          <p:spPr>
            <a:xfrm>
              <a:off x="0" y="0"/>
              <a:ext cx="4888916" cy="314048"/>
            </a:xfrm>
            <a:custGeom>
              <a:avLst/>
              <a:gdLst/>
              <a:ahLst/>
              <a:cxnLst/>
              <a:rect l="l" t="t" r="r" b="b"/>
              <a:pathLst>
                <a:path w="4888916" h="314048">
                  <a:moveTo>
                    <a:pt x="0" y="0"/>
                  </a:moveTo>
                  <a:lnTo>
                    <a:pt x="4888916" y="0"/>
                  </a:lnTo>
                  <a:lnTo>
                    <a:pt x="4888916" y="314048"/>
                  </a:lnTo>
                  <a:lnTo>
                    <a:pt x="0" y="314048"/>
                  </a:lnTo>
                  <a:close/>
                </a:path>
              </a:pathLst>
            </a:custGeom>
            <a:solidFill>
              <a:srgbClr val="FDFDFD"/>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grpSp>
        <p:nvGrpSpPr>
          <p:cNvPr id="10" name="Group 10"/>
          <p:cNvGrpSpPr>
            <a:grpSpLocks noChangeAspect="1"/>
          </p:cNvGrpSpPr>
          <p:nvPr/>
        </p:nvGrpSpPr>
        <p:grpSpPr>
          <a:xfrm>
            <a:off x="12198611" y="365524"/>
            <a:ext cx="3258294" cy="3245566"/>
            <a:chOff x="0" y="0"/>
            <a:chExt cx="6502400" cy="6477000"/>
          </a:xfrm>
        </p:grpSpPr>
        <p:sp>
          <p:nvSpPr>
            <p:cNvPr id="11" name="Freeform 1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37183" r="223" b="-40724"/>
              </a:stretch>
            </a:blipFill>
          </p:spPr>
        </p:sp>
        <p:sp>
          <p:nvSpPr>
            <p:cNvPr id="12" name="Freeform 1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1945B"/>
            </a:solidFill>
          </p:spPr>
        </p:sp>
      </p:grpSp>
      <p:sp>
        <p:nvSpPr>
          <p:cNvPr id="13" name="AutoShape 13"/>
          <p:cNvSpPr/>
          <p:nvPr/>
        </p:nvSpPr>
        <p:spPr>
          <a:xfrm>
            <a:off x="9144000" y="5172075"/>
            <a:ext cx="9817718" cy="0"/>
          </a:xfrm>
          <a:prstGeom prst="line">
            <a:avLst/>
          </a:prstGeom>
          <a:ln w="142875" cap="flat">
            <a:solidFill>
              <a:srgbClr val="FFFFFF"/>
            </a:solidFill>
            <a:prstDash val="solid"/>
            <a:headEnd type="none" w="sm" len="sm"/>
            <a:tailEnd type="none" w="sm" len="sm"/>
          </a:ln>
        </p:spPr>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35578" y="6413667"/>
            <a:ext cx="876405" cy="876405"/>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90205" y="7580006"/>
            <a:ext cx="967150" cy="690303"/>
          </a:xfrm>
          <a:prstGeom prst="rect">
            <a:avLst/>
          </a:prstGeom>
        </p:spPr>
      </p:pic>
      <p:grpSp>
        <p:nvGrpSpPr>
          <p:cNvPr id="16" name="Group 16"/>
          <p:cNvGrpSpPr/>
          <p:nvPr/>
        </p:nvGrpSpPr>
        <p:grpSpPr>
          <a:xfrm>
            <a:off x="1337259" y="780325"/>
            <a:ext cx="6587879" cy="2048333"/>
            <a:chOff x="0" y="0"/>
            <a:chExt cx="8783839" cy="2731111"/>
          </a:xfrm>
        </p:grpSpPr>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87488" y="794470"/>
              <a:ext cx="3600528" cy="1414026"/>
            </a:xfrm>
            <a:prstGeom prst="rect">
              <a:avLst/>
            </a:prstGeom>
          </p:spPr>
        </p:pic>
        <p:pic>
          <p:nvPicPr>
            <p:cNvPr id="18" name="Picture 18"/>
            <p:cNvPicPr>
              <a:picLocks noChangeAspect="1"/>
            </p:cNvPicPr>
            <p:nvPr/>
          </p:nvPicPr>
          <p:blipFill>
            <a:blip r:embed="rId11"/>
            <a:srcRect/>
            <a:stretch>
              <a:fillRect/>
            </a:stretch>
          </p:blipFill>
          <p:spPr>
            <a:xfrm>
              <a:off x="3548579" y="0"/>
              <a:ext cx="5235259" cy="2731111"/>
            </a:xfrm>
            <a:prstGeom prst="rect">
              <a:avLst/>
            </a:prstGeom>
          </p:spPr>
        </p:pic>
        <p:pic>
          <p:nvPicPr>
            <p:cNvPr id="19" name="Picture 19"/>
            <p:cNvPicPr>
              <a:picLocks noChangeAspect="1"/>
            </p:cNvPicPr>
            <p:nvPr/>
          </p:nvPicPr>
          <p:blipFill>
            <a:blip r:embed="rId12"/>
            <a:srcRect/>
            <a:stretch>
              <a:fillRect/>
            </a:stretch>
          </p:blipFill>
          <p:spPr>
            <a:xfrm>
              <a:off x="0" y="162334"/>
              <a:ext cx="2406443" cy="2406443"/>
            </a:xfrm>
            <a:prstGeom prst="rect">
              <a:avLst/>
            </a:prstGeom>
          </p:spPr>
        </p:pic>
      </p:grpSp>
      <p:grpSp>
        <p:nvGrpSpPr>
          <p:cNvPr id="20" name="Group 20"/>
          <p:cNvGrpSpPr/>
          <p:nvPr/>
        </p:nvGrpSpPr>
        <p:grpSpPr>
          <a:xfrm>
            <a:off x="1028700" y="4247995"/>
            <a:ext cx="6812341" cy="2990822"/>
            <a:chOff x="0" y="0"/>
            <a:chExt cx="9083121" cy="3987763"/>
          </a:xfrm>
        </p:grpSpPr>
        <p:sp>
          <p:nvSpPr>
            <p:cNvPr id="21" name="TextBox 21"/>
            <p:cNvSpPr txBox="1"/>
            <p:nvPr/>
          </p:nvSpPr>
          <p:spPr>
            <a:xfrm>
              <a:off x="0" y="1241883"/>
              <a:ext cx="9083121" cy="1516764"/>
            </a:xfrm>
            <a:prstGeom prst="rect">
              <a:avLst/>
            </a:prstGeom>
          </p:spPr>
          <p:txBody>
            <a:bodyPr lIns="0" tIns="0" rIns="0" bIns="0" rtlCol="0" anchor="t">
              <a:spAutoFit/>
            </a:bodyPr>
            <a:lstStyle/>
            <a:p>
              <a:pPr>
                <a:lnSpc>
                  <a:spcPts val="8031"/>
                </a:lnSpc>
              </a:pPr>
              <a:r>
                <a:rPr lang="en-US" sz="8454">
                  <a:solidFill>
                    <a:srgbClr val="EDECED"/>
                  </a:solidFill>
                  <a:latin typeface="Pragmatica Bold"/>
                </a:rPr>
                <a:t>Teşekkürler!</a:t>
              </a:r>
            </a:p>
          </p:txBody>
        </p:sp>
        <p:sp>
          <p:nvSpPr>
            <p:cNvPr id="22" name="TextBox 22"/>
            <p:cNvSpPr txBox="1"/>
            <p:nvPr/>
          </p:nvSpPr>
          <p:spPr>
            <a:xfrm>
              <a:off x="0" y="3462237"/>
              <a:ext cx="9083121" cy="525526"/>
            </a:xfrm>
            <a:prstGeom prst="rect">
              <a:avLst/>
            </a:prstGeom>
          </p:spPr>
          <p:txBody>
            <a:bodyPr lIns="0" tIns="0" rIns="0" bIns="0" rtlCol="0" anchor="t">
              <a:spAutoFit/>
            </a:bodyPr>
            <a:lstStyle/>
            <a:p>
              <a:pPr marL="0" lvl="0" indent="0" algn="l">
                <a:lnSpc>
                  <a:spcPts val="3024"/>
                </a:lnSpc>
              </a:pPr>
              <a:r>
                <a:rPr lang="en-US" sz="2700">
                  <a:solidFill>
                    <a:srgbClr val="EDECED"/>
                  </a:solidFill>
                  <a:latin typeface="Pragmatica Condensed"/>
                </a:rPr>
                <a:t>Umarım faydalı sunum olmuştur :)</a:t>
              </a:r>
            </a:p>
          </p:txBody>
        </p:sp>
        <p:sp>
          <p:nvSpPr>
            <p:cNvPr id="23" name="TextBox 23"/>
            <p:cNvSpPr txBox="1"/>
            <p:nvPr/>
          </p:nvSpPr>
          <p:spPr>
            <a:xfrm>
              <a:off x="0" y="19050"/>
              <a:ext cx="9083121" cy="525526"/>
            </a:xfrm>
            <a:prstGeom prst="rect">
              <a:avLst/>
            </a:prstGeom>
          </p:spPr>
          <p:txBody>
            <a:bodyPr lIns="0" tIns="0" rIns="0" bIns="0" rtlCol="0" anchor="t">
              <a:spAutoFit/>
            </a:bodyPr>
            <a:lstStyle/>
            <a:p>
              <a:pPr marL="0" lvl="0" indent="0" algn="l">
                <a:lnSpc>
                  <a:spcPts val="3024"/>
                </a:lnSpc>
              </a:pPr>
              <a:r>
                <a:rPr lang="en-US" sz="2700">
                  <a:solidFill>
                    <a:srgbClr val="EDECED"/>
                  </a:solidFill>
                  <a:latin typeface="Pragmatica Condensed"/>
                </a:rPr>
                <a:t>Beni Dinlediğiniz için</a:t>
              </a:r>
            </a:p>
          </p:txBody>
        </p:sp>
      </p:grpSp>
      <p:grpSp>
        <p:nvGrpSpPr>
          <p:cNvPr id="24" name="Group 24"/>
          <p:cNvGrpSpPr/>
          <p:nvPr/>
        </p:nvGrpSpPr>
        <p:grpSpPr>
          <a:xfrm>
            <a:off x="11375125" y="6422687"/>
            <a:ext cx="3604357" cy="858365"/>
            <a:chOff x="0" y="0"/>
            <a:chExt cx="4805809" cy="1144486"/>
          </a:xfrm>
        </p:grpSpPr>
        <p:sp>
          <p:nvSpPr>
            <p:cNvPr id="25" name="TextBox 25"/>
            <p:cNvSpPr txBox="1"/>
            <p:nvPr/>
          </p:nvSpPr>
          <p:spPr>
            <a:xfrm>
              <a:off x="0" y="670565"/>
              <a:ext cx="4805809" cy="484928"/>
            </a:xfrm>
            <a:prstGeom prst="rect">
              <a:avLst/>
            </a:prstGeom>
          </p:spPr>
          <p:txBody>
            <a:bodyPr lIns="0" tIns="0" rIns="0" bIns="0" rtlCol="0" anchor="t">
              <a:spAutoFit/>
            </a:bodyPr>
            <a:lstStyle/>
            <a:p>
              <a:pPr>
                <a:lnSpc>
                  <a:spcPts val="2990"/>
                </a:lnSpc>
              </a:pPr>
              <a:r>
                <a:rPr lang="en-US" sz="2300">
                  <a:solidFill>
                    <a:srgbClr val="000000"/>
                  </a:solidFill>
                  <a:latin typeface="HK Grotesk Medium"/>
                </a:rPr>
                <a:t>+90 505 069 92 06</a:t>
              </a:r>
            </a:p>
          </p:txBody>
        </p:sp>
        <p:sp>
          <p:nvSpPr>
            <p:cNvPr id="26" name="TextBox 26"/>
            <p:cNvSpPr txBox="1"/>
            <p:nvPr/>
          </p:nvSpPr>
          <p:spPr>
            <a:xfrm>
              <a:off x="0" y="-38100"/>
              <a:ext cx="4805809" cy="682413"/>
            </a:xfrm>
            <a:prstGeom prst="rect">
              <a:avLst/>
            </a:prstGeom>
          </p:spPr>
          <p:txBody>
            <a:bodyPr lIns="0" tIns="0" rIns="0" bIns="0" rtlCol="0" anchor="t">
              <a:spAutoFit/>
            </a:bodyPr>
            <a:lstStyle/>
            <a:p>
              <a:pPr>
                <a:lnSpc>
                  <a:spcPts val="4160"/>
                </a:lnSpc>
              </a:pPr>
              <a:r>
                <a:rPr lang="en-US" sz="3200">
                  <a:solidFill>
                    <a:srgbClr val="FF5227"/>
                  </a:solidFill>
                  <a:latin typeface="HK Grotesk Bold"/>
                </a:rPr>
                <a:t>Telefon Numarası</a:t>
              </a:r>
            </a:p>
          </p:txBody>
        </p:sp>
      </p:grpSp>
      <p:grpSp>
        <p:nvGrpSpPr>
          <p:cNvPr id="27" name="Group 27"/>
          <p:cNvGrpSpPr/>
          <p:nvPr/>
        </p:nvGrpSpPr>
        <p:grpSpPr>
          <a:xfrm>
            <a:off x="11375125" y="7494546"/>
            <a:ext cx="3604357" cy="861222"/>
            <a:chOff x="0" y="0"/>
            <a:chExt cx="4805809" cy="1148296"/>
          </a:xfrm>
        </p:grpSpPr>
        <p:sp>
          <p:nvSpPr>
            <p:cNvPr id="28" name="TextBox 28"/>
            <p:cNvSpPr txBox="1"/>
            <p:nvPr/>
          </p:nvSpPr>
          <p:spPr>
            <a:xfrm>
              <a:off x="0" y="680090"/>
              <a:ext cx="4805809" cy="463973"/>
            </a:xfrm>
            <a:prstGeom prst="rect">
              <a:avLst/>
            </a:prstGeom>
          </p:spPr>
          <p:txBody>
            <a:bodyPr lIns="0" tIns="0" rIns="0" bIns="0" rtlCol="0" anchor="t">
              <a:spAutoFit/>
            </a:bodyPr>
            <a:lstStyle/>
            <a:p>
              <a:pPr>
                <a:lnSpc>
                  <a:spcPts val="2892"/>
                </a:lnSpc>
              </a:pPr>
              <a:r>
                <a:rPr lang="en-US" sz="2225">
                  <a:solidFill>
                    <a:srgbClr val="000000"/>
                  </a:solidFill>
                  <a:latin typeface="HK Grotesk Medium"/>
                </a:rPr>
                <a:t>bahadirow99@gmail.com</a:t>
              </a:r>
            </a:p>
          </p:txBody>
        </p:sp>
        <p:sp>
          <p:nvSpPr>
            <p:cNvPr id="29" name="TextBox 29"/>
            <p:cNvSpPr txBox="1"/>
            <p:nvPr/>
          </p:nvSpPr>
          <p:spPr>
            <a:xfrm>
              <a:off x="0" y="-38100"/>
              <a:ext cx="4805809" cy="682413"/>
            </a:xfrm>
            <a:prstGeom prst="rect">
              <a:avLst/>
            </a:prstGeom>
          </p:spPr>
          <p:txBody>
            <a:bodyPr lIns="0" tIns="0" rIns="0" bIns="0" rtlCol="0" anchor="t">
              <a:spAutoFit/>
            </a:bodyPr>
            <a:lstStyle/>
            <a:p>
              <a:pPr>
                <a:lnSpc>
                  <a:spcPts val="4160"/>
                </a:lnSpc>
              </a:pPr>
              <a:r>
                <a:rPr lang="en-US" sz="3200">
                  <a:solidFill>
                    <a:srgbClr val="FF5227"/>
                  </a:solidFill>
                  <a:latin typeface="HK Grotesk Bold"/>
                </a:rPr>
                <a:t>E-Posta Adresi</a:t>
              </a:r>
            </a:p>
          </p:txBody>
        </p:sp>
      </p:grpSp>
      <p:sp>
        <p:nvSpPr>
          <p:cNvPr id="30" name="TextBox 30"/>
          <p:cNvSpPr txBox="1"/>
          <p:nvPr/>
        </p:nvSpPr>
        <p:spPr>
          <a:xfrm>
            <a:off x="10957355" y="3706340"/>
            <a:ext cx="6301945" cy="1045210"/>
          </a:xfrm>
          <a:prstGeom prst="rect">
            <a:avLst/>
          </a:prstGeom>
        </p:spPr>
        <p:txBody>
          <a:bodyPr lIns="0" tIns="0" rIns="0" bIns="0" rtlCol="0" anchor="t">
            <a:spAutoFit/>
          </a:bodyPr>
          <a:lstStyle/>
          <a:p>
            <a:pPr algn="ctr">
              <a:lnSpc>
                <a:spcPts val="4160"/>
              </a:lnSpc>
            </a:pPr>
            <a:r>
              <a:rPr lang="en-US" sz="3200">
                <a:solidFill>
                  <a:srgbClr val="FF5227"/>
                </a:solidFill>
                <a:latin typeface="HK Grotesk Bold"/>
              </a:rPr>
              <a:t>Suhrab BAHADIROV</a:t>
            </a:r>
          </a:p>
          <a:p>
            <a:pPr algn="ctr">
              <a:lnSpc>
                <a:spcPts val="4160"/>
              </a:lnSpc>
            </a:pPr>
            <a:r>
              <a:rPr lang="en-US" sz="3200">
                <a:solidFill>
                  <a:srgbClr val="FF5227"/>
                </a:solidFill>
                <a:latin typeface="HK Grotesk Bold"/>
              </a:rPr>
              <a:t>BUÜ, Bilişim Teknolojileri Mezunu</a:t>
            </a:r>
          </a:p>
        </p:txBody>
      </p:sp>
      <p:grpSp>
        <p:nvGrpSpPr>
          <p:cNvPr id="31" name="Group 31"/>
          <p:cNvGrpSpPr/>
          <p:nvPr/>
        </p:nvGrpSpPr>
        <p:grpSpPr>
          <a:xfrm>
            <a:off x="5053169" y="9199373"/>
            <a:ext cx="8181661" cy="1106677"/>
            <a:chOff x="0" y="0"/>
            <a:chExt cx="10908882" cy="1475570"/>
          </a:xfrm>
        </p:grpSpPr>
        <p:pic>
          <p:nvPicPr>
            <p:cNvPr id="32" name="Picture 32"/>
            <p:cNvPicPr>
              <a:picLocks noChangeAspect="1"/>
            </p:cNvPicPr>
            <p:nvPr/>
          </p:nvPicPr>
          <p:blipFill>
            <a:blip r:embed="rId13"/>
            <a:srcRect/>
            <a:stretch>
              <a:fillRect/>
            </a:stretch>
          </p:blipFill>
          <p:spPr>
            <a:xfrm>
              <a:off x="6941082" y="0"/>
              <a:ext cx="3967800" cy="1475570"/>
            </a:xfrm>
            <a:prstGeom prst="rect">
              <a:avLst/>
            </a:prstGeom>
          </p:spPr>
        </p:pic>
        <p:pic>
          <p:nvPicPr>
            <p:cNvPr id="33" name="Picture 33"/>
            <p:cNvPicPr>
              <a:picLocks noChangeAspect="1"/>
            </p:cNvPicPr>
            <p:nvPr/>
          </p:nvPicPr>
          <p:blipFill>
            <a:blip r:embed="rId14"/>
            <a:srcRect t="18" b="18"/>
            <a:stretch>
              <a:fillRect/>
            </a:stretch>
          </p:blipFill>
          <p:spPr>
            <a:xfrm>
              <a:off x="0" y="90722"/>
              <a:ext cx="2886340" cy="1294125"/>
            </a:xfrm>
            <a:prstGeom prst="rect">
              <a:avLst/>
            </a:prstGeom>
          </p:spPr>
        </p:pic>
        <p:pic>
          <p:nvPicPr>
            <p:cNvPr id="34" name="Picture 34"/>
            <p:cNvPicPr>
              <a:picLocks noChangeAspect="1"/>
            </p:cNvPicPr>
            <p:nvPr/>
          </p:nvPicPr>
          <p:blipFill>
            <a:blip r:embed="rId15"/>
            <a:srcRect/>
            <a:stretch>
              <a:fillRect/>
            </a:stretch>
          </p:blipFill>
          <p:spPr>
            <a:xfrm>
              <a:off x="4272412" y="112162"/>
              <a:ext cx="1282598" cy="1251246"/>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rot="5036842">
            <a:off x="-1402437" y="-7884355"/>
            <a:ext cx="19391013" cy="31604461"/>
            <a:chOff x="0" y="0"/>
            <a:chExt cx="8642416" cy="14085850"/>
          </a:xfrm>
        </p:grpSpPr>
        <p:sp>
          <p:nvSpPr>
            <p:cNvPr id="3" name="Freeform 3"/>
            <p:cNvSpPr/>
            <p:nvPr/>
          </p:nvSpPr>
          <p:spPr>
            <a:xfrm>
              <a:off x="0" y="0"/>
              <a:ext cx="8642416" cy="14085850"/>
            </a:xfrm>
            <a:custGeom>
              <a:avLst/>
              <a:gdLst/>
              <a:ahLst/>
              <a:cxnLst/>
              <a:rect l="l" t="t" r="r" b="b"/>
              <a:pathLst>
                <a:path w="8642416" h="14085850">
                  <a:moveTo>
                    <a:pt x="8642416" y="14085850"/>
                  </a:moveTo>
                  <a:lnTo>
                    <a:pt x="0" y="14085850"/>
                  </a:lnTo>
                  <a:lnTo>
                    <a:pt x="0" y="0"/>
                  </a:lnTo>
                  <a:lnTo>
                    <a:pt x="8642416" y="14085850"/>
                  </a:lnTo>
                  <a:close/>
                </a:path>
              </a:pathLst>
            </a:custGeom>
            <a:solidFill>
              <a:srgbClr val="DDDDDD"/>
            </a:solidFill>
          </p:spPr>
        </p:sp>
      </p:grpSp>
      <p:sp>
        <p:nvSpPr>
          <p:cNvPr id="4" name="TextBox 4"/>
          <p:cNvSpPr txBox="1"/>
          <p:nvPr/>
        </p:nvSpPr>
        <p:spPr>
          <a:xfrm>
            <a:off x="464950" y="809625"/>
            <a:ext cx="15449192" cy="720725"/>
          </a:xfrm>
          <a:prstGeom prst="rect">
            <a:avLst/>
          </a:prstGeom>
        </p:spPr>
        <p:txBody>
          <a:bodyPr lIns="0" tIns="0" rIns="0" bIns="0" rtlCol="0" anchor="t">
            <a:spAutoFit/>
          </a:bodyPr>
          <a:lstStyle/>
          <a:p>
            <a:pPr marL="0" lvl="0" indent="0" algn="l">
              <a:lnSpc>
                <a:spcPts val="5500"/>
              </a:lnSpc>
            </a:pPr>
            <a:r>
              <a:rPr lang="en-US" sz="5000">
                <a:solidFill>
                  <a:srgbClr val="000000"/>
                </a:solidFill>
                <a:latin typeface="Pragmatica Bold"/>
              </a:rPr>
              <a:t>TÜRKMENİSTAN’LA İLGİLİ TEMEL BİLGİLER </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01720" flipH="1">
            <a:off x="-7254993" y="3611045"/>
            <a:ext cx="10273333" cy="1284166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7259300" y="-475844"/>
            <a:ext cx="1504544" cy="1504544"/>
          </a:xfrm>
          <a:prstGeom prst="rect">
            <a:avLst/>
          </a:prstGeom>
        </p:spPr>
      </p:pic>
      <p:graphicFrame>
        <p:nvGraphicFramePr>
          <p:cNvPr id="7" name="Table 7"/>
          <p:cNvGraphicFramePr>
            <a:graphicFrameLocks noGrp="1"/>
          </p:cNvGraphicFramePr>
          <p:nvPr/>
        </p:nvGraphicFramePr>
        <p:xfrm>
          <a:off x="832364" y="2088028"/>
          <a:ext cx="16623273" cy="7848602"/>
        </p:xfrm>
        <a:graphic>
          <a:graphicData uri="http://schemas.openxmlformats.org/drawingml/2006/table">
            <a:tbl>
              <a:tblPr/>
              <a:tblGrid>
                <a:gridCol w="7385688">
                  <a:extLst>
                    <a:ext uri="{9D8B030D-6E8A-4147-A177-3AD203B41FA5}">
                      <a16:colId xmlns:a16="http://schemas.microsoft.com/office/drawing/2014/main" val="20000"/>
                    </a:ext>
                  </a:extLst>
                </a:gridCol>
                <a:gridCol w="9237585">
                  <a:extLst>
                    <a:ext uri="{9D8B030D-6E8A-4147-A177-3AD203B41FA5}">
                      <a16:colId xmlns:a16="http://schemas.microsoft.com/office/drawing/2014/main" val="20001"/>
                    </a:ext>
                  </a:extLst>
                </a:gridCol>
              </a:tblGrid>
              <a:tr h="916985">
                <a:tc>
                  <a:txBody>
                    <a:bodyPr/>
                    <a:lstStyle/>
                    <a:p>
                      <a:pPr algn="l">
                        <a:defRPr/>
                      </a:pPr>
                      <a:r>
                        <a:rPr lang="en-US">
                          <a:solidFill>
                            <a:srgbClr val="000000"/>
                          </a:solidFill>
                          <a:latin typeface="Pragmatica Bold"/>
                        </a:rPr>
                        <a:t>BAŞKENTİ </a:t>
                      </a:r>
                      <a:endParaRPr lang="en-US" sz="1100"/>
                    </a:p>
                  </a:txBody>
                  <a:tcPr>
                    <a:lnL w="28575" cap="flat" cmpd="sng" algn="ctr">
                      <a:solidFill>
                        <a:srgbClr val="FF5227"/>
                      </a:solidFill>
                      <a:prstDash val="solid"/>
                      <a:round/>
                      <a:headEnd type="none" w="med" len="med"/>
                      <a:tailEnd type="none" w="med" len="med"/>
                    </a:lnL>
                    <a:lnR w="28575" cap="flat" cmpd="sng" algn="ctr">
                      <a:solidFill>
                        <a:srgbClr val="FF5227"/>
                      </a:solidFill>
                      <a:prstDash val="solid"/>
                      <a:round/>
                      <a:headEnd type="none" w="med" len="med"/>
                      <a:tailEnd type="none" w="med" len="med"/>
                    </a:lnR>
                    <a:lnT w="28575" cap="flat" cmpd="sng" algn="ctr">
                      <a:solidFill>
                        <a:srgbClr val="FF5227"/>
                      </a:solidFill>
                      <a:prstDash val="solid"/>
                      <a:round/>
                      <a:headEnd type="none" w="med" len="med"/>
                      <a:tailEnd type="none" w="med" len="med"/>
                    </a:lnT>
                    <a:lnB w="28575" cap="flat" cmpd="sng" algn="ctr">
                      <a:solidFill>
                        <a:srgbClr val="FF5227"/>
                      </a:solidFill>
                      <a:prstDash val="solid"/>
                      <a:round/>
                      <a:headEnd type="none" w="med" len="med"/>
                      <a:tailEnd type="none" w="med" len="med"/>
                    </a:lnB>
                  </a:tcPr>
                </a:tc>
                <a:tc>
                  <a:txBody>
                    <a:bodyPr/>
                    <a:lstStyle/>
                    <a:p>
                      <a:pPr algn="l">
                        <a:defRPr/>
                      </a:pPr>
                      <a:r>
                        <a:rPr lang="en-US">
                          <a:solidFill>
                            <a:srgbClr val="000000"/>
                          </a:solidFill>
                          <a:latin typeface="Pragmatica"/>
                        </a:rPr>
                        <a:t>Aşkabat </a:t>
                      </a:r>
                      <a:endParaRPr lang="en-US" sz="1100"/>
                    </a:p>
                  </a:txBody>
                  <a:tcPr>
                    <a:lnL w="28575" cap="flat" cmpd="sng" algn="ctr">
                      <a:solidFill>
                        <a:srgbClr val="FF5227"/>
                      </a:solidFill>
                      <a:prstDash val="solid"/>
                      <a:round/>
                      <a:headEnd type="none" w="med" len="med"/>
                      <a:tailEnd type="none" w="med" len="med"/>
                    </a:lnL>
                    <a:lnR w="28575" cap="flat" cmpd="sng" algn="ctr">
                      <a:solidFill>
                        <a:srgbClr val="FF5227"/>
                      </a:solidFill>
                      <a:prstDash val="solid"/>
                      <a:round/>
                      <a:headEnd type="none" w="med" len="med"/>
                      <a:tailEnd type="none" w="med" len="med"/>
                    </a:lnR>
                    <a:lnT w="28575" cap="flat" cmpd="sng" algn="ctr">
                      <a:solidFill>
                        <a:srgbClr val="FF5227"/>
                      </a:solidFill>
                      <a:prstDash val="solid"/>
                      <a:round/>
                      <a:headEnd type="none" w="med" len="med"/>
                      <a:tailEnd type="none" w="med" len="med"/>
                    </a:lnT>
                    <a:lnB w="28575" cap="flat" cmpd="sng" algn="ctr">
                      <a:solidFill>
                        <a:srgbClr val="FF5227"/>
                      </a:solidFill>
                      <a:prstDash val="solid"/>
                      <a:round/>
                      <a:headEnd type="none" w="med" len="med"/>
                      <a:tailEnd type="none" w="med" len="med"/>
                    </a:lnB>
                  </a:tcPr>
                </a:tc>
                <a:extLst>
                  <a:ext uri="{0D108BD9-81ED-4DB2-BD59-A6C34878D82A}">
                    <a16:rowId xmlns:a16="http://schemas.microsoft.com/office/drawing/2014/main" val="10000"/>
                  </a:ext>
                </a:extLst>
              </a:tr>
              <a:tr h="916985">
                <a:tc>
                  <a:txBody>
                    <a:bodyPr/>
                    <a:lstStyle/>
                    <a:p>
                      <a:pPr algn="l">
                        <a:defRPr/>
                      </a:pPr>
                      <a:r>
                        <a:rPr lang="en-US">
                          <a:solidFill>
                            <a:srgbClr val="000000"/>
                          </a:solidFill>
                          <a:latin typeface="Pragmatica Bold"/>
                        </a:rPr>
                        <a:t>RESMİ DİL</a:t>
                      </a:r>
                      <a:endParaRPr lang="en-US" sz="1100"/>
                    </a:p>
                  </a:txBody>
                  <a:tcPr>
                    <a:lnL w="28575" cap="flat" cmpd="sng" algn="ctr">
                      <a:solidFill>
                        <a:srgbClr val="FF5227"/>
                      </a:solidFill>
                      <a:prstDash val="solid"/>
                      <a:round/>
                      <a:headEnd type="none" w="med" len="med"/>
                      <a:tailEnd type="none" w="med" len="med"/>
                    </a:lnL>
                    <a:lnR w="28575" cap="flat" cmpd="sng" algn="ctr">
                      <a:solidFill>
                        <a:srgbClr val="FF5227"/>
                      </a:solidFill>
                      <a:prstDash val="solid"/>
                      <a:round/>
                      <a:headEnd type="none" w="med" len="med"/>
                      <a:tailEnd type="none" w="med" len="med"/>
                    </a:lnR>
                    <a:lnT w="28575" cap="flat" cmpd="sng" algn="ctr">
                      <a:solidFill>
                        <a:srgbClr val="FF5227"/>
                      </a:solidFill>
                      <a:prstDash val="solid"/>
                      <a:round/>
                      <a:headEnd type="none" w="med" len="med"/>
                      <a:tailEnd type="none" w="med" len="med"/>
                    </a:lnT>
                    <a:lnB w="28575" cap="flat" cmpd="sng" algn="ctr">
                      <a:solidFill>
                        <a:srgbClr val="FF5227"/>
                      </a:solidFill>
                      <a:prstDash val="solid"/>
                      <a:round/>
                      <a:headEnd type="none" w="med" len="med"/>
                      <a:tailEnd type="none" w="med" len="med"/>
                    </a:lnB>
                  </a:tcPr>
                </a:tc>
                <a:tc>
                  <a:txBody>
                    <a:bodyPr/>
                    <a:lstStyle/>
                    <a:p>
                      <a:pPr algn="l">
                        <a:defRPr/>
                      </a:pPr>
                      <a:r>
                        <a:rPr lang="en-US">
                          <a:solidFill>
                            <a:srgbClr val="000000"/>
                          </a:solidFill>
                          <a:latin typeface="Pragmatica"/>
                        </a:rPr>
                        <a:t>Türkmence / (Rusça yaygın olarak kullanılmaktadır)</a:t>
                      </a:r>
                      <a:endParaRPr lang="en-US" sz="1100"/>
                    </a:p>
                  </a:txBody>
                  <a:tcPr>
                    <a:lnL w="28575" cap="flat" cmpd="sng" algn="ctr">
                      <a:solidFill>
                        <a:srgbClr val="FF5227"/>
                      </a:solidFill>
                      <a:prstDash val="solid"/>
                      <a:round/>
                      <a:headEnd type="none" w="med" len="med"/>
                      <a:tailEnd type="none" w="med" len="med"/>
                    </a:lnL>
                    <a:lnR w="28575" cap="flat" cmpd="sng" algn="ctr">
                      <a:solidFill>
                        <a:srgbClr val="FF5227"/>
                      </a:solidFill>
                      <a:prstDash val="solid"/>
                      <a:round/>
                      <a:headEnd type="none" w="med" len="med"/>
                      <a:tailEnd type="none" w="med" len="med"/>
                    </a:lnR>
                    <a:lnT w="28575" cap="flat" cmpd="sng" algn="ctr">
                      <a:solidFill>
                        <a:srgbClr val="FF5227"/>
                      </a:solidFill>
                      <a:prstDash val="solid"/>
                      <a:round/>
                      <a:headEnd type="none" w="med" len="med"/>
                      <a:tailEnd type="none" w="med" len="med"/>
                    </a:lnT>
                    <a:lnB w="28575" cap="flat" cmpd="sng" algn="ctr">
                      <a:solidFill>
                        <a:srgbClr val="FF5227"/>
                      </a:solidFill>
                      <a:prstDash val="solid"/>
                      <a:round/>
                      <a:headEnd type="none" w="med" len="med"/>
                      <a:tailEnd type="none" w="med" len="med"/>
                    </a:lnB>
                  </a:tcPr>
                </a:tc>
                <a:extLst>
                  <a:ext uri="{0D108BD9-81ED-4DB2-BD59-A6C34878D82A}">
                    <a16:rowId xmlns:a16="http://schemas.microsoft.com/office/drawing/2014/main" val="10001"/>
                  </a:ext>
                </a:extLst>
              </a:tr>
              <a:tr h="916985">
                <a:tc>
                  <a:txBody>
                    <a:bodyPr/>
                    <a:lstStyle/>
                    <a:p>
                      <a:pPr algn="l">
                        <a:defRPr/>
                      </a:pPr>
                      <a:r>
                        <a:rPr lang="en-US">
                          <a:solidFill>
                            <a:srgbClr val="000000"/>
                          </a:solidFill>
                          <a:latin typeface="Pragmatica Bold"/>
                        </a:rPr>
                        <a:t>BAĞIMSIZLIK TARİHİ</a:t>
                      </a:r>
                      <a:endParaRPr lang="en-US" sz="1100"/>
                    </a:p>
                  </a:txBody>
                  <a:tcPr>
                    <a:lnL w="28575" cap="flat" cmpd="sng" algn="ctr">
                      <a:solidFill>
                        <a:srgbClr val="FF5227"/>
                      </a:solidFill>
                      <a:prstDash val="solid"/>
                      <a:round/>
                      <a:headEnd type="none" w="med" len="med"/>
                      <a:tailEnd type="none" w="med" len="med"/>
                    </a:lnL>
                    <a:lnR w="28575" cap="flat" cmpd="sng" algn="ctr">
                      <a:solidFill>
                        <a:srgbClr val="FF5227"/>
                      </a:solidFill>
                      <a:prstDash val="solid"/>
                      <a:round/>
                      <a:headEnd type="none" w="med" len="med"/>
                      <a:tailEnd type="none" w="med" len="med"/>
                    </a:lnR>
                    <a:lnT w="28575" cap="flat" cmpd="sng" algn="ctr">
                      <a:solidFill>
                        <a:srgbClr val="FF5227"/>
                      </a:solidFill>
                      <a:prstDash val="solid"/>
                      <a:round/>
                      <a:headEnd type="none" w="med" len="med"/>
                      <a:tailEnd type="none" w="med" len="med"/>
                    </a:lnT>
                    <a:lnB w="28575" cap="flat" cmpd="sng" algn="ctr">
                      <a:solidFill>
                        <a:srgbClr val="FF5227"/>
                      </a:solidFill>
                      <a:prstDash val="solid"/>
                      <a:round/>
                      <a:headEnd type="none" w="med" len="med"/>
                      <a:tailEnd type="none" w="med" len="med"/>
                    </a:lnB>
                  </a:tcPr>
                </a:tc>
                <a:tc>
                  <a:txBody>
                    <a:bodyPr/>
                    <a:lstStyle/>
                    <a:p>
                      <a:pPr algn="l">
                        <a:defRPr/>
                      </a:pPr>
                      <a:r>
                        <a:rPr lang="en-US">
                          <a:solidFill>
                            <a:srgbClr val="000000"/>
                          </a:solidFill>
                          <a:latin typeface="Pragmatica"/>
                        </a:rPr>
                        <a:t>27 Ekim 1991</a:t>
                      </a:r>
                      <a:endParaRPr lang="en-US" sz="1100"/>
                    </a:p>
                  </a:txBody>
                  <a:tcPr>
                    <a:lnL w="28575" cap="flat" cmpd="sng" algn="ctr">
                      <a:solidFill>
                        <a:srgbClr val="FF5227"/>
                      </a:solidFill>
                      <a:prstDash val="solid"/>
                      <a:round/>
                      <a:headEnd type="none" w="med" len="med"/>
                      <a:tailEnd type="none" w="med" len="med"/>
                    </a:lnL>
                    <a:lnR w="28575" cap="flat" cmpd="sng" algn="ctr">
                      <a:solidFill>
                        <a:srgbClr val="FF5227"/>
                      </a:solidFill>
                      <a:prstDash val="solid"/>
                      <a:round/>
                      <a:headEnd type="none" w="med" len="med"/>
                      <a:tailEnd type="none" w="med" len="med"/>
                    </a:lnR>
                    <a:lnT w="28575" cap="flat" cmpd="sng" algn="ctr">
                      <a:solidFill>
                        <a:srgbClr val="FF5227"/>
                      </a:solidFill>
                      <a:prstDash val="solid"/>
                      <a:round/>
                      <a:headEnd type="none" w="med" len="med"/>
                      <a:tailEnd type="none" w="med" len="med"/>
                    </a:lnT>
                    <a:lnB w="28575" cap="flat" cmpd="sng" algn="ctr">
                      <a:solidFill>
                        <a:srgbClr val="FF5227"/>
                      </a:solidFill>
                      <a:prstDash val="solid"/>
                      <a:round/>
                      <a:headEnd type="none" w="med" len="med"/>
                      <a:tailEnd type="none" w="med" len="med"/>
                    </a:lnB>
                  </a:tcPr>
                </a:tc>
                <a:extLst>
                  <a:ext uri="{0D108BD9-81ED-4DB2-BD59-A6C34878D82A}">
                    <a16:rowId xmlns:a16="http://schemas.microsoft.com/office/drawing/2014/main" val="10002"/>
                  </a:ext>
                </a:extLst>
              </a:tr>
              <a:tr h="916985">
                <a:tc>
                  <a:txBody>
                    <a:bodyPr/>
                    <a:lstStyle/>
                    <a:p>
                      <a:pPr algn="l">
                        <a:defRPr/>
                      </a:pPr>
                      <a:r>
                        <a:rPr lang="en-US">
                          <a:solidFill>
                            <a:srgbClr val="000000"/>
                          </a:solidFill>
                          <a:latin typeface="Pragmatica Bold"/>
                        </a:rPr>
                        <a:t>DEVLET BAŞKANI</a:t>
                      </a:r>
                      <a:endParaRPr lang="en-US" sz="1100"/>
                    </a:p>
                  </a:txBody>
                  <a:tcPr>
                    <a:lnL w="28575" cap="flat" cmpd="sng" algn="ctr">
                      <a:solidFill>
                        <a:srgbClr val="FF5227"/>
                      </a:solidFill>
                      <a:prstDash val="solid"/>
                      <a:round/>
                      <a:headEnd type="none" w="med" len="med"/>
                      <a:tailEnd type="none" w="med" len="med"/>
                    </a:lnL>
                    <a:lnR w="28575" cap="flat" cmpd="sng" algn="ctr">
                      <a:solidFill>
                        <a:srgbClr val="FF5227"/>
                      </a:solidFill>
                      <a:prstDash val="solid"/>
                      <a:round/>
                      <a:headEnd type="none" w="med" len="med"/>
                      <a:tailEnd type="none" w="med" len="med"/>
                    </a:lnR>
                    <a:lnT w="28575" cap="flat" cmpd="sng" algn="ctr">
                      <a:solidFill>
                        <a:srgbClr val="FF5227"/>
                      </a:solidFill>
                      <a:prstDash val="solid"/>
                      <a:round/>
                      <a:headEnd type="none" w="med" len="med"/>
                      <a:tailEnd type="none" w="med" len="med"/>
                    </a:lnT>
                    <a:lnB w="28575" cap="flat" cmpd="sng" algn="ctr">
                      <a:solidFill>
                        <a:srgbClr val="FF5227"/>
                      </a:solidFill>
                      <a:prstDash val="solid"/>
                      <a:round/>
                      <a:headEnd type="none" w="med" len="med"/>
                      <a:tailEnd type="none" w="med" len="med"/>
                    </a:lnB>
                  </a:tcPr>
                </a:tc>
                <a:tc>
                  <a:txBody>
                    <a:bodyPr/>
                    <a:lstStyle/>
                    <a:p>
                      <a:pPr algn="l">
                        <a:defRPr/>
                      </a:pPr>
                      <a:r>
                        <a:rPr lang="en-US">
                          <a:solidFill>
                            <a:srgbClr val="000000"/>
                          </a:solidFill>
                          <a:latin typeface="Pragmatica"/>
                        </a:rPr>
                        <a:t>Serdar Berdimuhammedov</a:t>
                      </a:r>
                      <a:endParaRPr lang="en-US" sz="1100"/>
                    </a:p>
                  </a:txBody>
                  <a:tcPr>
                    <a:lnL w="28575" cap="flat" cmpd="sng" algn="ctr">
                      <a:solidFill>
                        <a:srgbClr val="FF5227"/>
                      </a:solidFill>
                      <a:prstDash val="solid"/>
                      <a:round/>
                      <a:headEnd type="none" w="med" len="med"/>
                      <a:tailEnd type="none" w="med" len="med"/>
                    </a:lnL>
                    <a:lnR w="28575" cap="flat" cmpd="sng" algn="ctr">
                      <a:solidFill>
                        <a:srgbClr val="FF5227"/>
                      </a:solidFill>
                      <a:prstDash val="solid"/>
                      <a:round/>
                      <a:headEnd type="none" w="med" len="med"/>
                      <a:tailEnd type="none" w="med" len="med"/>
                    </a:lnR>
                    <a:lnT w="28575" cap="flat" cmpd="sng" algn="ctr">
                      <a:solidFill>
                        <a:srgbClr val="FF5227"/>
                      </a:solidFill>
                      <a:prstDash val="solid"/>
                      <a:round/>
                      <a:headEnd type="none" w="med" len="med"/>
                      <a:tailEnd type="none" w="med" len="med"/>
                    </a:lnT>
                    <a:lnB w="28575" cap="flat" cmpd="sng" algn="ctr">
                      <a:solidFill>
                        <a:srgbClr val="FF5227"/>
                      </a:solidFill>
                      <a:prstDash val="solid"/>
                      <a:round/>
                      <a:headEnd type="none" w="med" len="med"/>
                      <a:tailEnd type="none" w="med" len="med"/>
                    </a:lnB>
                  </a:tcPr>
                </a:tc>
                <a:extLst>
                  <a:ext uri="{0D108BD9-81ED-4DB2-BD59-A6C34878D82A}">
                    <a16:rowId xmlns:a16="http://schemas.microsoft.com/office/drawing/2014/main" val="10003"/>
                  </a:ext>
                </a:extLst>
              </a:tr>
              <a:tr h="916985">
                <a:tc>
                  <a:txBody>
                    <a:bodyPr/>
                    <a:lstStyle/>
                    <a:p>
                      <a:pPr algn="l">
                        <a:defRPr/>
                      </a:pPr>
                      <a:r>
                        <a:rPr lang="en-US">
                          <a:solidFill>
                            <a:srgbClr val="000000"/>
                          </a:solidFill>
                          <a:latin typeface="Pragmatica Bold"/>
                        </a:rPr>
                        <a:t>DİN</a:t>
                      </a:r>
                      <a:endParaRPr lang="en-US" sz="1100"/>
                    </a:p>
                  </a:txBody>
                  <a:tcPr>
                    <a:lnL w="28575" cap="flat" cmpd="sng" algn="ctr">
                      <a:solidFill>
                        <a:srgbClr val="FF5227"/>
                      </a:solidFill>
                      <a:prstDash val="solid"/>
                      <a:round/>
                      <a:headEnd type="none" w="med" len="med"/>
                      <a:tailEnd type="none" w="med" len="med"/>
                    </a:lnL>
                    <a:lnR w="28575" cap="flat" cmpd="sng" algn="ctr">
                      <a:solidFill>
                        <a:srgbClr val="FF5227"/>
                      </a:solidFill>
                      <a:prstDash val="solid"/>
                      <a:round/>
                      <a:headEnd type="none" w="med" len="med"/>
                      <a:tailEnd type="none" w="med" len="med"/>
                    </a:lnR>
                    <a:lnT w="28575" cap="flat" cmpd="sng" algn="ctr">
                      <a:solidFill>
                        <a:srgbClr val="FF5227"/>
                      </a:solidFill>
                      <a:prstDash val="solid"/>
                      <a:round/>
                      <a:headEnd type="none" w="med" len="med"/>
                      <a:tailEnd type="none" w="med" len="med"/>
                    </a:lnT>
                    <a:lnB w="28575" cap="flat" cmpd="sng" algn="ctr">
                      <a:solidFill>
                        <a:srgbClr val="FF5227"/>
                      </a:solidFill>
                      <a:prstDash val="solid"/>
                      <a:round/>
                      <a:headEnd type="none" w="med" len="med"/>
                      <a:tailEnd type="none" w="med" len="med"/>
                    </a:lnB>
                  </a:tcPr>
                </a:tc>
                <a:tc>
                  <a:txBody>
                    <a:bodyPr/>
                    <a:lstStyle/>
                    <a:p>
                      <a:pPr algn="l">
                        <a:defRPr/>
                      </a:pPr>
                      <a:r>
                        <a:rPr lang="en-US">
                          <a:solidFill>
                            <a:srgbClr val="000000"/>
                          </a:solidFill>
                          <a:latin typeface="Pragmatica"/>
                        </a:rPr>
                        <a:t>Müslüman % 90, Ortodoks %5, Diğer %5</a:t>
                      </a:r>
                      <a:endParaRPr lang="en-US" sz="1100"/>
                    </a:p>
                  </a:txBody>
                  <a:tcPr>
                    <a:lnL w="28575" cap="flat" cmpd="sng" algn="ctr">
                      <a:solidFill>
                        <a:srgbClr val="FF5227"/>
                      </a:solidFill>
                      <a:prstDash val="solid"/>
                      <a:round/>
                      <a:headEnd type="none" w="med" len="med"/>
                      <a:tailEnd type="none" w="med" len="med"/>
                    </a:lnL>
                    <a:lnR w="28575" cap="flat" cmpd="sng" algn="ctr">
                      <a:solidFill>
                        <a:srgbClr val="FF5227"/>
                      </a:solidFill>
                      <a:prstDash val="solid"/>
                      <a:round/>
                      <a:headEnd type="none" w="med" len="med"/>
                      <a:tailEnd type="none" w="med" len="med"/>
                    </a:lnR>
                    <a:lnT w="28575" cap="flat" cmpd="sng" algn="ctr">
                      <a:solidFill>
                        <a:srgbClr val="FF5227"/>
                      </a:solidFill>
                      <a:prstDash val="solid"/>
                      <a:round/>
                      <a:headEnd type="none" w="med" len="med"/>
                      <a:tailEnd type="none" w="med" len="med"/>
                    </a:lnT>
                    <a:lnB w="28575" cap="flat" cmpd="sng" algn="ctr">
                      <a:solidFill>
                        <a:srgbClr val="FF5227"/>
                      </a:solidFill>
                      <a:prstDash val="solid"/>
                      <a:round/>
                      <a:headEnd type="none" w="med" len="med"/>
                      <a:tailEnd type="none" w="med" len="med"/>
                    </a:lnB>
                  </a:tcPr>
                </a:tc>
                <a:extLst>
                  <a:ext uri="{0D108BD9-81ED-4DB2-BD59-A6C34878D82A}">
                    <a16:rowId xmlns:a16="http://schemas.microsoft.com/office/drawing/2014/main" val="10004"/>
                  </a:ext>
                </a:extLst>
              </a:tr>
              <a:tr h="916985">
                <a:tc>
                  <a:txBody>
                    <a:bodyPr/>
                    <a:lstStyle/>
                    <a:p>
                      <a:pPr algn="l">
                        <a:defRPr/>
                      </a:pPr>
                      <a:r>
                        <a:rPr lang="en-US">
                          <a:solidFill>
                            <a:srgbClr val="000000"/>
                          </a:solidFill>
                          <a:latin typeface="Pragmatica Bold"/>
                        </a:rPr>
                        <a:t>ETNİK YAPI (%)</a:t>
                      </a:r>
                      <a:endParaRPr lang="en-US" sz="1100"/>
                    </a:p>
                  </a:txBody>
                  <a:tcPr>
                    <a:lnL w="28575" cap="flat" cmpd="sng" algn="ctr">
                      <a:solidFill>
                        <a:srgbClr val="FF5227"/>
                      </a:solidFill>
                      <a:prstDash val="solid"/>
                      <a:round/>
                      <a:headEnd type="none" w="med" len="med"/>
                      <a:tailEnd type="none" w="med" len="med"/>
                    </a:lnL>
                    <a:lnR w="28575" cap="flat" cmpd="sng" algn="ctr">
                      <a:solidFill>
                        <a:srgbClr val="FF5227"/>
                      </a:solidFill>
                      <a:prstDash val="solid"/>
                      <a:round/>
                      <a:headEnd type="none" w="med" len="med"/>
                      <a:tailEnd type="none" w="med" len="med"/>
                    </a:lnR>
                    <a:lnT w="28575" cap="flat" cmpd="sng" algn="ctr">
                      <a:solidFill>
                        <a:srgbClr val="FF5227"/>
                      </a:solidFill>
                      <a:prstDash val="solid"/>
                      <a:round/>
                      <a:headEnd type="none" w="med" len="med"/>
                      <a:tailEnd type="none" w="med" len="med"/>
                    </a:lnT>
                    <a:lnB w="28575" cap="flat" cmpd="sng" algn="ctr">
                      <a:solidFill>
                        <a:srgbClr val="FF5227"/>
                      </a:solidFill>
                      <a:prstDash val="solid"/>
                      <a:round/>
                      <a:headEnd type="none" w="med" len="med"/>
                      <a:tailEnd type="none" w="med" len="med"/>
                    </a:lnB>
                  </a:tcPr>
                </a:tc>
                <a:tc>
                  <a:txBody>
                    <a:bodyPr/>
                    <a:lstStyle/>
                    <a:p>
                      <a:pPr algn="l">
                        <a:defRPr/>
                      </a:pPr>
                      <a:r>
                        <a:rPr lang="en-US">
                          <a:solidFill>
                            <a:srgbClr val="000000"/>
                          </a:solidFill>
                          <a:latin typeface="Pragmatica"/>
                        </a:rPr>
                        <a:t>Türkmen %85, Özbek %5, Rus %4, Diğer %6 </a:t>
                      </a:r>
                      <a:endParaRPr lang="en-US" sz="1100"/>
                    </a:p>
                  </a:txBody>
                  <a:tcPr>
                    <a:lnL w="28575" cap="flat" cmpd="sng" algn="ctr">
                      <a:solidFill>
                        <a:srgbClr val="FF5227"/>
                      </a:solidFill>
                      <a:prstDash val="solid"/>
                      <a:round/>
                      <a:headEnd type="none" w="med" len="med"/>
                      <a:tailEnd type="none" w="med" len="med"/>
                    </a:lnL>
                    <a:lnR w="28575" cap="flat" cmpd="sng" algn="ctr">
                      <a:solidFill>
                        <a:srgbClr val="FF5227"/>
                      </a:solidFill>
                      <a:prstDash val="solid"/>
                      <a:round/>
                      <a:headEnd type="none" w="med" len="med"/>
                      <a:tailEnd type="none" w="med" len="med"/>
                    </a:lnR>
                    <a:lnT w="28575" cap="flat" cmpd="sng" algn="ctr">
                      <a:solidFill>
                        <a:srgbClr val="FF5227"/>
                      </a:solidFill>
                      <a:prstDash val="solid"/>
                      <a:round/>
                      <a:headEnd type="none" w="med" len="med"/>
                      <a:tailEnd type="none" w="med" len="med"/>
                    </a:lnT>
                    <a:lnB w="28575" cap="flat" cmpd="sng" algn="ctr">
                      <a:solidFill>
                        <a:srgbClr val="FF5227"/>
                      </a:solidFill>
                      <a:prstDash val="solid"/>
                      <a:round/>
                      <a:headEnd type="none" w="med" len="med"/>
                      <a:tailEnd type="none" w="med" len="med"/>
                    </a:lnB>
                  </a:tcPr>
                </a:tc>
                <a:extLst>
                  <a:ext uri="{0D108BD9-81ED-4DB2-BD59-A6C34878D82A}">
                    <a16:rowId xmlns:a16="http://schemas.microsoft.com/office/drawing/2014/main" val="10005"/>
                  </a:ext>
                </a:extLst>
              </a:tr>
              <a:tr h="916985">
                <a:tc>
                  <a:txBody>
                    <a:bodyPr/>
                    <a:lstStyle/>
                    <a:p>
                      <a:pPr algn="l">
                        <a:defRPr/>
                      </a:pPr>
                      <a:r>
                        <a:rPr lang="en-US">
                          <a:solidFill>
                            <a:srgbClr val="000000"/>
                          </a:solidFill>
                          <a:latin typeface="Pragmatica Bold"/>
                        </a:rPr>
                        <a:t>PARA BİRİMİ</a:t>
                      </a:r>
                      <a:endParaRPr lang="en-US" sz="1100"/>
                    </a:p>
                  </a:txBody>
                  <a:tcPr>
                    <a:lnL w="28575" cap="flat" cmpd="sng" algn="ctr">
                      <a:solidFill>
                        <a:srgbClr val="FF5227"/>
                      </a:solidFill>
                      <a:prstDash val="solid"/>
                      <a:round/>
                      <a:headEnd type="none" w="med" len="med"/>
                      <a:tailEnd type="none" w="med" len="med"/>
                    </a:lnL>
                    <a:lnR w="28575" cap="flat" cmpd="sng" algn="ctr">
                      <a:solidFill>
                        <a:srgbClr val="FF5227"/>
                      </a:solidFill>
                      <a:prstDash val="solid"/>
                      <a:round/>
                      <a:headEnd type="none" w="med" len="med"/>
                      <a:tailEnd type="none" w="med" len="med"/>
                    </a:lnR>
                    <a:lnT w="28575" cap="flat" cmpd="sng" algn="ctr">
                      <a:solidFill>
                        <a:srgbClr val="FF5227"/>
                      </a:solidFill>
                      <a:prstDash val="solid"/>
                      <a:round/>
                      <a:headEnd type="none" w="med" len="med"/>
                      <a:tailEnd type="none" w="med" len="med"/>
                    </a:lnT>
                    <a:lnB w="28575" cap="flat" cmpd="sng" algn="ctr">
                      <a:solidFill>
                        <a:srgbClr val="FF5227"/>
                      </a:solidFill>
                      <a:prstDash val="solid"/>
                      <a:round/>
                      <a:headEnd type="none" w="med" len="med"/>
                      <a:tailEnd type="none" w="med" len="med"/>
                    </a:lnB>
                  </a:tcPr>
                </a:tc>
                <a:tc>
                  <a:txBody>
                    <a:bodyPr/>
                    <a:lstStyle/>
                    <a:p>
                      <a:pPr algn="l">
                        <a:defRPr/>
                      </a:pPr>
                      <a:r>
                        <a:rPr lang="en-US">
                          <a:solidFill>
                            <a:srgbClr val="000000"/>
                          </a:solidFill>
                          <a:latin typeface="Pragmatica"/>
                        </a:rPr>
                        <a:t>Türkmenistan Manatı</a:t>
                      </a:r>
                      <a:endParaRPr lang="en-US" sz="1100"/>
                    </a:p>
                  </a:txBody>
                  <a:tcPr>
                    <a:lnL w="28575" cap="flat" cmpd="sng" algn="ctr">
                      <a:solidFill>
                        <a:srgbClr val="FF5227"/>
                      </a:solidFill>
                      <a:prstDash val="solid"/>
                      <a:round/>
                      <a:headEnd type="none" w="med" len="med"/>
                      <a:tailEnd type="none" w="med" len="med"/>
                    </a:lnL>
                    <a:lnR w="28575" cap="flat" cmpd="sng" algn="ctr">
                      <a:solidFill>
                        <a:srgbClr val="FF5227"/>
                      </a:solidFill>
                      <a:prstDash val="solid"/>
                      <a:round/>
                      <a:headEnd type="none" w="med" len="med"/>
                      <a:tailEnd type="none" w="med" len="med"/>
                    </a:lnR>
                    <a:lnT w="28575" cap="flat" cmpd="sng" algn="ctr">
                      <a:solidFill>
                        <a:srgbClr val="FF5227"/>
                      </a:solidFill>
                      <a:prstDash val="solid"/>
                      <a:round/>
                      <a:headEnd type="none" w="med" len="med"/>
                      <a:tailEnd type="none" w="med" len="med"/>
                    </a:lnT>
                    <a:lnB w="28575" cap="flat" cmpd="sng" algn="ctr">
                      <a:solidFill>
                        <a:srgbClr val="FF5227"/>
                      </a:solidFill>
                      <a:prstDash val="solid"/>
                      <a:round/>
                      <a:headEnd type="none" w="med" len="med"/>
                      <a:tailEnd type="none" w="med" len="med"/>
                    </a:lnB>
                  </a:tcPr>
                </a:tc>
                <a:extLst>
                  <a:ext uri="{0D108BD9-81ED-4DB2-BD59-A6C34878D82A}">
                    <a16:rowId xmlns:a16="http://schemas.microsoft.com/office/drawing/2014/main" val="10006"/>
                  </a:ext>
                </a:extLst>
              </a:tr>
              <a:tr h="1429707">
                <a:tc>
                  <a:txBody>
                    <a:bodyPr/>
                    <a:lstStyle/>
                    <a:p>
                      <a:pPr algn="l">
                        <a:defRPr/>
                      </a:pPr>
                      <a:r>
                        <a:rPr lang="en-US">
                          <a:solidFill>
                            <a:srgbClr val="000000"/>
                          </a:solidFill>
                          <a:latin typeface="Pragmatica Bold"/>
                        </a:rPr>
                        <a:t>ÜYESİ OLDUĞU BAŞLICA ULUSLARARASI KURULUŞLAR </a:t>
                      </a:r>
                      <a:endParaRPr lang="en-US" sz="1100"/>
                    </a:p>
                  </a:txBody>
                  <a:tcPr>
                    <a:lnL w="28575" cap="flat" cmpd="sng" algn="ctr">
                      <a:solidFill>
                        <a:srgbClr val="FF5227"/>
                      </a:solidFill>
                      <a:prstDash val="solid"/>
                      <a:round/>
                      <a:headEnd type="none" w="med" len="med"/>
                      <a:tailEnd type="none" w="med" len="med"/>
                    </a:lnL>
                    <a:lnR w="28575" cap="flat" cmpd="sng" algn="ctr">
                      <a:solidFill>
                        <a:srgbClr val="FF5227"/>
                      </a:solidFill>
                      <a:prstDash val="solid"/>
                      <a:round/>
                      <a:headEnd type="none" w="med" len="med"/>
                      <a:tailEnd type="none" w="med" len="med"/>
                    </a:lnR>
                    <a:lnT w="28575" cap="flat" cmpd="sng" algn="ctr">
                      <a:solidFill>
                        <a:srgbClr val="FF5227"/>
                      </a:solidFill>
                      <a:prstDash val="solid"/>
                      <a:round/>
                      <a:headEnd type="none" w="med" len="med"/>
                      <a:tailEnd type="none" w="med" len="med"/>
                    </a:lnT>
                    <a:lnB w="28575" cap="flat" cmpd="sng" algn="ctr">
                      <a:solidFill>
                        <a:srgbClr val="FF5227"/>
                      </a:solidFill>
                      <a:prstDash val="solid"/>
                      <a:round/>
                      <a:headEnd type="none" w="med" len="med"/>
                      <a:tailEnd type="none" w="med" len="med"/>
                    </a:lnB>
                  </a:tcPr>
                </a:tc>
                <a:tc>
                  <a:txBody>
                    <a:bodyPr/>
                    <a:lstStyle/>
                    <a:p>
                      <a:pPr algn="l">
                        <a:defRPr/>
                      </a:pPr>
                      <a:r>
                        <a:rPr lang="en-US">
                          <a:solidFill>
                            <a:srgbClr val="000000"/>
                          </a:solidFill>
                          <a:latin typeface="Pragmatica"/>
                        </a:rPr>
                        <a:t>BM, AGİT, CIS, EBRD, ECO, IBRD, IFC, ILO, IMF, ISO </a:t>
                      </a:r>
                      <a:endParaRPr lang="en-US" sz="1100"/>
                    </a:p>
                  </a:txBody>
                  <a:tcPr>
                    <a:lnL w="28575" cap="flat" cmpd="sng" algn="ctr">
                      <a:solidFill>
                        <a:srgbClr val="FF5227"/>
                      </a:solidFill>
                      <a:prstDash val="solid"/>
                      <a:round/>
                      <a:headEnd type="none" w="med" len="med"/>
                      <a:tailEnd type="none" w="med" len="med"/>
                    </a:lnL>
                    <a:lnR w="28575" cap="flat" cmpd="sng" algn="ctr">
                      <a:solidFill>
                        <a:srgbClr val="FF5227"/>
                      </a:solidFill>
                      <a:prstDash val="solid"/>
                      <a:round/>
                      <a:headEnd type="none" w="med" len="med"/>
                      <a:tailEnd type="none" w="med" len="med"/>
                    </a:lnR>
                    <a:lnT w="28575" cap="flat" cmpd="sng" algn="ctr">
                      <a:solidFill>
                        <a:srgbClr val="FF5227"/>
                      </a:solidFill>
                      <a:prstDash val="solid"/>
                      <a:round/>
                      <a:headEnd type="none" w="med" len="med"/>
                      <a:tailEnd type="none" w="med" len="med"/>
                    </a:lnT>
                    <a:lnB w="28575" cap="flat" cmpd="sng" algn="ctr">
                      <a:solidFill>
                        <a:srgbClr val="FF522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rot="-7087880">
            <a:off x="2155600" y="-7509330"/>
            <a:ext cx="15466257" cy="25207695"/>
            <a:chOff x="0" y="0"/>
            <a:chExt cx="8642416" cy="14085850"/>
          </a:xfrm>
        </p:grpSpPr>
        <p:sp>
          <p:nvSpPr>
            <p:cNvPr id="3" name="Freeform 3"/>
            <p:cNvSpPr/>
            <p:nvPr/>
          </p:nvSpPr>
          <p:spPr>
            <a:xfrm>
              <a:off x="0" y="0"/>
              <a:ext cx="8642416" cy="14085850"/>
            </a:xfrm>
            <a:custGeom>
              <a:avLst/>
              <a:gdLst/>
              <a:ahLst/>
              <a:cxnLst/>
              <a:rect l="l" t="t" r="r" b="b"/>
              <a:pathLst>
                <a:path w="8642416" h="14085850">
                  <a:moveTo>
                    <a:pt x="8642416" y="14085850"/>
                  </a:moveTo>
                  <a:lnTo>
                    <a:pt x="0" y="14085850"/>
                  </a:lnTo>
                  <a:lnTo>
                    <a:pt x="0" y="0"/>
                  </a:lnTo>
                  <a:lnTo>
                    <a:pt x="8642416" y="14085850"/>
                  </a:lnTo>
                  <a:close/>
                </a:path>
              </a:pathLst>
            </a:custGeom>
            <a:solidFill>
              <a:srgbClr val="EDECE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86139" flipH="1">
            <a:off x="10524374" y="-1684337"/>
            <a:ext cx="3024253" cy="378031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68099" flipH="1">
            <a:off x="14793221" y="5352885"/>
            <a:ext cx="6590111" cy="8237639"/>
          </a:xfrm>
          <a:prstGeom prst="rect">
            <a:avLst/>
          </a:prstGeom>
        </p:spPr>
      </p:pic>
      <p:sp>
        <p:nvSpPr>
          <p:cNvPr id="6" name="TextBox 6"/>
          <p:cNvSpPr txBox="1"/>
          <p:nvPr/>
        </p:nvSpPr>
        <p:spPr>
          <a:xfrm>
            <a:off x="1301074" y="1190625"/>
            <a:ext cx="6812341" cy="874850"/>
          </a:xfrm>
          <a:prstGeom prst="rect">
            <a:avLst/>
          </a:prstGeom>
        </p:spPr>
        <p:txBody>
          <a:bodyPr lIns="0" tIns="0" rIns="0" bIns="0" rtlCol="0" anchor="t">
            <a:spAutoFit/>
          </a:bodyPr>
          <a:lstStyle/>
          <a:p>
            <a:pPr marL="0" lvl="0" indent="0" algn="l">
              <a:lnSpc>
                <a:spcPts val="6511"/>
              </a:lnSpc>
              <a:spcBef>
                <a:spcPct val="0"/>
              </a:spcBef>
            </a:pPr>
            <a:r>
              <a:rPr lang="en-US" sz="6854">
                <a:solidFill>
                  <a:srgbClr val="01843D"/>
                </a:solidFill>
                <a:latin typeface="Pragmatica Bold"/>
              </a:rPr>
              <a:t>Türkmenistan</a:t>
            </a:r>
          </a:p>
        </p:txBody>
      </p:sp>
      <p:grpSp>
        <p:nvGrpSpPr>
          <p:cNvPr id="7" name="Group 7"/>
          <p:cNvGrpSpPr/>
          <p:nvPr/>
        </p:nvGrpSpPr>
        <p:grpSpPr>
          <a:xfrm>
            <a:off x="12670361" y="1028700"/>
            <a:ext cx="4909758" cy="8256681"/>
            <a:chOff x="0" y="0"/>
            <a:chExt cx="6546344" cy="11008908"/>
          </a:xfrm>
        </p:grpSpPr>
        <p:grpSp>
          <p:nvGrpSpPr>
            <p:cNvPr id="8" name="Group 8"/>
            <p:cNvGrpSpPr>
              <a:grpSpLocks noChangeAspect="1"/>
            </p:cNvGrpSpPr>
            <p:nvPr/>
          </p:nvGrpSpPr>
          <p:grpSpPr>
            <a:xfrm>
              <a:off x="0" y="0"/>
              <a:ext cx="6546344" cy="3682272"/>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a:stretch>
              </a:blipFill>
            </p:spPr>
          </p:sp>
        </p:grpSp>
        <p:grpSp>
          <p:nvGrpSpPr>
            <p:cNvPr id="10" name="Group 10"/>
            <p:cNvGrpSpPr>
              <a:grpSpLocks noChangeAspect="1"/>
            </p:cNvGrpSpPr>
            <p:nvPr/>
          </p:nvGrpSpPr>
          <p:grpSpPr>
            <a:xfrm>
              <a:off x="826278" y="5074003"/>
              <a:ext cx="4893789" cy="4893769"/>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sp>
          <p:nvSpPr>
            <p:cNvPr id="12" name="TextBox 12"/>
            <p:cNvSpPr txBox="1"/>
            <p:nvPr/>
          </p:nvSpPr>
          <p:spPr>
            <a:xfrm>
              <a:off x="2198039" y="4013818"/>
              <a:ext cx="2150265" cy="709590"/>
            </a:xfrm>
            <a:prstGeom prst="rect">
              <a:avLst/>
            </a:prstGeom>
          </p:spPr>
          <p:txBody>
            <a:bodyPr lIns="0" tIns="0" rIns="0" bIns="0" rtlCol="0" anchor="t">
              <a:spAutoFit/>
            </a:bodyPr>
            <a:lstStyle/>
            <a:p>
              <a:pPr algn="ctr">
                <a:lnSpc>
                  <a:spcPts val="4352"/>
                </a:lnSpc>
              </a:pPr>
              <a:r>
                <a:rPr lang="en-US" sz="3400">
                  <a:solidFill>
                    <a:srgbClr val="FF5227"/>
                  </a:solidFill>
                  <a:latin typeface="Pragmatica"/>
                </a:rPr>
                <a:t>Bayrak</a:t>
              </a:r>
            </a:p>
          </p:txBody>
        </p:sp>
        <p:sp>
          <p:nvSpPr>
            <p:cNvPr id="13" name="TextBox 13"/>
            <p:cNvSpPr txBox="1"/>
            <p:nvPr/>
          </p:nvSpPr>
          <p:spPr>
            <a:xfrm>
              <a:off x="2198039" y="10299318"/>
              <a:ext cx="2150265" cy="709590"/>
            </a:xfrm>
            <a:prstGeom prst="rect">
              <a:avLst/>
            </a:prstGeom>
          </p:spPr>
          <p:txBody>
            <a:bodyPr lIns="0" tIns="0" rIns="0" bIns="0" rtlCol="0" anchor="t">
              <a:spAutoFit/>
            </a:bodyPr>
            <a:lstStyle/>
            <a:p>
              <a:pPr algn="ctr">
                <a:lnSpc>
                  <a:spcPts val="4352"/>
                </a:lnSpc>
              </a:pPr>
              <a:r>
                <a:rPr lang="en-US" sz="3400">
                  <a:solidFill>
                    <a:srgbClr val="FF5227"/>
                  </a:solidFill>
                  <a:latin typeface="Pragmatica"/>
                </a:rPr>
                <a:t>Arma</a:t>
              </a:r>
            </a:p>
          </p:txBody>
        </p:sp>
      </p:grpSp>
      <p:pic>
        <p:nvPicPr>
          <p:cNvPr id="14" name="Picture 14"/>
          <p:cNvPicPr>
            <a:picLocks noChangeAspect="1"/>
          </p:cNvPicPr>
          <p:nvPr/>
        </p:nvPicPr>
        <p:blipFill>
          <a:blip r:embed="rId6"/>
          <a:srcRect/>
          <a:stretch>
            <a:fillRect/>
          </a:stretch>
        </p:blipFill>
        <p:spPr>
          <a:xfrm>
            <a:off x="0" y="3314775"/>
            <a:ext cx="11560250" cy="540960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rot="5036842">
            <a:off x="-1402437" y="-7884355"/>
            <a:ext cx="19391013" cy="31604461"/>
            <a:chOff x="0" y="0"/>
            <a:chExt cx="8642416" cy="14085850"/>
          </a:xfrm>
        </p:grpSpPr>
        <p:sp>
          <p:nvSpPr>
            <p:cNvPr id="3" name="Freeform 3"/>
            <p:cNvSpPr/>
            <p:nvPr/>
          </p:nvSpPr>
          <p:spPr>
            <a:xfrm>
              <a:off x="0" y="0"/>
              <a:ext cx="8642416" cy="14085850"/>
            </a:xfrm>
            <a:custGeom>
              <a:avLst/>
              <a:gdLst/>
              <a:ahLst/>
              <a:cxnLst/>
              <a:rect l="l" t="t" r="r" b="b"/>
              <a:pathLst>
                <a:path w="8642416" h="14085850">
                  <a:moveTo>
                    <a:pt x="8642416" y="14085850"/>
                  </a:moveTo>
                  <a:lnTo>
                    <a:pt x="0" y="14085850"/>
                  </a:lnTo>
                  <a:lnTo>
                    <a:pt x="0" y="0"/>
                  </a:lnTo>
                  <a:lnTo>
                    <a:pt x="8642416" y="14085850"/>
                  </a:lnTo>
                  <a:close/>
                </a:path>
              </a:pathLst>
            </a:custGeom>
            <a:solidFill>
              <a:srgbClr val="DDDDD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6788525" y="903233"/>
            <a:ext cx="1504544" cy="1504544"/>
          </a:xfrm>
          <a:prstGeom prst="rect">
            <a:avLst/>
          </a:prstGeom>
        </p:spPr>
      </p:pic>
      <p:grpSp>
        <p:nvGrpSpPr>
          <p:cNvPr id="5" name="Group 5"/>
          <p:cNvGrpSpPr/>
          <p:nvPr/>
        </p:nvGrpSpPr>
        <p:grpSpPr>
          <a:xfrm>
            <a:off x="6954328" y="1051190"/>
            <a:ext cx="4655628" cy="3189161"/>
            <a:chOff x="0" y="0"/>
            <a:chExt cx="6207504" cy="4252215"/>
          </a:xfrm>
        </p:grpSpPr>
        <p:pic>
          <p:nvPicPr>
            <p:cNvPr id="6" name="Picture 6"/>
            <p:cNvPicPr>
              <a:picLocks noChangeAspect="1"/>
            </p:cNvPicPr>
            <p:nvPr/>
          </p:nvPicPr>
          <p:blipFill>
            <a:blip r:embed="rId4"/>
            <a:srcRect l="8781" r="8781"/>
            <a:stretch>
              <a:fillRect/>
            </a:stretch>
          </p:blipFill>
          <p:spPr>
            <a:xfrm>
              <a:off x="0" y="0"/>
              <a:ext cx="6207504" cy="4252215"/>
            </a:xfrm>
            <a:prstGeom prst="rect">
              <a:avLst/>
            </a:prstGeom>
          </p:spPr>
        </p:pic>
      </p:grpSp>
      <p:sp>
        <p:nvSpPr>
          <p:cNvPr id="7" name="TextBox 7"/>
          <p:cNvSpPr txBox="1"/>
          <p:nvPr/>
        </p:nvSpPr>
        <p:spPr>
          <a:xfrm>
            <a:off x="464950" y="1066800"/>
            <a:ext cx="5328054" cy="1416050"/>
          </a:xfrm>
          <a:prstGeom prst="rect">
            <a:avLst/>
          </a:prstGeom>
        </p:spPr>
        <p:txBody>
          <a:bodyPr lIns="0" tIns="0" rIns="0" bIns="0" rtlCol="0" anchor="t">
            <a:spAutoFit/>
          </a:bodyPr>
          <a:lstStyle/>
          <a:p>
            <a:pPr marL="0" lvl="0" indent="0" algn="l">
              <a:lnSpc>
                <a:spcPts val="5500"/>
              </a:lnSpc>
            </a:pPr>
            <a:r>
              <a:rPr lang="en-US" sz="5000">
                <a:solidFill>
                  <a:srgbClr val="000000"/>
                </a:solidFill>
                <a:latin typeface="Pragmatica Bold"/>
              </a:rPr>
              <a:t>Doğal Kaynaklar ve Çevre</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8293069" y="3797160"/>
            <a:ext cx="1504544" cy="1504544"/>
          </a:xfrm>
          <a:prstGeom prst="rect">
            <a:avLst/>
          </a:prstGeom>
        </p:spPr>
      </p:pic>
      <p:grpSp>
        <p:nvGrpSpPr>
          <p:cNvPr id="9" name="Group 9"/>
          <p:cNvGrpSpPr/>
          <p:nvPr/>
        </p:nvGrpSpPr>
        <p:grpSpPr>
          <a:xfrm>
            <a:off x="8454233" y="3964888"/>
            <a:ext cx="4974346" cy="3449132"/>
            <a:chOff x="0" y="0"/>
            <a:chExt cx="6632461" cy="4598843"/>
          </a:xfrm>
        </p:grpSpPr>
        <p:pic>
          <p:nvPicPr>
            <p:cNvPr id="10" name="Picture 10"/>
            <p:cNvPicPr>
              <a:picLocks noChangeAspect="1"/>
            </p:cNvPicPr>
            <p:nvPr/>
          </p:nvPicPr>
          <p:blipFill>
            <a:blip r:embed="rId5"/>
            <a:srcRect l="9438" r="9438"/>
            <a:stretch>
              <a:fillRect/>
            </a:stretch>
          </p:blipFill>
          <p:spPr>
            <a:xfrm>
              <a:off x="0" y="0"/>
              <a:ext cx="6632461" cy="4598843"/>
            </a:xfrm>
            <a:prstGeom prst="rect">
              <a:avLst/>
            </a:prstGeom>
          </p:spPr>
        </p:pic>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701720" flipH="1">
            <a:off x="-5070375" y="1288376"/>
            <a:ext cx="10273333" cy="1284166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1353499" y="6504118"/>
            <a:ext cx="1504544" cy="1504544"/>
          </a:xfrm>
          <a:prstGeom prst="rect">
            <a:avLst/>
          </a:prstGeom>
        </p:spPr>
      </p:pic>
      <p:grpSp>
        <p:nvGrpSpPr>
          <p:cNvPr id="13" name="Group 13"/>
          <p:cNvGrpSpPr/>
          <p:nvPr/>
        </p:nvGrpSpPr>
        <p:grpSpPr>
          <a:xfrm>
            <a:off x="11514663" y="6671846"/>
            <a:ext cx="4974346" cy="3449132"/>
            <a:chOff x="0" y="0"/>
            <a:chExt cx="6632461" cy="4598843"/>
          </a:xfrm>
        </p:grpSpPr>
        <p:pic>
          <p:nvPicPr>
            <p:cNvPr id="14" name="Picture 14"/>
            <p:cNvPicPr>
              <a:picLocks noChangeAspect="1"/>
            </p:cNvPicPr>
            <p:nvPr/>
          </p:nvPicPr>
          <p:blipFill>
            <a:blip r:embed="rId8"/>
            <a:srcRect l="1892" r="1892"/>
            <a:stretch>
              <a:fillRect/>
            </a:stretch>
          </p:blipFill>
          <p:spPr>
            <a:xfrm>
              <a:off x="0" y="0"/>
              <a:ext cx="6632461" cy="4598843"/>
            </a:xfrm>
            <a:prstGeom prst="rect">
              <a:avLst/>
            </a:prstGeom>
          </p:spPr>
        </p:pic>
      </p:grpSp>
      <p:grpSp>
        <p:nvGrpSpPr>
          <p:cNvPr id="15" name="Group 15"/>
          <p:cNvGrpSpPr/>
          <p:nvPr/>
        </p:nvGrpSpPr>
        <p:grpSpPr>
          <a:xfrm>
            <a:off x="13750339" y="4146367"/>
            <a:ext cx="3929286" cy="1933612"/>
            <a:chOff x="0" y="0"/>
            <a:chExt cx="5239049" cy="2578149"/>
          </a:xfrm>
        </p:grpSpPr>
        <p:sp>
          <p:nvSpPr>
            <p:cNvPr id="16" name="TextBox 16"/>
            <p:cNvSpPr txBox="1"/>
            <p:nvPr/>
          </p:nvSpPr>
          <p:spPr>
            <a:xfrm>
              <a:off x="0" y="85725"/>
              <a:ext cx="5239049" cy="604311"/>
            </a:xfrm>
            <a:prstGeom prst="rect">
              <a:avLst/>
            </a:prstGeom>
          </p:spPr>
          <p:txBody>
            <a:bodyPr lIns="0" tIns="0" rIns="0" bIns="0" rtlCol="0" anchor="t">
              <a:spAutoFit/>
            </a:bodyPr>
            <a:lstStyle/>
            <a:p>
              <a:pPr marL="0" lvl="0" indent="0" algn="l">
                <a:lnSpc>
                  <a:spcPts val="3230"/>
                </a:lnSpc>
                <a:spcBef>
                  <a:spcPct val="0"/>
                </a:spcBef>
              </a:pPr>
              <a:r>
                <a:rPr lang="en-US" sz="3400">
                  <a:solidFill>
                    <a:srgbClr val="FF5227"/>
                  </a:solidFill>
                  <a:latin typeface="Pragmatica Condensed Bold"/>
                </a:rPr>
                <a:t>Doğal Gaz</a:t>
              </a:r>
            </a:p>
          </p:txBody>
        </p:sp>
        <p:sp>
          <p:nvSpPr>
            <p:cNvPr id="17" name="TextBox 17"/>
            <p:cNvSpPr txBox="1"/>
            <p:nvPr/>
          </p:nvSpPr>
          <p:spPr>
            <a:xfrm>
              <a:off x="0" y="1007667"/>
              <a:ext cx="5239049" cy="1570483"/>
            </a:xfrm>
            <a:prstGeom prst="rect">
              <a:avLst/>
            </a:prstGeom>
          </p:spPr>
          <p:txBody>
            <a:bodyPr lIns="0" tIns="0" rIns="0" bIns="0" rtlCol="0" anchor="t">
              <a:spAutoFit/>
            </a:bodyPr>
            <a:lstStyle/>
            <a:p>
              <a:pPr>
                <a:lnSpc>
                  <a:spcPts val="3078"/>
                </a:lnSpc>
              </a:pPr>
              <a:r>
                <a:rPr lang="en-US" sz="2700">
                  <a:solidFill>
                    <a:srgbClr val="000000"/>
                  </a:solidFill>
                  <a:latin typeface="Pragmatica Condensed"/>
                </a:rPr>
                <a:t>Türkmenistan Doğal Gaz Rezervi Bakımından 4. Sırada</a:t>
              </a:r>
            </a:p>
            <a:p>
              <a:pPr marL="0" lvl="0" indent="0" algn="l">
                <a:lnSpc>
                  <a:spcPts val="3078"/>
                </a:lnSpc>
              </a:pPr>
              <a:endParaRPr lang="en-US" sz="2700">
                <a:solidFill>
                  <a:srgbClr val="000000"/>
                </a:solidFill>
                <a:latin typeface="Pragmatica Condensed"/>
              </a:endParaRPr>
            </a:p>
          </p:txBody>
        </p:sp>
      </p:grpSp>
      <p:grpSp>
        <p:nvGrpSpPr>
          <p:cNvPr id="18" name="Group 18"/>
          <p:cNvGrpSpPr/>
          <p:nvPr/>
        </p:nvGrpSpPr>
        <p:grpSpPr>
          <a:xfrm>
            <a:off x="11956611" y="1102683"/>
            <a:ext cx="4261127" cy="1543087"/>
            <a:chOff x="0" y="0"/>
            <a:chExt cx="5681503" cy="2057449"/>
          </a:xfrm>
        </p:grpSpPr>
        <p:sp>
          <p:nvSpPr>
            <p:cNvPr id="19" name="TextBox 19"/>
            <p:cNvSpPr txBox="1"/>
            <p:nvPr/>
          </p:nvSpPr>
          <p:spPr>
            <a:xfrm>
              <a:off x="0" y="85725"/>
              <a:ext cx="5681503" cy="604311"/>
            </a:xfrm>
            <a:prstGeom prst="rect">
              <a:avLst/>
            </a:prstGeom>
          </p:spPr>
          <p:txBody>
            <a:bodyPr lIns="0" tIns="0" rIns="0" bIns="0" rtlCol="0" anchor="t">
              <a:spAutoFit/>
            </a:bodyPr>
            <a:lstStyle/>
            <a:p>
              <a:pPr marL="0" lvl="0" indent="0" algn="l">
                <a:lnSpc>
                  <a:spcPts val="3230"/>
                </a:lnSpc>
                <a:spcBef>
                  <a:spcPct val="0"/>
                </a:spcBef>
              </a:pPr>
              <a:r>
                <a:rPr lang="en-US" sz="3400">
                  <a:solidFill>
                    <a:srgbClr val="FF5227"/>
                  </a:solidFill>
                  <a:latin typeface="Pragmatica Condensed Bold"/>
                </a:rPr>
                <a:t>Petrol</a:t>
              </a:r>
            </a:p>
          </p:txBody>
        </p:sp>
        <p:sp>
          <p:nvSpPr>
            <p:cNvPr id="20" name="TextBox 20"/>
            <p:cNvSpPr txBox="1"/>
            <p:nvPr/>
          </p:nvSpPr>
          <p:spPr>
            <a:xfrm>
              <a:off x="0" y="1007667"/>
              <a:ext cx="5681503" cy="1049783"/>
            </a:xfrm>
            <a:prstGeom prst="rect">
              <a:avLst/>
            </a:prstGeom>
          </p:spPr>
          <p:txBody>
            <a:bodyPr lIns="0" tIns="0" rIns="0" bIns="0" rtlCol="0" anchor="t">
              <a:spAutoFit/>
            </a:bodyPr>
            <a:lstStyle/>
            <a:p>
              <a:pPr marL="0" lvl="0" indent="0" algn="l">
                <a:lnSpc>
                  <a:spcPts val="3078"/>
                </a:lnSpc>
              </a:pPr>
              <a:r>
                <a:rPr lang="en-US" sz="2700">
                  <a:solidFill>
                    <a:srgbClr val="000000"/>
                  </a:solidFill>
                  <a:latin typeface="Pragmatica Condensed"/>
                </a:rPr>
                <a:t>Ülkenin önemli miktarda gaz ve petrol rezevleri bulunmaktadır.</a:t>
              </a:r>
            </a:p>
          </p:txBody>
        </p:sp>
      </p:grpSp>
      <p:grpSp>
        <p:nvGrpSpPr>
          <p:cNvPr id="21" name="Group 21"/>
          <p:cNvGrpSpPr/>
          <p:nvPr/>
        </p:nvGrpSpPr>
        <p:grpSpPr>
          <a:xfrm>
            <a:off x="7012119" y="8008661"/>
            <a:ext cx="3929286" cy="1933612"/>
            <a:chOff x="0" y="0"/>
            <a:chExt cx="5239049" cy="2578149"/>
          </a:xfrm>
        </p:grpSpPr>
        <p:sp>
          <p:nvSpPr>
            <p:cNvPr id="22" name="TextBox 22"/>
            <p:cNvSpPr txBox="1"/>
            <p:nvPr/>
          </p:nvSpPr>
          <p:spPr>
            <a:xfrm>
              <a:off x="0" y="85725"/>
              <a:ext cx="5239049" cy="604311"/>
            </a:xfrm>
            <a:prstGeom prst="rect">
              <a:avLst/>
            </a:prstGeom>
          </p:spPr>
          <p:txBody>
            <a:bodyPr lIns="0" tIns="0" rIns="0" bIns="0" rtlCol="0" anchor="t">
              <a:spAutoFit/>
            </a:bodyPr>
            <a:lstStyle/>
            <a:p>
              <a:pPr marL="0" lvl="0" indent="0" algn="r">
                <a:lnSpc>
                  <a:spcPts val="3230"/>
                </a:lnSpc>
                <a:spcBef>
                  <a:spcPct val="0"/>
                </a:spcBef>
              </a:pPr>
              <a:r>
                <a:rPr lang="en-US" sz="3400">
                  <a:solidFill>
                    <a:srgbClr val="FF5227"/>
                  </a:solidFill>
                  <a:latin typeface="Pragmatica Condensed Bold"/>
                </a:rPr>
                <a:t>Sülfür (kükürt) ve tuz</a:t>
              </a:r>
            </a:p>
          </p:txBody>
        </p:sp>
        <p:sp>
          <p:nvSpPr>
            <p:cNvPr id="23" name="TextBox 23"/>
            <p:cNvSpPr txBox="1"/>
            <p:nvPr/>
          </p:nvSpPr>
          <p:spPr>
            <a:xfrm>
              <a:off x="0" y="1007667"/>
              <a:ext cx="5239049" cy="1570483"/>
            </a:xfrm>
            <a:prstGeom prst="rect">
              <a:avLst/>
            </a:prstGeom>
          </p:spPr>
          <p:txBody>
            <a:bodyPr lIns="0" tIns="0" rIns="0" bIns="0" rtlCol="0" anchor="t">
              <a:spAutoFit/>
            </a:bodyPr>
            <a:lstStyle/>
            <a:p>
              <a:pPr marL="0" lvl="0" indent="0" algn="r">
                <a:lnSpc>
                  <a:spcPts val="3078"/>
                </a:lnSpc>
              </a:pPr>
              <a:r>
                <a:rPr lang="en-US" sz="2700">
                  <a:solidFill>
                    <a:srgbClr val="000000"/>
                  </a:solidFill>
                  <a:latin typeface="Pragmatica Condensed"/>
                </a:rPr>
                <a:t>Türkmenistan madenler ve mineral kaynaklar bakımından zengin bir ülkedir</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2746708" y="-9331326"/>
            <a:ext cx="24126974" cy="24126974"/>
          </a:xfrm>
          <a:prstGeom prst="rect">
            <a:avLst/>
          </a:prstGeom>
        </p:spPr>
      </p:pic>
      <p:grpSp>
        <p:nvGrpSpPr>
          <p:cNvPr id="3" name="Group 3"/>
          <p:cNvGrpSpPr/>
          <p:nvPr/>
        </p:nvGrpSpPr>
        <p:grpSpPr>
          <a:xfrm>
            <a:off x="6176935" y="3185079"/>
            <a:ext cx="10211410" cy="3916841"/>
            <a:chOff x="0" y="0"/>
            <a:chExt cx="13615214" cy="5222455"/>
          </a:xfrm>
        </p:grpSpPr>
        <p:sp>
          <p:nvSpPr>
            <p:cNvPr id="4" name="TextBox 4"/>
            <p:cNvSpPr txBox="1"/>
            <p:nvPr/>
          </p:nvSpPr>
          <p:spPr>
            <a:xfrm>
              <a:off x="0" y="3651972"/>
              <a:ext cx="13615214" cy="1570483"/>
            </a:xfrm>
            <a:prstGeom prst="rect">
              <a:avLst/>
            </a:prstGeom>
          </p:spPr>
          <p:txBody>
            <a:bodyPr lIns="0" tIns="0" rIns="0" bIns="0" rtlCol="0" anchor="t">
              <a:spAutoFit/>
            </a:bodyPr>
            <a:lstStyle/>
            <a:p>
              <a:pPr marL="0" lvl="0" indent="0" algn="l">
                <a:lnSpc>
                  <a:spcPts val="3078"/>
                </a:lnSpc>
              </a:pPr>
              <a:r>
                <a:rPr lang="en-US" sz="2700">
                  <a:solidFill>
                    <a:srgbClr val="EDECED"/>
                  </a:solidFill>
                  <a:latin typeface="Pragmatica Condensed"/>
                </a:rPr>
                <a:t>Türkmenistan, başta doğal gaz olmak üzere emtia ihracatına odaklanan bir ekonomiye sahip gelişmekte olan bir pazardır. Ekonomi büyük ölçüde devlete aittir, küçük ve az gelişmiş özel sektörde önemli bir devlet denetimi vardır. </a:t>
              </a:r>
            </a:p>
          </p:txBody>
        </p:sp>
        <p:sp>
          <p:nvSpPr>
            <p:cNvPr id="5" name="TextBox 5"/>
            <p:cNvSpPr txBox="1"/>
            <p:nvPr/>
          </p:nvSpPr>
          <p:spPr>
            <a:xfrm>
              <a:off x="0" y="180975"/>
              <a:ext cx="13615214" cy="2636488"/>
            </a:xfrm>
            <a:prstGeom prst="rect">
              <a:avLst/>
            </a:prstGeom>
          </p:spPr>
          <p:txBody>
            <a:bodyPr lIns="0" tIns="0" rIns="0" bIns="0" rtlCol="0" anchor="t">
              <a:spAutoFit/>
            </a:bodyPr>
            <a:lstStyle/>
            <a:p>
              <a:pPr>
                <a:lnSpc>
                  <a:spcPts val="7366"/>
                </a:lnSpc>
              </a:pPr>
              <a:r>
                <a:rPr lang="en-US" sz="7754">
                  <a:solidFill>
                    <a:srgbClr val="EDECED"/>
                  </a:solidFill>
                  <a:latin typeface="Pragmatica Bold"/>
                </a:rPr>
                <a:t>2. GENEL EKONOMİK DURUM</a:t>
              </a: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5128528" y="2616820"/>
            <a:ext cx="8711386" cy="1088923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244348" y="2653109"/>
            <a:ext cx="2546096" cy="318262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2806865" y="-4087472"/>
            <a:ext cx="6274482" cy="7843103"/>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15338777" y="6365448"/>
            <a:ext cx="6274482" cy="7843103"/>
          </a:xfrm>
          <a:prstGeom prst="rect">
            <a:avLst/>
          </a:prstGeom>
        </p:spPr>
      </p:pic>
      <p:pic>
        <p:nvPicPr>
          <p:cNvPr id="4" name="Picture 4"/>
          <p:cNvPicPr>
            <a:picLocks noChangeAspect="1"/>
          </p:cNvPicPr>
          <p:nvPr/>
        </p:nvPicPr>
        <p:blipFill>
          <a:blip r:embed="rId4"/>
          <a:srcRect/>
          <a:stretch>
            <a:fillRect/>
          </a:stretch>
        </p:blipFill>
        <p:spPr>
          <a:xfrm>
            <a:off x="1649186" y="2382992"/>
            <a:ext cx="14989628" cy="6875308"/>
          </a:xfrm>
          <a:prstGeom prst="rect">
            <a:avLst/>
          </a:prstGeom>
        </p:spPr>
      </p:pic>
      <p:sp>
        <p:nvSpPr>
          <p:cNvPr id="5" name="TextBox 5"/>
          <p:cNvSpPr txBox="1"/>
          <p:nvPr/>
        </p:nvSpPr>
        <p:spPr>
          <a:xfrm>
            <a:off x="2379692" y="672238"/>
            <a:ext cx="13528617" cy="874850"/>
          </a:xfrm>
          <a:prstGeom prst="rect">
            <a:avLst/>
          </a:prstGeom>
        </p:spPr>
        <p:txBody>
          <a:bodyPr lIns="0" tIns="0" rIns="0" bIns="0" rtlCol="0" anchor="t">
            <a:spAutoFit/>
          </a:bodyPr>
          <a:lstStyle/>
          <a:p>
            <a:pPr marL="0" lvl="0" indent="0" algn="ctr">
              <a:lnSpc>
                <a:spcPts val="6511"/>
              </a:lnSpc>
              <a:spcBef>
                <a:spcPct val="0"/>
              </a:spcBef>
            </a:pPr>
            <a:r>
              <a:rPr lang="en-US" sz="6854">
                <a:solidFill>
                  <a:srgbClr val="01843D"/>
                </a:solidFill>
                <a:latin typeface="Pragmatica Bold"/>
              </a:rPr>
              <a:t>Temel Ekonomik Göstergeler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rot="688046">
            <a:off x="-768050" y="-2213559"/>
            <a:ext cx="20127905" cy="14224717"/>
            <a:chOff x="0" y="0"/>
            <a:chExt cx="8970843" cy="6339840"/>
          </a:xfrm>
        </p:grpSpPr>
        <p:sp>
          <p:nvSpPr>
            <p:cNvPr id="3" name="Freeform 3"/>
            <p:cNvSpPr/>
            <p:nvPr/>
          </p:nvSpPr>
          <p:spPr>
            <a:xfrm>
              <a:off x="0" y="0"/>
              <a:ext cx="8970843" cy="6339840"/>
            </a:xfrm>
            <a:custGeom>
              <a:avLst/>
              <a:gdLst/>
              <a:ahLst/>
              <a:cxnLst/>
              <a:rect l="l" t="t" r="r" b="b"/>
              <a:pathLst>
                <a:path w="8970843" h="6339840">
                  <a:moveTo>
                    <a:pt x="8970843" y="6339840"/>
                  </a:moveTo>
                  <a:lnTo>
                    <a:pt x="0" y="6339840"/>
                  </a:lnTo>
                  <a:lnTo>
                    <a:pt x="0" y="0"/>
                  </a:lnTo>
                  <a:lnTo>
                    <a:pt x="8970843" y="6339840"/>
                  </a:lnTo>
                  <a:close/>
                </a:path>
              </a:pathLst>
            </a:custGeom>
            <a:solidFill>
              <a:srgbClr val="DDDDDD"/>
            </a:solidFill>
          </p:spPr>
        </p:sp>
      </p:grpSp>
      <p:sp>
        <p:nvSpPr>
          <p:cNvPr id="4" name="AutoShape 4"/>
          <p:cNvSpPr/>
          <p:nvPr/>
        </p:nvSpPr>
        <p:spPr>
          <a:xfrm>
            <a:off x="1422112" y="5998527"/>
            <a:ext cx="15837188" cy="0"/>
          </a:xfrm>
          <a:prstGeom prst="line">
            <a:avLst/>
          </a:prstGeom>
          <a:ln w="38100" cap="rnd">
            <a:solidFill>
              <a:srgbClr val="FF5227"/>
            </a:solidFill>
            <a:prstDash val="solid"/>
            <a:headEnd type="none" w="sm" len="sm"/>
            <a:tailEnd type="none" w="sm" len="sm"/>
          </a:ln>
        </p:spPr>
      </p:sp>
      <p:grpSp>
        <p:nvGrpSpPr>
          <p:cNvPr id="5" name="Group 5"/>
          <p:cNvGrpSpPr/>
          <p:nvPr/>
        </p:nvGrpSpPr>
        <p:grpSpPr>
          <a:xfrm>
            <a:off x="9605817" y="5846127"/>
            <a:ext cx="323850" cy="32385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solidFill>
                <a:srgbClr val="000000"/>
              </a:solidFill>
            </a:ln>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5572144"/>
            <a:ext cx="721543" cy="83371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17258" y="5572144"/>
            <a:ext cx="721543" cy="83371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05817" y="5572144"/>
            <a:ext cx="721543" cy="833716"/>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94375" y="5572144"/>
            <a:ext cx="721543" cy="833716"/>
          </a:xfrm>
          <a:prstGeom prst="rect">
            <a:avLst/>
          </a:prstGeom>
        </p:spPr>
      </p:pic>
      <p:grpSp>
        <p:nvGrpSpPr>
          <p:cNvPr id="11" name="Group 11"/>
          <p:cNvGrpSpPr>
            <a:grpSpLocks noChangeAspect="1"/>
          </p:cNvGrpSpPr>
          <p:nvPr/>
        </p:nvGrpSpPr>
        <p:grpSpPr>
          <a:xfrm>
            <a:off x="321248" y="2857028"/>
            <a:ext cx="2819891" cy="2819891"/>
            <a:chOff x="0" y="0"/>
            <a:chExt cx="6350000" cy="6350000"/>
          </a:xfrm>
        </p:grpSpPr>
        <p:sp>
          <p:nvSpPr>
            <p:cNvPr id="12" name="Freeform 12"/>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38888" r="-38888"/>
              </a:stretch>
            </a:blipFill>
          </p:spPr>
        </p:sp>
        <p:sp>
          <p:nvSpPr>
            <p:cNvPr id="13" name="Freeform 13"/>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A643F"/>
            </a:solidFill>
          </p:spPr>
        </p:sp>
      </p:grpSp>
      <p:grpSp>
        <p:nvGrpSpPr>
          <p:cNvPr id="14" name="Group 14"/>
          <p:cNvGrpSpPr>
            <a:grpSpLocks noChangeAspect="1"/>
          </p:cNvGrpSpPr>
          <p:nvPr/>
        </p:nvGrpSpPr>
        <p:grpSpPr>
          <a:xfrm>
            <a:off x="4537140" y="2857028"/>
            <a:ext cx="2819891" cy="2819891"/>
            <a:chOff x="0" y="0"/>
            <a:chExt cx="6350000" cy="6350000"/>
          </a:xfrm>
        </p:grpSpPr>
        <p:sp>
          <p:nvSpPr>
            <p:cNvPr id="15" name="Freeform 15"/>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5"/>
              <a:stretch>
                <a:fillRect l="-24626" r="-24626"/>
              </a:stretch>
            </a:blipFill>
          </p:spPr>
        </p:sp>
        <p:sp>
          <p:nvSpPr>
            <p:cNvPr id="16" name="Freeform 16"/>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A643F"/>
            </a:solidFill>
          </p:spPr>
        </p:sp>
      </p:grpSp>
      <p:grpSp>
        <p:nvGrpSpPr>
          <p:cNvPr id="17" name="Group 17"/>
          <p:cNvGrpSpPr>
            <a:grpSpLocks noChangeAspect="1"/>
          </p:cNvGrpSpPr>
          <p:nvPr/>
        </p:nvGrpSpPr>
        <p:grpSpPr>
          <a:xfrm>
            <a:off x="8753032" y="2857028"/>
            <a:ext cx="2819891" cy="2819891"/>
            <a:chOff x="0" y="0"/>
            <a:chExt cx="6350000" cy="6350000"/>
          </a:xfrm>
        </p:grpSpPr>
        <p:sp>
          <p:nvSpPr>
            <p:cNvPr id="18" name="Freeform 18"/>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6"/>
              <a:stretch>
                <a:fillRect l="-59895" r="-33663" b="-8877"/>
              </a:stretch>
            </a:blipFill>
          </p:spPr>
        </p:sp>
        <p:sp>
          <p:nvSpPr>
            <p:cNvPr id="19" name="Freeform 19"/>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A643F"/>
            </a:solidFill>
          </p:spPr>
        </p:sp>
      </p:grpSp>
      <p:grpSp>
        <p:nvGrpSpPr>
          <p:cNvPr id="20" name="Group 20"/>
          <p:cNvGrpSpPr>
            <a:grpSpLocks noChangeAspect="1"/>
          </p:cNvGrpSpPr>
          <p:nvPr/>
        </p:nvGrpSpPr>
        <p:grpSpPr>
          <a:xfrm>
            <a:off x="12968924" y="2857028"/>
            <a:ext cx="2819891" cy="2819891"/>
            <a:chOff x="0" y="0"/>
            <a:chExt cx="6350000" cy="6350000"/>
          </a:xfrm>
        </p:grpSpPr>
        <p:sp>
          <p:nvSpPr>
            <p:cNvPr id="21" name="Freeform 21"/>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7"/>
              <a:stretch>
                <a:fillRect l="-16666" r="-16666"/>
              </a:stretch>
            </a:blipFill>
          </p:spPr>
        </p:sp>
        <p:sp>
          <p:nvSpPr>
            <p:cNvPr id="22" name="Freeform 22"/>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A643F"/>
            </a:solidFill>
          </p:spPr>
        </p:sp>
      </p:grpSp>
      <p:sp>
        <p:nvSpPr>
          <p:cNvPr id="23" name="TextBox 23"/>
          <p:cNvSpPr txBox="1"/>
          <p:nvPr/>
        </p:nvSpPr>
        <p:spPr>
          <a:xfrm>
            <a:off x="1028700" y="6941502"/>
            <a:ext cx="3364925" cy="367508"/>
          </a:xfrm>
          <a:prstGeom prst="rect">
            <a:avLst/>
          </a:prstGeom>
        </p:spPr>
        <p:txBody>
          <a:bodyPr lIns="0" tIns="0" rIns="0" bIns="0" rtlCol="0" anchor="t">
            <a:spAutoFit/>
          </a:bodyPr>
          <a:lstStyle/>
          <a:p>
            <a:pPr marL="0" lvl="0" indent="0" algn="l">
              <a:lnSpc>
                <a:spcPts val="2731"/>
              </a:lnSpc>
              <a:spcBef>
                <a:spcPct val="0"/>
              </a:spcBef>
            </a:pPr>
            <a:r>
              <a:rPr lang="en-US" sz="2875">
                <a:solidFill>
                  <a:srgbClr val="FF5227"/>
                </a:solidFill>
                <a:latin typeface="Pragmatica Condensed Bold"/>
              </a:rPr>
              <a:t>Pamuk</a:t>
            </a:r>
          </a:p>
        </p:txBody>
      </p:sp>
      <p:sp>
        <p:nvSpPr>
          <p:cNvPr id="24" name="TextBox 24"/>
          <p:cNvSpPr txBox="1"/>
          <p:nvPr/>
        </p:nvSpPr>
        <p:spPr>
          <a:xfrm>
            <a:off x="1028700" y="8032911"/>
            <a:ext cx="16700707" cy="1173100"/>
          </a:xfrm>
          <a:prstGeom prst="rect">
            <a:avLst/>
          </a:prstGeom>
        </p:spPr>
        <p:txBody>
          <a:bodyPr lIns="0" tIns="0" rIns="0" bIns="0" rtlCol="0" anchor="t">
            <a:spAutoFit/>
          </a:bodyPr>
          <a:lstStyle/>
          <a:p>
            <a:pPr marL="0" lvl="0" indent="0" algn="l">
              <a:lnSpc>
                <a:spcPts val="3078"/>
              </a:lnSpc>
            </a:pPr>
            <a:r>
              <a:rPr lang="en-US" sz="2700">
                <a:solidFill>
                  <a:srgbClr val="000000"/>
                </a:solidFill>
                <a:latin typeface="Pragmatica Condensed"/>
              </a:rPr>
              <a:t>Hükümet öncelikli sektörler olarak nitelendirilen pamuk, kimyasallar, imalat sanayi, teknoloji altyapı alanlarına yabancı yatırım çekme konusunda isteklidir. Bazı koşullarda bu alanlarda tercihli vergi oranları ve ithalatta gümrük vergisi muafiyeti gibi teşvik uygulamaları da bulunmaktadır.</a:t>
            </a:r>
          </a:p>
        </p:txBody>
      </p:sp>
      <p:sp>
        <p:nvSpPr>
          <p:cNvPr id="25" name="TextBox 25"/>
          <p:cNvSpPr txBox="1"/>
          <p:nvPr/>
        </p:nvSpPr>
        <p:spPr>
          <a:xfrm>
            <a:off x="5317258" y="6941502"/>
            <a:ext cx="3364925" cy="367508"/>
          </a:xfrm>
          <a:prstGeom prst="rect">
            <a:avLst/>
          </a:prstGeom>
        </p:spPr>
        <p:txBody>
          <a:bodyPr lIns="0" tIns="0" rIns="0" bIns="0" rtlCol="0" anchor="t">
            <a:spAutoFit/>
          </a:bodyPr>
          <a:lstStyle/>
          <a:p>
            <a:pPr marL="0" lvl="0" indent="0" algn="l">
              <a:lnSpc>
                <a:spcPts val="2731"/>
              </a:lnSpc>
              <a:spcBef>
                <a:spcPct val="0"/>
              </a:spcBef>
            </a:pPr>
            <a:r>
              <a:rPr lang="en-US" sz="2875">
                <a:solidFill>
                  <a:srgbClr val="FF5227"/>
                </a:solidFill>
                <a:latin typeface="Pragmatica Condensed Bold"/>
              </a:rPr>
              <a:t>Kimyasallar</a:t>
            </a:r>
          </a:p>
        </p:txBody>
      </p:sp>
      <p:sp>
        <p:nvSpPr>
          <p:cNvPr id="26" name="TextBox 26"/>
          <p:cNvSpPr txBox="1"/>
          <p:nvPr/>
        </p:nvSpPr>
        <p:spPr>
          <a:xfrm>
            <a:off x="13894375" y="6941502"/>
            <a:ext cx="3835032" cy="367508"/>
          </a:xfrm>
          <a:prstGeom prst="rect">
            <a:avLst/>
          </a:prstGeom>
        </p:spPr>
        <p:txBody>
          <a:bodyPr lIns="0" tIns="0" rIns="0" bIns="0" rtlCol="0" anchor="t">
            <a:spAutoFit/>
          </a:bodyPr>
          <a:lstStyle/>
          <a:p>
            <a:pPr marL="0" lvl="0" indent="0" algn="l">
              <a:lnSpc>
                <a:spcPts val="2731"/>
              </a:lnSpc>
              <a:spcBef>
                <a:spcPct val="0"/>
              </a:spcBef>
            </a:pPr>
            <a:r>
              <a:rPr lang="en-US" sz="2875">
                <a:solidFill>
                  <a:srgbClr val="FF5227"/>
                </a:solidFill>
                <a:latin typeface="Pragmatica Condensed Bold"/>
              </a:rPr>
              <a:t>Teknoloji Altyapı Alanları</a:t>
            </a:r>
          </a:p>
        </p:txBody>
      </p:sp>
      <p:sp>
        <p:nvSpPr>
          <p:cNvPr id="27" name="TextBox 27"/>
          <p:cNvSpPr txBox="1"/>
          <p:nvPr/>
        </p:nvSpPr>
        <p:spPr>
          <a:xfrm>
            <a:off x="9605817" y="6941502"/>
            <a:ext cx="3364925" cy="367508"/>
          </a:xfrm>
          <a:prstGeom prst="rect">
            <a:avLst/>
          </a:prstGeom>
        </p:spPr>
        <p:txBody>
          <a:bodyPr lIns="0" tIns="0" rIns="0" bIns="0" rtlCol="0" anchor="t">
            <a:spAutoFit/>
          </a:bodyPr>
          <a:lstStyle/>
          <a:p>
            <a:pPr marL="0" lvl="0" indent="0" algn="l">
              <a:lnSpc>
                <a:spcPts val="2731"/>
              </a:lnSpc>
              <a:spcBef>
                <a:spcPct val="0"/>
              </a:spcBef>
            </a:pPr>
            <a:r>
              <a:rPr lang="en-US" sz="2875">
                <a:solidFill>
                  <a:srgbClr val="FF5227"/>
                </a:solidFill>
                <a:latin typeface="Pragmatica Condensed Bold"/>
              </a:rPr>
              <a:t>İmalat Sanayi</a:t>
            </a:r>
          </a:p>
        </p:txBody>
      </p:sp>
      <p:sp>
        <p:nvSpPr>
          <p:cNvPr id="28" name="TextBox 28"/>
          <p:cNvSpPr txBox="1"/>
          <p:nvPr/>
        </p:nvSpPr>
        <p:spPr>
          <a:xfrm>
            <a:off x="1028700" y="1190625"/>
            <a:ext cx="16230600" cy="874850"/>
          </a:xfrm>
          <a:prstGeom prst="rect">
            <a:avLst/>
          </a:prstGeom>
        </p:spPr>
        <p:txBody>
          <a:bodyPr lIns="0" tIns="0" rIns="0" bIns="0" rtlCol="0" anchor="t">
            <a:spAutoFit/>
          </a:bodyPr>
          <a:lstStyle/>
          <a:p>
            <a:pPr marL="0" lvl="0" indent="0" algn="l">
              <a:lnSpc>
                <a:spcPts val="6511"/>
              </a:lnSpc>
              <a:spcBef>
                <a:spcPct val="0"/>
              </a:spcBef>
            </a:pPr>
            <a:r>
              <a:rPr lang="en-US" sz="6854">
                <a:solidFill>
                  <a:srgbClr val="000000"/>
                </a:solidFill>
                <a:latin typeface="Pragmatica Bold"/>
              </a:rPr>
              <a:t>Öncelikli Sektörler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1251</Words>
  <Application>Microsoft Office PowerPoint</Application>
  <PresentationFormat>Özel</PresentationFormat>
  <Paragraphs>180</Paragraphs>
  <Slides>30</Slides>
  <Notes>0</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30</vt:i4>
      </vt:variant>
    </vt:vector>
  </HeadingPairs>
  <TitlesOfParts>
    <vt:vector size="42" baseType="lpstr">
      <vt:lpstr>HK Grotesk Medium</vt:lpstr>
      <vt:lpstr>Arimo Bold</vt:lpstr>
      <vt:lpstr>Pragmatica Condensed Bold</vt:lpstr>
      <vt:lpstr>Arimo</vt:lpstr>
      <vt:lpstr>Arial</vt:lpstr>
      <vt:lpstr>Pragmatica Condensed</vt:lpstr>
      <vt:lpstr>Pragmatica</vt:lpstr>
      <vt:lpstr>Pragmatica Bold</vt:lpstr>
      <vt:lpstr>HK Grotesk Bold</vt:lpstr>
      <vt:lpstr>Calibri</vt:lpstr>
      <vt:lpstr>Pragmatica Condensed Italics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Türkmenistan</dc:title>
  <cp:lastModifiedBy>Suhrab Bahadirov</cp:lastModifiedBy>
  <cp:revision>2</cp:revision>
  <dcterms:created xsi:type="dcterms:W3CDTF">2006-08-16T00:00:00Z</dcterms:created>
  <dcterms:modified xsi:type="dcterms:W3CDTF">2022-06-23T22:53:21Z</dcterms:modified>
  <dc:identifier>DAFEOsZeFF0</dc:identifier>
</cp:coreProperties>
</file>